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9" r:id="rId3"/>
    <p:sldId id="260" r:id="rId4"/>
    <p:sldId id="261" r:id="rId5"/>
    <p:sldId id="266" r:id="rId6"/>
    <p:sldId id="267" r:id="rId7"/>
    <p:sldId id="281" r:id="rId8"/>
    <p:sldId id="279" r:id="rId9"/>
    <p:sldId id="268" r:id="rId10"/>
    <p:sldId id="262" r:id="rId11"/>
    <p:sldId id="270" r:id="rId12"/>
    <p:sldId id="263" r:id="rId13"/>
    <p:sldId id="269" r:id="rId14"/>
    <p:sldId id="271" r:id="rId15"/>
    <p:sldId id="282" r:id="rId16"/>
    <p:sldId id="283" r:id="rId17"/>
    <p:sldId id="284" r:id="rId18"/>
    <p:sldId id="285" r:id="rId19"/>
    <p:sldId id="287" r:id="rId20"/>
    <p:sldId id="274" r:id="rId21"/>
    <p:sldId id="288" r:id="rId22"/>
    <p:sldId id="264" r:id="rId23"/>
    <p:sldId id="277" r:id="rId24"/>
    <p:sldId id="273" r:id="rId25"/>
    <p:sldId id="278" r:id="rId26"/>
    <p:sldId id="272" r:id="rId27"/>
    <p:sldId id="258" r:id="rId28"/>
    <p:sldId id="276" r:id="rId29"/>
    <p:sldId id="286" r:id="rId30"/>
    <p:sldId id="257" r:id="rId31"/>
    <p:sldId id="290" r:id="rId32"/>
    <p:sldId id="291" r:id="rId33"/>
    <p:sldId id="293" r:id="rId34"/>
  </p:sldIdLst>
  <p:sldSz cx="9144000" cy="6858000" type="screen4x3"/>
  <p:notesSz cx="6858000" cy="9144000"/>
  <p:defaultTextStyle>
    <a:defPPr>
      <a:defRPr lang="en-US"/>
    </a:defPPr>
    <a:lvl1pPr algn="l" rtl="0" fontAlgn="base">
      <a:spcBef>
        <a:spcPct val="0"/>
      </a:spcBef>
      <a:spcAft>
        <a:spcPct val="0"/>
      </a:spcAft>
      <a:defRPr sz="2700" kern="1200">
        <a:solidFill>
          <a:srgbClr val="007AB4"/>
        </a:solidFill>
        <a:latin typeface="Helvetica" pitchFamily="34" charset="0"/>
        <a:ea typeface="+mn-ea"/>
        <a:cs typeface="Arial" pitchFamily="34" charset="0"/>
      </a:defRPr>
    </a:lvl1pPr>
    <a:lvl2pPr marL="457200" algn="l" rtl="0" fontAlgn="base">
      <a:spcBef>
        <a:spcPct val="0"/>
      </a:spcBef>
      <a:spcAft>
        <a:spcPct val="0"/>
      </a:spcAft>
      <a:defRPr sz="2700" kern="1200">
        <a:solidFill>
          <a:srgbClr val="007AB4"/>
        </a:solidFill>
        <a:latin typeface="Helvetica" pitchFamily="34" charset="0"/>
        <a:ea typeface="+mn-ea"/>
        <a:cs typeface="Arial" pitchFamily="34" charset="0"/>
      </a:defRPr>
    </a:lvl2pPr>
    <a:lvl3pPr marL="914400" algn="l" rtl="0" fontAlgn="base">
      <a:spcBef>
        <a:spcPct val="0"/>
      </a:spcBef>
      <a:spcAft>
        <a:spcPct val="0"/>
      </a:spcAft>
      <a:defRPr sz="2700" kern="1200">
        <a:solidFill>
          <a:srgbClr val="007AB4"/>
        </a:solidFill>
        <a:latin typeface="Helvetica" pitchFamily="34" charset="0"/>
        <a:ea typeface="+mn-ea"/>
        <a:cs typeface="Arial" pitchFamily="34" charset="0"/>
      </a:defRPr>
    </a:lvl3pPr>
    <a:lvl4pPr marL="1371600" algn="l" rtl="0" fontAlgn="base">
      <a:spcBef>
        <a:spcPct val="0"/>
      </a:spcBef>
      <a:spcAft>
        <a:spcPct val="0"/>
      </a:spcAft>
      <a:defRPr sz="2700" kern="1200">
        <a:solidFill>
          <a:srgbClr val="007AB4"/>
        </a:solidFill>
        <a:latin typeface="Helvetica" pitchFamily="34" charset="0"/>
        <a:ea typeface="+mn-ea"/>
        <a:cs typeface="Arial" pitchFamily="34" charset="0"/>
      </a:defRPr>
    </a:lvl4pPr>
    <a:lvl5pPr marL="1828800" algn="l" rtl="0" fontAlgn="base">
      <a:spcBef>
        <a:spcPct val="0"/>
      </a:spcBef>
      <a:spcAft>
        <a:spcPct val="0"/>
      </a:spcAft>
      <a:defRPr sz="2700" kern="1200">
        <a:solidFill>
          <a:srgbClr val="007AB4"/>
        </a:solidFill>
        <a:latin typeface="Helvetica" pitchFamily="34" charset="0"/>
        <a:ea typeface="+mn-ea"/>
        <a:cs typeface="Arial" pitchFamily="34" charset="0"/>
      </a:defRPr>
    </a:lvl5pPr>
    <a:lvl6pPr marL="2286000" algn="l" defTabSz="914400" rtl="0" eaLnBrk="1" latinLnBrk="0" hangingPunct="1">
      <a:defRPr sz="2700" kern="1200">
        <a:solidFill>
          <a:srgbClr val="007AB4"/>
        </a:solidFill>
        <a:latin typeface="Helvetica" pitchFamily="34" charset="0"/>
        <a:ea typeface="+mn-ea"/>
        <a:cs typeface="Arial" pitchFamily="34" charset="0"/>
      </a:defRPr>
    </a:lvl6pPr>
    <a:lvl7pPr marL="2743200" algn="l" defTabSz="914400" rtl="0" eaLnBrk="1" latinLnBrk="0" hangingPunct="1">
      <a:defRPr sz="2700" kern="1200">
        <a:solidFill>
          <a:srgbClr val="007AB4"/>
        </a:solidFill>
        <a:latin typeface="Helvetica" pitchFamily="34" charset="0"/>
        <a:ea typeface="+mn-ea"/>
        <a:cs typeface="Arial" pitchFamily="34" charset="0"/>
      </a:defRPr>
    </a:lvl7pPr>
    <a:lvl8pPr marL="3200400" algn="l" defTabSz="914400" rtl="0" eaLnBrk="1" latinLnBrk="0" hangingPunct="1">
      <a:defRPr sz="2700" kern="1200">
        <a:solidFill>
          <a:srgbClr val="007AB4"/>
        </a:solidFill>
        <a:latin typeface="Helvetica" pitchFamily="34" charset="0"/>
        <a:ea typeface="+mn-ea"/>
        <a:cs typeface="Arial" pitchFamily="34" charset="0"/>
      </a:defRPr>
    </a:lvl8pPr>
    <a:lvl9pPr marL="3657600" algn="l" defTabSz="914400" rtl="0" eaLnBrk="1" latinLnBrk="0" hangingPunct="1">
      <a:defRPr sz="2700" kern="1200">
        <a:solidFill>
          <a:srgbClr val="007AB4"/>
        </a:solidFill>
        <a:latin typeface="Helvetic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5DD"/>
    <a:srgbClr val="159938"/>
    <a:srgbClr val="6CB333"/>
    <a:srgbClr val="53B086"/>
    <a:srgbClr val="0073AF"/>
    <a:srgbClr val="5CBBD6"/>
    <a:srgbClr val="8CCCDC"/>
    <a:srgbClr val="62B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1373" autoAdjust="0"/>
  </p:normalViewPr>
  <p:slideViewPr>
    <p:cSldViewPr>
      <p:cViewPr>
        <p:scale>
          <a:sx n="60" d="100"/>
          <a:sy n="60" d="100"/>
        </p:scale>
        <p:origin x="-624"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50"/>
    </p:cViewPr>
  </p:sorterViewPr>
  <p:notesViewPr>
    <p:cSldViewPr>
      <p:cViewPr varScale="1">
        <p:scale>
          <a:sx n="53" d="100"/>
          <a:sy n="53"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lnSpc>
                <a:spcPct val="100000"/>
              </a:lnSpc>
              <a:defRPr sz="1200">
                <a:solidFill>
                  <a:schemeClr val="tx1"/>
                </a:solidFill>
                <a:latin typeface="Times New Roman" pitchFamily="-4" charset="0"/>
                <a:cs typeface="+mn-cs"/>
              </a:defRPr>
            </a:lvl1pPr>
          </a:lstStyle>
          <a:p>
            <a:pPr>
              <a:defRPr/>
            </a:pPr>
            <a:endParaRPr lang="fr-FR"/>
          </a:p>
        </p:txBody>
      </p:sp>
      <p:sp>
        <p:nvSpPr>
          <p:cNvPr id="20483"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a:solidFill>
                  <a:schemeClr val="tx1"/>
                </a:solidFill>
                <a:latin typeface="Times New Roman" pitchFamily="-4" charset="0"/>
                <a:cs typeface="+mn-cs"/>
              </a:defRPr>
            </a:lvl1pPr>
          </a:lstStyle>
          <a:p>
            <a:pPr>
              <a:defRPr/>
            </a:pPr>
            <a:endParaRPr lang="fr-FR"/>
          </a:p>
        </p:txBody>
      </p:sp>
      <p:sp>
        <p:nvSpPr>
          <p:cNvPr id="20484"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lnSpc>
                <a:spcPct val="100000"/>
              </a:lnSpc>
              <a:defRPr sz="1200">
                <a:solidFill>
                  <a:schemeClr val="tx1"/>
                </a:solidFill>
                <a:latin typeface="Times New Roman" pitchFamily="-4" charset="0"/>
                <a:cs typeface="+mn-cs"/>
              </a:defRPr>
            </a:lvl1pPr>
          </a:lstStyle>
          <a:p>
            <a:pPr>
              <a:defRPr/>
            </a:pPr>
            <a:endParaRPr lang="fr-FR"/>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New Roman" pitchFamily="-4" charset="0"/>
                <a:cs typeface="+mn-cs"/>
              </a:defRPr>
            </a:lvl1pPr>
          </a:lstStyle>
          <a:p>
            <a:pPr>
              <a:defRPr/>
            </a:pPr>
            <a:fld id="{E2077CBF-95BD-41BB-B573-F642419A5FE6}" type="slidenum">
              <a:rPr lang="fr-FR"/>
              <a:pPr>
                <a:defRPr/>
              </a:pPr>
              <a:t>‹#›</a:t>
            </a:fld>
            <a:endParaRPr lang="fr-FR"/>
          </a:p>
        </p:txBody>
      </p:sp>
    </p:spTree>
    <p:extLst>
      <p:ext uri="{BB962C8B-B14F-4D97-AF65-F5344CB8AC3E}">
        <p14:creationId xmlns:p14="http://schemas.microsoft.com/office/powerpoint/2010/main" val="2139722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lnSpc>
                <a:spcPct val="100000"/>
              </a:lnSpc>
              <a:defRPr sz="1200">
                <a:solidFill>
                  <a:schemeClr val="tx1"/>
                </a:solidFill>
                <a:latin typeface="Times New Roman" pitchFamily="-4" charset="0"/>
                <a:cs typeface="+mn-cs"/>
              </a:defRPr>
            </a:lvl1pPr>
          </a:lstStyle>
          <a:p>
            <a:pPr>
              <a:defRPr/>
            </a:pPr>
            <a:endParaRPr lang="fr-FR"/>
          </a:p>
        </p:txBody>
      </p:sp>
      <p:sp>
        <p:nvSpPr>
          <p:cNvPr id="26627"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a:solidFill>
                  <a:schemeClr val="tx1"/>
                </a:solidFill>
                <a:latin typeface="Times New Roman" pitchFamily="-4" charset="0"/>
                <a:cs typeface="+mn-cs"/>
              </a:defRPr>
            </a:lvl1pPr>
          </a:lstStyle>
          <a:p>
            <a:pPr>
              <a:defRPr/>
            </a:pPr>
            <a:endParaRPr lang="fr-FR"/>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lnSpc>
                <a:spcPct val="100000"/>
              </a:lnSpc>
              <a:defRPr sz="1200">
                <a:solidFill>
                  <a:schemeClr val="tx1"/>
                </a:solidFill>
                <a:latin typeface="Times New Roman" pitchFamily="-4" charset="0"/>
                <a:cs typeface="+mn-cs"/>
              </a:defRPr>
            </a:lvl1pPr>
          </a:lstStyle>
          <a:p>
            <a:pPr>
              <a:defRPr/>
            </a:pPr>
            <a:endParaRPr lang="fr-FR"/>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New Roman" pitchFamily="-4" charset="0"/>
                <a:cs typeface="+mn-cs"/>
              </a:defRPr>
            </a:lvl1pPr>
          </a:lstStyle>
          <a:p>
            <a:pPr>
              <a:defRPr/>
            </a:pPr>
            <a:fld id="{311EE0DC-59C9-49E4-B200-42B5DBB7AEB8}" type="slidenum">
              <a:rPr lang="fr-FR"/>
              <a:pPr>
                <a:defRPr/>
              </a:pPr>
              <a:t>‹#›</a:t>
            </a:fld>
            <a:endParaRPr lang="fr-FR"/>
          </a:p>
        </p:txBody>
      </p:sp>
    </p:spTree>
    <p:extLst>
      <p:ext uri="{BB962C8B-B14F-4D97-AF65-F5344CB8AC3E}">
        <p14:creationId xmlns:p14="http://schemas.microsoft.com/office/powerpoint/2010/main" val="960297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8BDA518-4E8F-4F90-A8D1-56C07CD0DE85}" type="slidenum">
              <a:rPr lang="fr-FR" smtClean="0">
                <a:latin typeface="Times New Roman" pitchFamily="18" charset="0"/>
                <a:cs typeface="Arial" pitchFamily="34" charset="0"/>
              </a:rPr>
              <a:pPr/>
              <a:t>1</a:t>
            </a:fld>
            <a:endParaRPr lang="fr-FR" smtClean="0">
              <a:latin typeface="Times New Roman" pitchFamily="18"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pPr eaLnBrk="1" hangingPunct="1"/>
            <a:endParaRPr lang="fr-FR"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100" dirty="0" smtClean="0">
                <a:latin typeface="+mn-lt"/>
              </a:rPr>
              <a:t>Sub-task 6.1.3 complete.</a:t>
            </a:r>
          </a:p>
          <a:p>
            <a:pPr>
              <a:defRPr/>
            </a:pPr>
            <a:r>
              <a:rPr lang="en-GB" sz="1100" dirty="0" smtClean="0">
                <a:latin typeface="+mn-lt"/>
              </a:rPr>
              <a:t>Development of the Jerico User Display was led by Mark Hartman at NOC.  </a:t>
            </a:r>
          </a:p>
        </p:txBody>
      </p:sp>
      <p:sp>
        <p:nvSpPr>
          <p:cNvPr id="4" name="Slide Number Placeholder 3"/>
          <p:cNvSpPr>
            <a:spLocks noGrp="1"/>
          </p:cNvSpPr>
          <p:nvPr>
            <p:ph type="sldNum" sz="quarter" idx="5"/>
          </p:nvPr>
        </p:nvSpPr>
        <p:spPr/>
        <p:txBody>
          <a:bodyPr/>
          <a:lstStyle/>
          <a:p>
            <a:pPr>
              <a:defRPr/>
            </a:pPr>
            <a:fld id="{2DB86425-B5B7-47A2-A637-186390ACF7CC}"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p:spPr>
        <p:txBody>
          <a:bodyPr/>
          <a:lstStyle/>
          <a:p>
            <a:pPr>
              <a:buFont typeface="Arial" pitchFamily="34" charset="0"/>
              <a:buChar char="•"/>
              <a:defRPr/>
            </a:pPr>
            <a:r>
              <a:rPr kumimoji="1" lang="en-GB" sz="1100" kern="1200" dirty="0" smtClean="0">
                <a:solidFill>
                  <a:schemeClr val="tx1"/>
                </a:solidFill>
                <a:latin typeface="+mn-lt"/>
                <a:ea typeface="+mn-ea"/>
                <a:cs typeface="+mn-cs"/>
              </a:rPr>
              <a:t> Problem: the Pride of Bilbao ferry was discontinued at the start of the Jerico project, making it impossible for Mark to test ideas and prototypes.</a:t>
            </a:r>
          </a:p>
          <a:p>
            <a:pPr>
              <a:buFont typeface="Arial" pitchFamily="34" charset="0"/>
              <a:buChar char="•"/>
              <a:defRPr/>
            </a:pPr>
            <a:r>
              <a:rPr kumimoji="1" lang="en-GB" sz="1100" kern="1200" baseline="0" dirty="0" smtClean="0">
                <a:solidFill>
                  <a:schemeClr val="tx1"/>
                </a:solidFill>
                <a:latin typeface="+mn-lt"/>
                <a:ea typeface="+mn-ea"/>
                <a:cs typeface="+mn-cs"/>
              </a:rPr>
              <a:t> </a:t>
            </a:r>
            <a:r>
              <a:rPr kumimoji="1" lang="en-GB" sz="1100" kern="1200" dirty="0" smtClean="0">
                <a:solidFill>
                  <a:schemeClr val="tx1"/>
                </a:solidFill>
                <a:latin typeface="+mn-lt"/>
                <a:ea typeface="+mn-ea"/>
                <a:cs typeface="+mn-cs"/>
              </a:rPr>
              <a:t>Bent at HCMI carried out beta-testing of the Jerico User Display.</a:t>
            </a:r>
          </a:p>
          <a:p>
            <a:pPr>
              <a:buFont typeface="Arial" pitchFamily="34" charset="0"/>
              <a:buChar char="•"/>
              <a:defRPr/>
            </a:pPr>
            <a:r>
              <a:rPr kumimoji="1" lang="en-GB" sz="1100" kern="1200" dirty="0" smtClean="0">
                <a:solidFill>
                  <a:schemeClr val="tx1"/>
                </a:solidFill>
                <a:latin typeface="+mn-lt"/>
                <a:ea typeface="+mn-ea"/>
                <a:cs typeface="+mn-cs"/>
              </a:rPr>
              <a:t> Mark will make the beta-test version of the JUD software available</a:t>
            </a:r>
            <a:r>
              <a:rPr kumimoji="1" lang="en-GB" sz="1100" kern="1200" baseline="0" dirty="0" smtClean="0">
                <a:solidFill>
                  <a:schemeClr val="tx1"/>
                </a:solidFill>
                <a:latin typeface="+mn-lt"/>
                <a:ea typeface="+mn-ea"/>
                <a:cs typeface="+mn-cs"/>
              </a:rPr>
              <a:t> on </a:t>
            </a:r>
            <a:r>
              <a:rPr kumimoji="1" lang="en-GB" sz="1100" kern="1200" baseline="0" dirty="0" err="1" smtClean="0">
                <a:solidFill>
                  <a:schemeClr val="tx1"/>
                </a:solidFill>
                <a:latin typeface="+mn-lt"/>
                <a:ea typeface="+mn-ea"/>
                <a:cs typeface="+mn-cs"/>
              </a:rPr>
              <a:t>DropBox</a:t>
            </a:r>
            <a:r>
              <a:rPr kumimoji="1" lang="en-GB" sz="1100" kern="1200" baseline="0" dirty="0" smtClean="0">
                <a:solidFill>
                  <a:schemeClr val="tx1"/>
                </a:solidFill>
                <a:latin typeface="+mn-lt"/>
                <a:ea typeface="+mn-ea"/>
                <a:cs typeface="+mn-cs"/>
              </a:rPr>
              <a:t>.  Please send email to Mark.</a:t>
            </a:r>
          </a:p>
          <a:p>
            <a:pPr>
              <a:buFont typeface="Arial" pitchFamily="34" charset="0"/>
              <a:buChar char="•"/>
              <a:defRPr/>
            </a:pPr>
            <a:r>
              <a:rPr kumimoji="1" lang="en-GB" sz="1100" kern="1200" baseline="0" dirty="0" smtClean="0">
                <a:solidFill>
                  <a:schemeClr val="tx1"/>
                </a:solidFill>
                <a:latin typeface="+mn-lt"/>
                <a:ea typeface="+mn-ea"/>
                <a:cs typeface="+mn-cs"/>
              </a:rPr>
              <a:t> Ideas for future: </a:t>
            </a:r>
          </a:p>
          <a:p>
            <a:pPr lvl="1">
              <a:buFont typeface="Arial" pitchFamily="34" charset="0"/>
              <a:buChar char="•"/>
              <a:defRPr/>
            </a:pPr>
            <a:r>
              <a:rPr kumimoji="1" lang="en-GB" sz="1100" kern="1200" baseline="0" dirty="0" smtClean="0">
                <a:solidFill>
                  <a:schemeClr val="tx1"/>
                </a:solidFill>
                <a:latin typeface="+mn-lt"/>
                <a:ea typeface="+mn-ea"/>
                <a:cs typeface="+mn-cs"/>
              </a:rPr>
              <a:t> It would be good to see the software used with interaction between several partners each with some knowledge of how to modify the software to suit its own ends.  This would give a common tool and methods for new users to visualise their data,</a:t>
            </a:r>
          </a:p>
          <a:p>
            <a:pPr lvl="1">
              <a:buFont typeface="Arial" pitchFamily="34" charset="0"/>
              <a:buChar char="•"/>
              <a:defRPr/>
            </a:pPr>
            <a:r>
              <a:rPr kumimoji="1" lang="en-GB" sz="1100" kern="1200" baseline="0" dirty="0" smtClean="0">
                <a:solidFill>
                  <a:schemeClr val="tx1"/>
                </a:solidFill>
                <a:latin typeface="+mn-lt"/>
                <a:ea typeface="+mn-ea"/>
                <a:cs typeface="+mn-cs"/>
              </a:rPr>
              <a:t> Possible improvement by incorporating a table of current data values together with the current configuration,</a:t>
            </a:r>
          </a:p>
          <a:p>
            <a:pPr lvl="1">
              <a:buFont typeface="Arial" pitchFamily="34" charset="0"/>
              <a:buChar char="•"/>
              <a:defRPr/>
            </a:pPr>
            <a:r>
              <a:rPr kumimoji="1" lang="en-GB" sz="1100" kern="1200" baseline="0" dirty="0" smtClean="0">
                <a:solidFill>
                  <a:schemeClr val="tx1"/>
                </a:solidFill>
                <a:latin typeface="+mn-lt"/>
                <a:ea typeface="+mn-ea"/>
                <a:cs typeface="+mn-cs"/>
              </a:rPr>
              <a:t> How to implement some degree of data quality control prior to the images being display to screen,</a:t>
            </a:r>
          </a:p>
          <a:p>
            <a:pPr lvl="1">
              <a:buFont typeface="Arial" pitchFamily="34" charset="0"/>
              <a:buChar char="•"/>
              <a:defRPr/>
            </a:pPr>
            <a:r>
              <a:rPr kumimoji="1" lang="en-GB" sz="1100" kern="1200" baseline="0" dirty="0" smtClean="0">
                <a:solidFill>
                  <a:schemeClr val="tx1"/>
                </a:solidFill>
                <a:latin typeface="+mn-lt"/>
                <a:ea typeface="+mn-ea"/>
                <a:cs typeface="+mn-cs"/>
              </a:rPr>
              <a:t> How to make the system more robust to data or system anomalies,</a:t>
            </a:r>
          </a:p>
          <a:p>
            <a:pPr lvl="1">
              <a:buFont typeface="Arial" pitchFamily="34" charset="0"/>
              <a:buChar char="•"/>
              <a:defRPr/>
            </a:pPr>
            <a:r>
              <a:rPr kumimoji="1" lang="en-GB" sz="1100" kern="1200" baseline="0" dirty="0" smtClean="0">
                <a:solidFill>
                  <a:schemeClr val="tx1"/>
                </a:solidFill>
                <a:latin typeface="+mn-lt"/>
                <a:ea typeface="+mn-ea"/>
                <a:cs typeface="+mn-cs"/>
              </a:rPr>
              <a:t> How to produce images that can be transmitted over a coaxial cable,</a:t>
            </a:r>
          </a:p>
          <a:p>
            <a:pPr lvl="1">
              <a:buFont typeface="Arial" pitchFamily="34" charset="0"/>
              <a:buChar char="•"/>
              <a:defRPr/>
            </a:pPr>
            <a:endParaRPr lang="en-GB" sz="1100" dirty="0" smtClean="0">
              <a:latin typeface="+mn-lt"/>
            </a:endParaRPr>
          </a:p>
        </p:txBody>
      </p:sp>
      <p:sp>
        <p:nvSpPr>
          <p:cNvPr id="4" name="Slide Number Placeholder 3"/>
          <p:cNvSpPr>
            <a:spLocks noGrp="1"/>
          </p:cNvSpPr>
          <p:nvPr>
            <p:ph type="sldNum" sz="quarter" idx="5"/>
          </p:nvPr>
        </p:nvSpPr>
        <p:spPr/>
        <p:txBody>
          <a:bodyPr/>
          <a:lstStyle/>
          <a:p>
            <a:pPr>
              <a:defRPr/>
            </a:pPr>
            <a:fld id="{339AFBE7-EE1B-4014-8B2A-7483952C0B67}"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100" dirty="0" smtClean="0">
                <a:latin typeface="+mn-lt"/>
              </a:rPr>
              <a:t>The OceanBoard was launched and Deliverable 6.1 was completed</a:t>
            </a:r>
          </a:p>
          <a:p>
            <a:pPr>
              <a:defRPr/>
            </a:pPr>
            <a:r>
              <a:rPr lang="en-GB" sz="1100" dirty="0" smtClean="0">
                <a:latin typeface="+mn-lt"/>
              </a:rPr>
              <a:t>The OceanBoard was finalised in M30 (Oct 2013) and Deliverable 6.6 was submitted on time.</a:t>
            </a:r>
          </a:p>
        </p:txBody>
      </p:sp>
      <p:sp>
        <p:nvSpPr>
          <p:cNvPr id="4" name="Slide Number Placeholder 3"/>
          <p:cNvSpPr>
            <a:spLocks noGrp="1"/>
          </p:cNvSpPr>
          <p:nvPr>
            <p:ph type="sldNum" sz="quarter" idx="5"/>
          </p:nvPr>
        </p:nvSpPr>
        <p:spPr/>
        <p:txBody>
          <a:bodyPr/>
          <a:lstStyle/>
          <a:p>
            <a:pPr>
              <a:defRPr/>
            </a:pPr>
            <a:fld id="{F2DD9EED-1635-4E30-B252-5BF488A3F27A}"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100" i="0" dirty="0" smtClean="0">
                <a:latin typeface="+mn-lt"/>
              </a:rPr>
              <a:t>Final version of</a:t>
            </a:r>
            <a:r>
              <a:rPr lang="en-GB" sz="1100" i="0" baseline="0" dirty="0" smtClean="0">
                <a:latin typeface="+mn-lt"/>
              </a:rPr>
              <a:t> the </a:t>
            </a:r>
            <a:r>
              <a:rPr lang="en-GB" sz="1100" i="0" baseline="0" dirty="0" err="1" smtClean="0">
                <a:latin typeface="+mn-lt"/>
              </a:rPr>
              <a:t>OceanBoard</a:t>
            </a:r>
            <a:r>
              <a:rPr lang="en-GB" sz="1100" i="0" baseline="0" dirty="0" smtClean="0">
                <a:latin typeface="+mn-lt"/>
              </a:rPr>
              <a:t> was delivered on time </a:t>
            </a:r>
            <a:r>
              <a:rPr lang="en-GB" sz="1100" i="0" dirty="0" smtClean="0">
                <a:latin typeface="+mn-lt"/>
              </a:rPr>
              <a:t>M30 (Oct 2013)</a:t>
            </a:r>
          </a:p>
          <a:p>
            <a:endParaRPr lang="en-GB" sz="1100" i="0" dirty="0">
              <a:latin typeface="+mn-lt"/>
            </a:endParaRPr>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GB" sz="1100" dirty="0">
              <a:latin typeface="+mn-lt"/>
            </a:endParaRPr>
          </a:p>
        </p:txBody>
      </p:sp>
      <p:sp>
        <p:nvSpPr>
          <p:cNvPr id="4" name="Slide Number Placeholder 3"/>
          <p:cNvSpPr>
            <a:spLocks noGrp="1"/>
          </p:cNvSpPr>
          <p:nvPr>
            <p:ph type="sldNum" sz="quarter" idx="5"/>
          </p:nvPr>
        </p:nvSpPr>
        <p:spPr/>
        <p:txBody>
          <a:bodyPr/>
          <a:lstStyle/>
          <a:p>
            <a:pPr>
              <a:defRPr/>
            </a:pPr>
            <a:fld id="{9FA32A7C-0B24-478B-894F-BB2CD05A4BE2}"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u="none" dirty="0" smtClean="0">
                <a:latin typeface="+mn-lt"/>
              </a:rPr>
              <a:t>Glider Educational Tool: Home page with an adapted </a:t>
            </a:r>
            <a:r>
              <a:rPr lang="en-GB" sz="1100" dirty="0" smtClean="0">
                <a:latin typeface="+mn-lt"/>
              </a:rPr>
              <a:t>design for kids and students</a:t>
            </a:r>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solidFill>
                <a:schemeClr val="bg2"/>
              </a:solidFill>
            </a:endParaRPr>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100" dirty="0" smtClean="0">
                <a:latin typeface="Calibri (Body)"/>
              </a:rPr>
              <a:t>First summer school and</a:t>
            </a:r>
            <a:r>
              <a:rPr lang="en-GB" sz="1100" baseline="0" dirty="0" smtClean="0">
                <a:latin typeface="Calibri (Body)"/>
              </a:rPr>
              <a:t> associated</a:t>
            </a:r>
            <a:r>
              <a:rPr lang="en-GB" sz="1100" dirty="0" smtClean="0">
                <a:latin typeface="Calibri (Body)"/>
              </a:rPr>
              <a:t> Milestone report</a:t>
            </a:r>
            <a:r>
              <a:rPr lang="en-GB" sz="1100" baseline="0" dirty="0" smtClean="0">
                <a:latin typeface="Calibri (Body)"/>
              </a:rPr>
              <a:t> was delivered on time.</a:t>
            </a:r>
            <a:endParaRPr lang="en-GB" sz="1100" dirty="0" smtClean="0">
              <a:latin typeface="Calibri (Body)"/>
            </a:endParaRPr>
          </a:p>
        </p:txBody>
      </p:sp>
      <p:sp>
        <p:nvSpPr>
          <p:cNvPr id="4" name="Slide Number Placeholder 3"/>
          <p:cNvSpPr>
            <a:spLocks noGrp="1"/>
          </p:cNvSpPr>
          <p:nvPr>
            <p:ph type="sldNum" sz="quarter" idx="5"/>
          </p:nvPr>
        </p:nvSpPr>
        <p:spPr/>
        <p:txBody>
          <a:bodyPr/>
          <a:lstStyle/>
          <a:p>
            <a:pPr>
              <a:defRPr/>
            </a:pPr>
            <a:fld id="{68E40E17-03AB-4E9E-869D-6017BB29D4DC}"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p:spPr>
        <p:txBody>
          <a:bodyPr/>
          <a:lstStyle/>
          <a:p>
            <a:r>
              <a:rPr lang="en-GB" sz="1100" dirty="0" smtClean="0">
                <a:latin typeface="+mn-lt"/>
              </a:rPr>
              <a:t>Excellent facilities at the venue with computer laboratory and a fantastic job done by Aldo’s team, especially Adam </a:t>
            </a:r>
            <a:r>
              <a:rPr lang="en-GB" sz="1100" dirty="0" err="1" smtClean="0">
                <a:latin typeface="+mn-lt"/>
              </a:rPr>
              <a:t>Gauci</a:t>
            </a:r>
            <a:r>
              <a:rPr lang="en-GB" sz="1100" dirty="0" smtClean="0">
                <a:latin typeface="+mn-lt"/>
              </a:rPr>
              <a:t> with computer and software support.</a:t>
            </a:r>
          </a:p>
          <a:p>
            <a:r>
              <a:rPr lang="en-GB" sz="1100" dirty="0" smtClean="0">
                <a:latin typeface="+mn-lt"/>
              </a:rPr>
              <a:t>Social programme with ice-breaker, dinner and excursion to </a:t>
            </a:r>
            <a:r>
              <a:rPr lang="en-GB" sz="1100" dirty="0" err="1" smtClean="0">
                <a:latin typeface="+mn-lt"/>
              </a:rPr>
              <a:t>Mdina</a:t>
            </a:r>
            <a:r>
              <a:rPr lang="en-GB" sz="1100" dirty="0" smtClean="0">
                <a:latin typeface="+mn-lt"/>
              </a:rPr>
              <a:t>.  Fieldtrip to see the HF radar station with a talk by Adam </a:t>
            </a:r>
            <a:r>
              <a:rPr lang="en-GB" sz="1100" dirty="0" err="1" smtClean="0">
                <a:latin typeface="+mn-lt"/>
              </a:rPr>
              <a:t>Gauci</a:t>
            </a:r>
            <a:endParaRPr lang="en-GB" sz="1100" dirty="0" smtClean="0">
              <a:latin typeface="+mn-lt"/>
            </a:endParaRPr>
          </a:p>
        </p:txBody>
      </p:sp>
      <p:sp>
        <p:nvSpPr>
          <p:cNvPr id="4" name="Slide Number Placeholder 3"/>
          <p:cNvSpPr>
            <a:spLocks noGrp="1"/>
          </p:cNvSpPr>
          <p:nvPr>
            <p:ph type="sldNum" sz="quarter" idx="5"/>
          </p:nvPr>
        </p:nvSpPr>
        <p:spPr/>
        <p:txBody>
          <a:bodyPr/>
          <a:lstStyle/>
          <a:p>
            <a:pPr>
              <a:defRPr/>
            </a:pPr>
            <a:fld id="{1F196526-677F-4105-A620-825FB69A1244}"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100" dirty="0" smtClean="0">
                <a:latin typeface="+mn-lt"/>
              </a:rPr>
              <a:t>Deliverables 1, 2, 3, 4 &amp; 6 in </a:t>
            </a:r>
            <a:r>
              <a:rPr lang="en-GB" sz="1100" dirty="0" smtClean="0">
                <a:solidFill>
                  <a:srgbClr val="159938"/>
                </a:solidFill>
                <a:latin typeface="+mn-lt"/>
              </a:rPr>
              <a:t>green</a:t>
            </a:r>
            <a:r>
              <a:rPr lang="en-GB" sz="1100" dirty="0" smtClean="0">
                <a:latin typeface="+mn-lt"/>
              </a:rPr>
              <a:t> have been delivered (on time)</a:t>
            </a:r>
          </a:p>
          <a:p>
            <a:pPr>
              <a:defRPr/>
            </a:pPr>
            <a:r>
              <a:rPr lang="en-GB" sz="1100" dirty="0" smtClean="0">
                <a:latin typeface="+mn-lt"/>
              </a:rPr>
              <a:t>Deliverable 5 in </a:t>
            </a:r>
            <a:r>
              <a:rPr lang="en-GB" sz="1100" dirty="0" smtClean="0">
                <a:solidFill>
                  <a:srgbClr val="0073AF"/>
                </a:solidFill>
                <a:latin typeface="+mn-lt"/>
              </a:rPr>
              <a:t>blue</a:t>
            </a:r>
            <a:r>
              <a:rPr lang="en-GB" sz="1100" dirty="0" smtClean="0">
                <a:latin typeface="+mn-lt"/>
              </a:rPr>
              <a:t> is taking place in June</a:t>
            </a:r>
          </a:p>
        </p:txBody>
      </p:sp>
      <p:sp>
        <p:nvSpPr>
          <p:cNvPr id="4" name="Slide Number Placeholder 3"/>
          <p:cNvSpPr>
            <a:spLocks noGrp="1"/>
          </p:cNvSpPr>
          <p:nvPr>
            <p:ph type="sldNum" sz="quarter" idx="5"/>
          </p:nvPr>
        </p:nvSpPr>
        <p:spPr/>
        <p:txBody>
          <a:bodyPr/>
          <a:lstStyle/>
          <a:p>
            <a:pPr>
              <a:defRPr/>
            </a:pPr>
            <a:fld id="{3E475449-BD4E-4DF8-B447-F6732DFE961C}"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GB" sz="1100" dirty="0">
              <a:latin typeface="+mn-lt"/>
            </a:endParaRPr>
          </a:p>
        </p:txBody>
      </p:sp>
      <p:sp>
        <p:nvSpPr>
          <p:cNvPr id="4" name="Slide Number Placeholder 3"/>
          <p:cNvSpPr>
            <a:spLocks noGrp="1"/>
          </p:cNvSpPr>
          <p:nvPr>
            <p:ph type="sldNum" sz="quarter" idx="5"/>
          </p:nvPr>
        </p:nvSpPr>
        <p:spPr/>
        <p:txBody>
          <a:bodyPr/>
          <a:lstStyle/>
          <a:p>
            <a:pPr>
              <a:defRPr/>
            </a:pPr>
            <a:fld id="{9FA32A7C-0B24-478B-894F-BB2CD05A4BE2}" type="slidenum">
              <a:rPr lang="fr-FR" smtClean="0"/>
              <a:pPr>
                <a:defRPr/>
              </a:pPr>
              <a:t>33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100" dirty="0" smtClean="0">
                <a:latin typeface="+mn-lt"/>
              </a:rPr>
              <a:t>Three sub-tasks within Task 6.1.</a:t>
            </a:r>
          </a:p>
        </p:txBody>
      </p:sp>
      <p:sp>
        <p:nvSpPr>
          <p:cNvPr id="4" name="Slide Number Placeholder 3"/>
          <p:cNvSpPr>
            <a:spLocks noGrp="1"/>
          </p:cNvSpPr>
          <p:nvPr>
            <p:ph type="sldNum" sz="quarter" idx="5"/>
          </p:nvPr>
        </p:nvSpPr>
        <p:spPr/>
        <p:txBody>
          <a:bodyPr/>
          <a:lstStyle/>
          <a:p>
            <a:pPr>
              <a:defRPr/>
            </a:pPr>
            <a:fld id="{08C48B86-5E02-4FA6-B78B-8B0F5ED161B8}"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100" dirty="0" smtClean="0"/>
              <a:t>Sub-task </a:t>
            </a:r>
            <a:r>
              <a:rPr lang="en-GB" sz="1100" dirty="0" smtClean="0">
                <a:latin typeface="+mn-lt"/>
              </a:rPr>
              <a:t>6.1.1 completed and Deliverable 6.2 was submitted on time.</a:t>
            </a:r>
          </a:p>
        </p:txBody>
      </p:sp>
      <p:sp>
        <p:nvSpPr>
          <p:cNvPr id="4" name="Slide Number Placeholder 3"/>
          <p:cNvSpPr>
            <a:spLocks noGrp="1"/>
          </p:cNvSpPr>
          <p:nvPr>
            <p:ph type="sldNum" sz="quarter" idx="5"/>
          </p:nvPr>
        </p:nvSpPr>
        <p:spPr/>
        <p:txBody>
          <a:bodyPr/>
          <a:lstStyle/>
          <a:p>
            <a:pPr>
              <a:defRPr/>
            </a:pPr>
            <a:fld id="{CDF7012A-4E5C-46E9-B4D7-825FB53ADE65}"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100" dirty="0" smtClean="0">
                <a:latin typeface="+mn-lt"/>
              </a:rPr>
              <a:t>Sub-task 6.1.2 completed and Deliverable 6.4 was submitted on time.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100" dirty="0" smtClean="0">
                <a:latin typeface="+mn-lt"/>
              </a:rPr>
              <a:t> </a:t>
            </a:r>
            <a:r>
              <a:rPr kumimoji="1" lang="en-GB" sz="1100" kern="1200" dirty="0" smtClean="0">
                <a:solidFill>
                  <a:schemeClr val="tx1"/>
                </a:solidFill>
                <a:latin typeface="+mn-lt"/>
                <a:ea typeface="+mn-ea"/>
                <a:cs typeface="+mn-cs"/>
              </a:rPr>
              <a:t>The Jerico Datatool is now available on the website and data are being fed in directly from </a:t>
            </a:r>
            <a:r>
              <a:rPr kumimoji="1" lang="en-GB" sz="1100" kern="1200" dirty="0" err="1" smtClean="0">
                <a:solidFill>
                  <a:schemeClr val="tx1"/>
                </a:solidFill>
                <a:latin typeface="+mn-lt"/>
                <a:ea typeface="+mn-ea"/>
                <a:cs typeface="+mn-cs"/>
              </a:rPr>
              <a:t>MyOcean</a:t>
            </a:r>
            <a:endParaRPr lang="en-GB" sz="1100" dirty="0" smtClean="0">
              <a:latin typeface="+mn-lt"/>
            </a:endParaRPr>
          </a:p>
          <a:p>
            <a:pPr>
              <a:buFont typeface="Arial" pitchFamily="34" charset="0"/>
              <a:buChar char="•"/>
              <a:defRPr/>
            </a:pPr>
            <a:r>
              <a:rPr lang="en-GB" sz="1100" dirty="0" smtClean="0">
                <a:latin typeface="+mn-lt"/>
              </a:rPr>
              <a:t> This is an overview of locations of users, 1</a:t>
            </a:r>
            <a:r>
              <a:rPr lang="en-GB" sz="1100" baseline="30000" dirty="0" smtClean="0">
                <a:latin typeface="+mn-lt"/>
              </a:rPr>
              <a:t>st</a:t>
            </a:r>
            <a:r>
              <a:rPr lang="en-GB" sz="1100" baseline="0" dirty="0" smtClean="0">
                <a:latin typeface="+mn-lt"/>
              </a:rPr>
              <a:t> Jan 2012 to 1</a:t>
            </a:r>
            <a:r>
              <a:rPr lang="en-GB" sz="1100" baseline="30000" dirty="0" smtClean="0">
                <a:latin typeface="+mn-lt"/>
              </a:rPr>
              <a:t>st</a:t>
            </a:r>
            <a:r>
              <a:rPr lang="en-GB" sz="1100" baseline="0" dirty="0" smtClean="0">
                <a:latin typeface="+mn-lt"/>
              </a:rPr>
              <a:t> May 2014.</a:t>
            </a:r>
            <a:endParaRPr lang="en-GB" sz="1100" dirty="0" smtClean="0">
              <a:latin typeface="+mn-lt"/>
            </a:endParaRPr>
          </a:p>
          <a:p>
            <a:pPr>
              <a:buFont typeface="Arial" pitchFamily="34" charset="0"/>
              <a:buChar char="•"/>
              <a:defRPr/>
            </a:pPr>
            <a:r>
              <a:rPr lang="en-GB" sz="1100" dirty="0" smtClean="0">
                <a:latin typeface="+mn-lt"/>
              </a:rPr>
              <a:t> Italy,</a:t>
            </a:r>
            <a:r>
              <a:rPr lang="en-GB" sz="1100" baseline="0" dirty="0" smtClean="0">
                <a:latin typeface="+mn-lt"/>
              </a:rPr>
              <a:t> UK, France, Spain, Greece, Malta have registered the most sessions.</a:t>
            </a:r>
            <a:endParaRPr lang="en-GB" sz="1100" dirty="0" smtClean="0">
              <a:latin typeface="+mn-lt"/>
            </a:endParaRPr>
          </a:p>
        </p:txBody>
      </p:sp>
      <p:sp>
        <p:nvSpPr>
          <p:cNvPr id="4" name="Slide Number Placeholder 3"/>
          <p:cNvSpPr>
            <a:spLocks noGrp="1"/>
          </p:cNvSpPr>
          <p:nvPr>
            <p:ph type="sldNum" sz="quarter" idx="5"/>
          </p:nvPr>
        </p:nvSpPr>
        <p:spPr/>
        <p:txBody>
          <a:bodyPr/>
          <a:lstStyle/>
          <a:p>
            <a:pPr>
              <a:defRPr/>
            </a:pPr>
            <a:fld id="{F5F4D091-E87B-4728-B3FF-A0450F22D348}"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100" dirty="0" smtClean="0">
                <a:latin typeface="+mn-lt"/>
              </a:rPr>
              <a:t> Audience overview 1</a:t>
            </a:r>
            <a:r>
              <a:rPr lang="en-GB" sz="1100" baseline="30000" dirty="0" smtClean="0">
                <a:latin typeface="+mn-lt"/>
              </a:rPr>
              <a:t>st</a:t>
            </a:r>
            <a:r>
              <a:rPr lang="en-GB" sz="1100" baseline="0" dirty="0" smtClean="0">
                <a:latin typeface="+mn-lt"/>
              </a:rPr>
              <a:t> Jan 2012 to 1</a:t>
            </a:r>
            <a:r>
              <a:rPr lang="en-GB" sz="1100" baseline="30000" dirty="0" smtClean="0">
                <a:latin typeface="+mn-lt"/>
              </a:rPr>
              <a:t>st</a:t>
            </a:r>
            <a:r>
              <a:rPr lang="en-GB" sz="1100" baseline="0" dirty="0" smtClean="0">
                <a:latin typeface="+mn-lt"/>
              </a:rPr>
              <a:t> May 2014.</a:t>
            </a:r>
          </a:p>
          <a:p>
            <a:pPr>
              <a:buFont typeface="Arial" pitchFamily="34" charset="0"/>
              <a:buChar char="•"/>
            </a:pPr>
            <a:r>
              <a:rPr lang="en-GB" sz="1100" baseline="0" dirty="0" smtClean="0">
                <a:latin typeface="+mn-lt"/>
              </a:rPr>
              <a:t> Main graph shows number of session over time.</a:t>
            </a:r>
          </a:p>
          <a:p>
            <a:pPr>
              <a:buFont typeface="Arial" pitchFamily="34" charset="0"/>
              <a:buChar char="•"/>
            </a:pPr>
            <a:r>
              <a:rPr lang="en-GB" sz="1100" baseline="0" dirty="0" smtClean="0">
                <a:latin typeface="+mn-lt"/>
              </a:rPr>
              <a:t> Nearly 19,000 sessions by 11,000 users.</a:t>
            </a:r>
          </a:p>
          <a:p>
            <a:endParaRPr lang="en-GB" sz="1100" dirty="0">
              <a:latin typeface="+mn-lt"/>
            </a:endParaRPr>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232" y="4429124"/>
            <a:ext cx="5029200" cy="4114800"/>
          </a:xfrm>
        </p:spPr>
        <p:txBody>
          <a:bodyPr>
            <a:normAutofit/>
          </a:bodyPr>
          <a:lstStyle/>
          <a:p>
            <a:pPr>
              <a:buFont typeface="Arial" pitchFamily="34" charset="0"/>
              <a:buChar char="•"/>
            </a:pPr>
            <a:r>
              <a:rPr lang="en-GB" sz="1100" dirty="0" smtClean="0">
                <a:latin typeface="+mn-lt"/>
              </a:rPr>
              <a:t> Temperature records from three buoys; Coastal research station buoy, M3 and </a:t>
            </a:r>
            <a:r>
              <a:rPr lang="en-GB" sz="1100" dirty="0" err="1" smtClean="0">
                <a:latin typeface="+mn-lt"/>
              </a:rPr>
              <a:t>Pylos</a:t>
            </a:r>
            <a:endParaRPr lang="en-GB" sz="1100" dirty="0" smtClean="0">
              <a:latin typeface="+mn-lt"/>
            </a:endParaRPr>
          </a:p>
          <a:p>
            <a:pPr>
              <a:buFont typeface="Arial" pitchFamily="34" charset="0"/>
              <a:buChar char="•"/>
            </a:pPr>
            <a:r>
              <a:rPr lang="en-GB" sz="1100" dirty="0" smtClean="0">
                <a:latin typeface="+mn-lt"/>
              </a:rPr>
              <a:t> May to September 2013</a:t>
            </a:r>
          </a:p>
          <a:p>
            <a:pPr>
              <a:buFont typeface="Arial" pitchFamily="34" charset="0"/>
              <a:buChar char="•"/>
            </a:pPr>
            <a:r>
              <a:rPr lang="en-GB" sz="1100" dirty="0" smtClean="0">
                <a:latin typeface="+mn-lt"/>
              </a:rPr>
              <a:t> Average</a:t>
            </a:r>
            <a:r>
              <a:rPr lang="en-GB" sz="1100" baseline="0" dirty="0" smtClean="0">
                <a:latin typeface="+mn-lt"/>
              </a:rPr>
              <a:t> daily temperature</a:t>
            </a:r>
          </a:p>
          <a:p>
            <a:endParaRPr lang="en-GB" sz="1100" dirty="0">
              <a:latin typeface="+mn-lt"/>
            </a:endParaRPr>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100" dirty="0" smtClean="0">
                <a:latin typeface="+mn-lt"/>
              </a:rPr>
              <a:t> Sea</a:t>
            </a:r>
            <a:r>
              <a:rPr lang="en-GB" sz="1100" baseline="0" dirty="0" smtClean="0">
                <a:latin typeface="+mn-lt"/>
              </a:rPr>
              <a:t> temperature from </a:t>
            </a:r>
            <a:r>
              <a:rPr lang="en-GB" sz="1100" baseline="0" dirty="0" err="1" smtClean="0">
                <a:latin typeface="+mn-lt"/>
              </a:rPr>
              <a:t>FerryBoxes</a:t>
            </a:r>
            <a:r>
              <a:rPr lang="en-GB" sz="1100" baseline="0" dirty="0" smtClean="0">
                <a:latin typeface="+mn-lt"/>
              </a:rPr>
              <a:t> and satellite data (</a:t>
            </a:r>
            <a:r>
              <a:rPr lang="en-GB" sz="1100" baseline="0" dirty="0" err="1" smtClean="0">
                <a:latin typeface="+mn-lt"/>
              </a:rPr>
              <a:t>MyOcean</a:t>
            </a:r>
            <a:r>
              <a:rPr lang="en-GB" sz="1100" baseline="0" dirty="0" smtClean="0">
                <a:latin typeface="+mn-lt"/>
              </a:rPr>
              <a:t>)</a:t>
            </a:r>
          </a:p>
          <a:p>
            <a:pPr>
              <a:buFont typeface="Arial" pitchFamily="34" charset="0"/>
              <a:buChar char="•"/>
            </a:pPr>
            <a:r>
              <a:rPr lang="en-GB" sz="1100" baseline="0" dirty="0" smtClean="0">
                <a:latin typeface="+mn-lt"/>
              </a:rPr>
              <a:t> Month of January 2013</a:t>
            </a:r>
          </a:p>
          <a:p>
            <a:pPr>
              <a:buFont typeface="Arial" pitchFamily="34" charset="0"/>
              <a:buChar char="•"/>
            </a:pPr>
            <a:r>
              <a:rPr lang="en-GB" sz="1100" baseline="0" dirty="0" smtClean="0">
                <a:latin typeface="+mn-lt"/>
              </a:rPr>
              <a:t> </a:t>
            </a:r>
            <a:endParaRPr lang="en-GB" sz="1100" dirty="0">
              <a:latin typeface="+mn-lt"/>
            </a:endParaRPr>
          </a:p>
        </p:txBody>
      </p:sp>
      <p:sp>
        <p:nvSpPr>
          <p:cNvPr id="4" name="Slide Number Placeholder 3"/>
          <p:cNvSpPr>
            <a:spLocks noGrp="1"/>
          </p:cNvSpPr>
          <p:nvPr>
            <p:ph type="sldNum" sz="quarter" idx="10"/>
          </p:nvPr>
        </p:nvSpPr>
        <p:spPr/>
        <p:txBody>
          <a:bodyPr/>
          <a:lstStyle/>
          <a:p>
            <a:pPr>
              <a:defRPr/>
            </a:pPr>
            <a:fld id="{311EE0DC-59C9-49E4-B200-42B5DBB7AEB8}"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7"/>
          <p:cNvSpPr>
            <a:spLocks noChangeArrowheads="1"/>
          </p:cNvSpPr>
          <p:nvPr/>
        </p:nvSpPr>
        <p:spPr bwMode="auto">
          <a:xfrm>
            <a:off x="2695580" y="6429396"/>
            <a:ext cx="3305180" cy="285752"/>
          </a:xfrm>
          <a:prstGeom prst="rect">
            <a:avLst/>
          </a:prstGeom>
          <a:noFill/>
          <a:ln w="9525">
            <a:noFill/>
            <a:miter lim="800000"/>
            <a:headEnd/>
            <a:tailEnd/>
          </a:ln>
          <a:effectLst/>
        </p:spPr>
        <p:txBody>
          <a:bodyPr lIns="92075" tIns="46038" rIns="92075" bIns="46038"/>
          <a:lstStyle/>
          <a:p>
            <a:pPr>
              <a:defRPr/>
            </a:pPr>
            <a:r>
              <a:rPr lang="fr-FR" sz="1200" dirty="0">
                <a:solidFill>
                  <a:srgbClr val="A3CB5B"/>
                </a:solidFill>
                <a:latin typeface="Helvetica" pitchFamily="-4" charset="0"/>
                <a:cs typeface="+mn-cs"/>
              </a:rPr>
              <a:t>Jo Foden </a:t>
            </a:r>
            <a:r>
              <a:rPr lang="fr-FR" sz="1200" b="1" dirty="0">
                <a:solidFill>
                  <a:srgbClr val="005E9F"/>
                </a:solidFill>
                <a:latin typeface="Helvetica" pitchFamily="-4" charset="0"/>
                <a:cs typeface="+mn-cs"/>
              </a:rPr>
              <a:t>I</a:t>
            </a:r>
            <a:r>
              <a:rPr lang="fr-FR" sz="1200" dirty="0">
                <a:solidFill>
                  <a:srgbClr val="A3CB5B"/>
                </a:solidFill>
                <a:latin typeface="Helvetica" pitchFamily="-4" charset="0"/>
                <a:cs typeface="+mn-cs"/>
              </a:rPr>
              <a:t> Cefas </a:t>
            </a:r>
            <a:r>
              <a:rPr lang="fr-FR" sz="1200" b="1" dirty="0">
                <a:solidFill>
                  <a:srgbClr val="005E9F"/>
                </a:solidFill>
                <a:latin typeface="Helvetica" pitchFamily="-4" charset="0"/>
                <a:cs typeface="+mn-cs"/>
              </a:rPr>
              <a:t>I</a:t>
            </a:r>
            <a:r>
              <a:rPr lang="fr-FR" sz="1200" dirty="0">
                <a:solidFill>
                  <a:srgbClr val="A3CB5B"/>
                </a:solidFill>
                <a:latin typeface="Helvetica" pitchFamily="-4" charset="0"/>
                <a:cs typeface="+mn-cs"/>
              </a:rPr>
              <a:t> Jo.Foden@Cefas.co.uk</a:t>
            </a:r>
          </a:p>
        </p:txBody>
      </p:sp>
      <p:sp>
        <p:nvSpPr>
          <p:cNvPr id="5" name="Rectangle 27"/>
          <p:cNvSpPr>
            <a:spLocks noChangeArrowheads="1"/>
          </p:cNvSpPr>
          <p:nvPr/>
        </p:nvSpPr>
        <p:spPr bwMode="auto">
          <a:xfrm>
            <a:off x="228600" y="6400800"/>
            <a:ext cx="2971800" cy="304800"/>
          </a:xfrm>
          <a:prstGeom prst="rect">
            <a:avLst/>
          </a:prstGeom>
          <a:noFill/>
          <a:ln w="9525">
            <a:noFill/>
            <a:miter lim="800000"/>
            <a:headEnd/>
            <a:tailEnd/>
          </a:ln>
          <a:effectLst/>
        </p:spPr>
        <p:txBody>
          <a:bodyPr lIns="92075" tIns="46038" rIns="92075" bIns="46038"/>
          <a:lstStyle/>
          <a:p>
            <a:pPr>
              <a:defRPr/>
            </a:pPr>
            <a:r>
              <a:rPr lang="fr-FR" sz="1100" b="1" i="1">
                <a:solidFill>
                  <a:srgbClr val="3C92C1"/>
                </a:solidFill>
                <a:latin typeface="Helvetica" pitchFamily="-4" charset="0"/>
                <a:cs typeface="+mn-cs"/>
              </a:rPr>
              <a:t>www.jerico-fp7.eu</a:t>
            </a:r>
          </a:p>
        </p:txBody>
      </p:sp>
      <p:pic>
        <p:nvPicPr>
          <p:cNvPr id="6" name="Picture 28" descr="FOND_PPTOK"/>
          <p:cNvPicPr>
            <a:picLocks noChangeAspect="1" noChangeArrowheads="1"/>
          </p:cNvPicPr>
          <p:nvPr/>
        </p:nvPicPr>
        <p:blipFill>
          <a:blip r:embed="rId2" cstate="print"/>
          <a:srcRect/>
          <a:stretch>
            <a:fillRect/>
          </a:stretch>
        </p:blipFill>
        <p:spPr bwMode="auto">
          <a:xfrm>
            <a:off x="0" y="1849438"/>
            <a:ext cx="9144000" cy="1731962"/>
          </a:xfrm>
          <a:prstGeom prst="rect">
            <a:avLst/>
          </a:prstGeom>
          <a:noFill/>
          <a:ln w="9525">
            <a:noFill/>
            <a:miter lim="800000"/>
            <a:headEnd/>
            <a:tailEnd/>
          </a:ln>
        </p:spPr>
      </p:pic>
      <p:grpSp>
        <p:nvGrpSpPr>
          <p:cNvPr id="7" name="Group 42"/>
          <p:cNvGrpSpPr>
            <a:grpSpLocks/>
          </p:cNvGrpSpPr>
          <p:nvPr/>
        </p:nvGrpSpPr>
        <p:grpSpPr bwMode="auto">
          <a:xfrm>
            <a:off x="6880225" y="1474788"/>
            <a:ext cx="2176463" cy="323850"/>
            <a:chOff x="4334" y="929"/>
            <a:chExt cx="1371" cy="204"/>
          </a:xfrm>
        </p:grpSpPr>
        <p:sp>
          <p:nvSpPr>
            <p:cNvPr id="8" name="Rectangle 7"/>
            <p:cNvSpPr>
              <a:spLocks noChangeArrowheads="1"/>
            </p:cNvSpPr>
            <p:nvPr/>
          </p:nvSpPr>
          <p:spPr bwMode="auto">
            <a:xfrm>
              <a:off x="4334" y="929"/>
              <a:ext cx="41" cy="204"/>
            </a:xfrm>
            <a:prstGeom prst="rect">
              <a:avLst/>
            </a:prstGeom>
            <a:solidFill>
              <a:srgbClr val="004179"/>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9" name="Rectangle 8"/>
            <p:cNvSpPr>
              <a:spLocks noChangeArrowheads="1"/>
            </p:cNvSpPr>
            <p:nvPr/>
          </p:nvSpPr>
          <p:spPr bwMode="auto">
            <a:xfrm>
              <a:off x="4663" y="929"/>
              <a:ext cx="41" cy="204"/>
            </a:xfrm>
            <a:prstGeom prst="rect">
              <a:avLst/>
            </a:prstGeom>
            <a:solidFill>
              <a:srgbClr val="5CBBD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 name="Rectangle 9"/>
            <p:cNvSpPr>
              <a:spLocks noChangeArrowheads="1"/>
            </p:cNvSpPr>
            <p:nvPr/>
          </p:nvSpPr>
          <p:spPr bwMode="auto">
            <a:xfrm>
              <a:off x="4560" y="1038"/>
              <a:ext cx="41" cy="91"/>
            </a:xfrm>
            <a:prstGeom prst="rect">
              <a:avLst/>
            </a:prstGeom>
            <a:solidFill>
              <a:srgbClr val="5CBBD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1" name="Rectangle 10"/>
            <p:cNvSpPr>
              <a:spLocks noChangeArrowheads="1"/>
            </p:cNvSpPr>
            <p:nvPr/>
          </p:nvSpPr>
          <p:spPr bwMode="auto">
            <a:xfrm>
              <a:off x="4445" y="1038"/>
              <a:ext cx="41" cy="91"/>
            </a:xfrm>
            <a:prstGeom prst="rect">
              <a:avLst/>
            </a:prstGeom>
            <a:solidFill>
              <a:srgbClr val="0073AF"/>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2" name="Rectangle 11"/>
            <p:cNvSpPr>
              <a:spLocks noChangeArrowheads="1"/>
            </p:cNvSpPr>
            <p:nvPr/>
          </p:nvSpPr>
          <p:spPr bwMode="auto">
            <a:xfrm>
              <a:off x="4992" y="929"/>
              <a:ext cx="41" cy="204"/>
            </a:xfrm>
            <a:prstGeom prst="rect">
              <a:avLst/>
            </a:prstGeom>
            <a:solidFill>
              <a:srgbClr val="159938"/>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3" name="Rectangle 12"/>
            <p:cNvSpPr>
              <a:spLocks noChangeArrowheads="1"/>
            </p:cNvSpPr>
            <p:nvPr/>
          </p:nvSpPr>
          <p:spPr bwMode="auto">
            <a:xfrm>
              <a:off x="4889" y="1038"/>
              <a:ext cx="41" cy="91"/>
            </a:xfrm>
            <a:prstGeom prst="rect">
              <a:avLst/>
            </a:prstGeom>
            <a:solidFill>
              <a:srgbClr val="53B08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4" name="Rectangle 13"/>
            <p:cNvSpPr>
              <a:spLocks noChangeArrowheads="1"/>
            </p:cNvSpPr>
            <p:nvPr/>
          </p:nvSpPr>
          <p:spPr bwMode="auto">
            <a:xfrm>
              <a:off x="4774" y="1038"/>
              <a:ext cx="41" cy="91"/>
            </a:xfrm>
            <a:prstGeom prst="rect">
              <a:avLst/>
            </a:prstGeom>
            <a:solidFill>
              <a:srgbClr val="53B08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5" name="Rectangle 14"/>
            <p:cNvSpPr>
              <a:spLocks noChangeArrowheads="1"/>
            </p:cNvSpPr>
            <p:nvPr/>
          </p:nvSpPr>
          <p:spPr bwMode="auto">
            <a:xfrm>
              <a:off x="5328" y="929"/>
              <a:ext cx="41" cy="204"/>
            </a:xfrm>
            <a:prstGeom prst="rect">
              <a:avLst/>
            </a:prstGeom>
            <a:solidFill>
              <a:srgbClr val="6CB333"/>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6" name="Rectangle 15"/>
            <p:cNvSpPr>
              <a:spLocks noChangeArrowheads="1"/>
            </p:cNvSpPr>
            <p:nvPr/>
          </p:nvSpPr>
          <p:spPr bwMode="auto">
            <a:xfrm>
              <a:off x="5225" y="1038"/>
              <a:ext cx="41" cy="91"/>
            </a:xfrm>
            <a:prstGeom prst="rect">
              <a:avLst/>
            </a:prstGeom>
            <a:solidFill>
              <a:srgbClr val="6CB333"/>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7" name="Rectangle 16"/>
            <p:cNvSpPr>
              <a:spLocks noChangeArrowheads="1"/>
            </p:cNvSpPr>
            <p:nvPr/>
          </p:nvSpPr>
          <p:spPr bwMode="auto">
            <a:xfrm>
              <a:off x="5110" y="1038"/>
              <a:ext cx="41" cy="91"/>
            </a:xfrm>
            <a:prstGeom prst="rect">
              <a:avLst/>
            </a:prstGeom>
            <a:solidFill>
              <a:srgbClr val="159938"/>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8" name="Rectangle 17"/>
            <p:cNvSpPr>
              <a:spLocks noChangeArrowheads="1"/>
            </p:cNvSpPr>
            <p:nvPr/>
          </p:nvSpPr>
          <p:spPr bwMode="auto">
            <a:xfrm>
              <a:off x="5664" y="929"/>
              <a:ext cx="41" cy="204"/>
            </a:xfrm>
            <a:prstGeom prst="rect">
              <a:avLst/>
            </a:prstGeom>
            <a:solidFill>
              <a:srgbClr val="C8D724"/>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9" name="Rectangle 18"/>
            <p:cNvSpPr>
              <a:spLocks noChangeArrowheads="1"/>
            </p:cNvSpPr>
            <p:nvPr/>
          </p:nvSpPr>
          <p:spPr bwMode="auto">
            <a:xfrm>
              <a:off x="5561" y="1038"/>
              <a:ext cx="41" cy="91"/>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0" name="Rectangle 19"/>
            <p:cNvSpPr>
              <a:spLocks noChangeArrowheads="1"/>
            </p:cNvSpPr>
            <p:nvPr/>
          </p:nvSpPr>
          <p:spPr bwMode="auto">
            <a:xfrm>
              <a:off x="5446" y="1038"/>
              <a:ext cx="41" cy="91"/>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grpSp>
      <p:grpSp>
        <p:nvGrpSpPr>
          <p:cNvPr id="21" name="Group 57"/>
          <p:cNvGrpSpPr>
            <a:grpSpLocks/>
          </p:cNvGrpSpPr>
          <p:nvPr/>
        </p:nvGrpSpPr>
        <p:grpSpPr bwMode="auto">
          <a:xfrm>
            <a:off x="131763" y="3667125"/>
            <a:ext cx="1817687" cy="323850"/>
            <a:chOff x="561" y="2351"/>
            <a:chExt cx="1145" cy="204"/>
          </a:xfrm>
        </p:grpSpPr>
        <p:sp>
          <p:nvSpPr>
            <p:cNvPr id="22" name="Rectangle 45"/>
            <p:cNvSpPr>
              <a:spLocks noChangeArrowheads="1"/>
            </p:cNvSpPr>
            <p:nvPr/>
          </p:nvSpPr>
          <p:spPr bwMode="auto">
            <a:xfrm rot="10800000" flipH="1">
              <a:off x="664" y="2351"/>
              <a:ext cx="41" cy="204"/>
            </a:xfrm>
            <a:prstGeom prst="rect">
              <a:avLst/>
            </a:prstGeom>
            <a:solidFill>
              <a:srgbClr val="5CBBD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3" name="Rectangle 46"/>
            <p:cNvSpPr>
              <a:spLocks noChangeArrowheads="1"/>
            </p:cNvSpPr>
            <p:nvPr/>
          </p:nvSpPr>
          <p:spPr bwMode="auto">
            <a:xfrm rot="10800000" flipH="1">
              <a:off x="561" y="2354"/>
              <a:ext cx="41" cy="91"/>
            </a:xfrm>
            <a:prstGeom prst="rect">
              <a:avLst/>
            </a:prstGeom>
            <a:solidFill>
              <a:srgbClr val="5CBBD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4" name="Rectangle 48"/>
            <p:cNvSpPr>
              <a:spLocks noChangeArrowheads="1"/>
            </p:cNvSpPr>
            <p:nvPr/>
          </p:nvSpPr>
          <p:spPr bwMode="auto">
            <a:xfrm rot="10800000" flipH="1">
              <a:off x="993" y="2351"/>
              <a:ext cx="41" cy="204"/>
            </a:xfrm>
            <a:prstGeom prst="rect">
              <a:avLst/>
            </a:prstGeom>
            <a:solidFill>
              <a:srgbClr val="159938"/>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5" name="Rectangle 49"/>
            <p:cNvSpPr>
              <a:spLocks noChangeArrowheads="1"/>
            </p:cNvSpPr>
            <p:nvPr/>
          </p:nvSpPr>
          <p:spPr bwMode="auto">
            <a:xfrm rot="10800000" flipH="1">
              <a:off x="890" y="2354"/>
              <a:ext cx="41" cy="91"/>
            </a:xfrm>
            <a:prstGeom prst="rect">
              <a:avLst/>
            </a:prstGeom>
            <a:solidFill>
              <a:srgbClr val="53B08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6" name="Rectangle 50"/>
            <p:cNvSpPr>
              <a:spLocks noChangeArrowheads="1"/>
            </p:cNvSpPr>
            <p:nvPr/>
          </p:nvSpPr>
          <p:spPr bwMode="auto">
            <a:xfrm rot="10800000" flipH="1">
              <a:off x="775" y="2354"/>
              <a:ext cx="41" cy="91"/>
            </a:xfrm>
            <a:prstGeom prst="rect">
              <a:avLst/>
            </a:prstGeom>
            <a:solidFill>
              <a:srgbClr val="53B08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7" name="Rectangle 51"/>
            <p:cNvSpPr>
              <a:spLocks noChangeArrowheads="1"/>
            </p:cNvSpPr>
            <p:nvPr/>
          </p:nvSpPr>
          <p:spPr bwMode="auto">
            <a:xfrm rot="10800000" flipH="1">
              <a:off x="1329" y="2351"/>
              <a:ext cx="41" cy="204"/>
            </a:xfrm>
            <a:prstGeom prst="rect">
              <a:avLst/>
            </a:prstGeom>
            <a:solidFill>
              <a:srgbClr val="6CB333"/>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8" name="Rectangle 52"/>
            <p:cNvSpPr>
              <a:spLocks noChangeArrowheads="1"/>
            </p:cNvSpPr>
            <p:nvPr/>
          </p:nvSpPr>
          <p:spPr bwMode="auto">
            <a:xfrm rot="10800000" flipH="1">
              <a:off x="1226" y="2354"/>
              <a:ext cx="41" cy="91"/>
            </a:xfrm>
            <a:prstGeom prst="rect">
              <a:avLst/>
            </a:prstGeom>
            <a:solidFill>
              <a:srgbClr val="6CB333"/>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29" name="Rectangle 53"/>
            <p:cNvSpPr>
              <a:spLocks noChangeArrowheads="1"/>
            </p:cNvSpPr>
            <p:nvPr/>
          </p:nvSpPr>
          <p:spPr bwMode="auto">
            <a:xfrm rot="10800000" flipH="1">
              <a:off x="1111" y="2354"/>
              <a:ext cx="41" cy="91"/>
            </a:xfrm>
            <a:prstGeom prst="rect">
              <a:avLst/>
            </a:prstGeom>
            <a:solidFill>
              <a:srgbClr val="159938"/>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30" name="Rectangle 54"/>
            <p:cNvSpPr>
              <a:spLocks noChangeArrowheads="1"/>
            </p:cNvSpPr>
            <p:nvPr/>
          </p:nvSpPr>
          <p:spPr bwMode="auto">
            <a:xfrm rot="10800000" flipH="1">
              <a:off x="1665" y="2351"/>
              <a:ext cx="41" cy="204"/>
            </a:xfrm>
            <a:prstGeom prst="rect">
              <a:avLst/>
            </a:prstGeom>
            <a:solidFill>
              <a:srgbClr val="C8D724"/>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31" name="Rectangle 55"/>
            <p:cNvSpPr>
              <a:spLocks noChangeArrowheads="1"/>
            </p:cNvSpPr>
            <p:nvPr/>
          </p:nvSpPr>
          <p:spPr bwMode="auto">
            <a:xfrm rot="10800000" flipH="1">
              <a:off x="1562" y="2354"/>
              <a:ext cx="41" cy="91"/>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32" name="Rectangle 56"/>
            <p:cNvSpPr>
              <a:spLocks noChangeArrowheads="1"/>
            </p:cNvSpPr>
            <p:nvPr/>
          </p:nvSpPr>
          <p:spPr bwMode="auto">
            <a:xfrm rot="10800000" flipH="1">
              <a:off x="1447" y="2354"/>
              <a:ext cx="41" cy="91"/>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grpSp>
      <p:pic>
        <p:nvPicPr>
          <p:cNvPr id="33" name="Picture 59" descr="SIGNATURE_PPT"/>
          <p:cNvPicPr>
            <a:picLocks noChangeAspect="1" noChangeArrowheads="1"/>
          </p:cNvPicPr>
          <p:nvPr/>
        </p:nvPicPr>
        <p:blipFill>
          <a:blip r:embed="rId3" cstate="print"/>
          <a:srcRect/>
          <a:stretch>
            <a:fillRect/>
          </a:stretch>
        </p:blipFill>
        <p:spPr bwMode="auto">
          <a:xfrm>
            <a:off x="2154238" y="3725863"/>
            <a:ext cx="6761162" cy="100012"/>
          </a:xfrm>
          <a:prstGeom prst="rect">
            <a:avLst/>
          </a:prstGeom>
          <a:noFill/>
          <a:ln w="9525">
            <a:noFill/>
            <a:miter lim="800000"/>
            <a:headEnd/>
            <a:tailEnd/>
          </a:ln>
        </p:spPr>
      </p:pic>
      <p:sp>
        <p:nvSpPr>
          <p:cNvPr id="3076" name="Rectangle 4"/>
          <p:cNvSpPr>
            <a:spLocks noGrp="1" noChangeArrowheads="1"/>
          </p:cNvSpPr>
          <p:nvPr>
            <p:ph type="ctrTitle" sz="quarter"/>
          </p:nvPr>
        </p:nvSpPr>
        <p:spPr>
          <a:xfrm>
            <a:off x="1981200" y="4479329"/>
            <a:ext cx="5867400" cy="677863"/>
          </a:xfrm>
        </p:spPr>
        <p:txBody>
          <a:bodyPr/>
          <a:lstStyle>
            <a:lvl1pPr>
              <a:lnSpc>
                <a:spcPct val="90000"/>
              </a:lnSpc>
              <a:defRPr sz="2700" b="0">
                <a:solidFill>
                  <a:srgbClr val="007AB4"/>
                </a:solidFill>
                <a:latin typeface="Helvetica Neue" pitchFamily="-4" charset="0"/>
              </a:defRPr>
            </a:lvl1pPr>
          </a:lstStyle>
          <a:p>
            <a:r>
              <a:rPr lang="fr-FR" dirty="0"/>
              <a:t>CLIQUEZ POUR AJOUTER UN TITRE</a:t>
            </a:r>
          </a:p>
        </p:txBody>
      </p:sp>
      <p:sp>
        <p:nvSpPr>
          <p:cNvPr id="3077" name="Rectangle 5"/>
          <p:cNvSpPr>
            <a:spLocks noGrp="1" noChangeArrowheads="1"/>
          </p:cNvSpPr>
          <p:nvPr>
            <p:ph type="subTitle" sz="quarter" idx="1"/>
          </p:nvPr>
        </p:nvSpPr>
        <p:spPr>
          <a:xfrm>
            <a:off x="1981200" y="5181600"/>
            <a:ext cx="5867400" cy="677863"/>
          </a:xfrm>
        </p:spPr>
        <p:txBody>
          <a:bodyPr/>
          <a:lstStyle>
            <a:lvl1pPr marL="0" indent="0">
              <a:defRPr sz="1900">
                <a:solidFill>
                  <a:srgbClr val="77C5E3"/>
                </a:solidFill>
                <a:latin typeface="Helvetica" pitchFamily="-4" charset="0"/>
              </a:defRPr>
            </a:lvl1pPr>
          </a:lstStyle>
          <a:p>
            <a:r>
              <a:rPr lang="fr-FR"/>
              <a:t>Cliquez pour modifier le style des sous-titres du masque</a:t>
            </a:r>
          </a:p>
        </p:txBody>
      </p:sp>
      <p:sp>
        <p:nvSpPr>
          <p:cNvPr id="34" name="Rectangle 7"/>
          <p:cNvSpPr>
            <a:spLocks noGrp="1" noChangeArrowheads="1"/>
          </p:cNvSpPr>
          <p:nvPr>
            <p:ph type="ftr" sz="quarter" idx="10"/>
          </p:nvPr>
        </p:nvSpPr>
        <p:spPr>
          <a:xfrm>
            <a:off x="4876800" y="6400800"/>
            <a:ext cx="3962400" cy="304800"/>
          </a:xfrm>
        </p:spPr>
        <p:txBody>
          <a:bodyPr anchor="t"/>
          <a:lstStyle>
            <a:lvl1pPr algn="r">
              <a:defRPr b="1">
                <a:solidFill>
                  <a:srgbClr val="3C92C1"/>
                </a:solidFill>
                <a:latin typeface="Helvetica" pitchFamily="34" charset="0"/>
                <a:cs typeface="Arial" pitchFamily="34" charset="0"/>
              </a:defRPr>
            </a:lvl1pPr>
          </a:lstStyle>
          <a:p>
            <a:pPr>
              <a:defRPr/>
            </a:pPr>
            <a:r>
              <a:rPr lang="fr-FR"/>
              <a:t>May 5 to 7 2014 / Oslo / Norway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000" cap="all" baseline="0">
                <a:latin typeface="+mj-lt"/>
              </a:defRPr>
            </a:lvl1pPr>
          </a:lstStyle>
          <a:p>
            <a:r>
              <a:rPr lang="fr-FR" dirty="0" smtClean="0"/>
              <a:t>Cliquez pour modifier le style du titre</a:t>
            </a:r>
            <a:endParaRPr lang="fr-FR" dirty="0"/>
          </a:p>
        </p:txBody>
      </p:sp>
      <p:sp>
        <p:nvSpPr>
          <p:cNvPr id="6" name="Rectangle 7"/>
          <p:cNvSpPr>
            <a:spLocks noGrp="1" noChangeArrowheads="1"/>
          </p:cNvSpPr>
          <p:nvPr>
            <p:ph idx="1"/>
          </p:nvPr>
        </p:nvSpPr>
        <p:spPr bwMode="auto">
          <a:xfrm>
            <a:off x="609600" y="2209800"/>
            <a:ext cx="8077200" cy="3733800"/>
          </a:xfrm>
          <a:prstGeom prst="rect">
            <a:avLst/>
          </a:prstGeom>
          <a:noFill/>
          <a:ln w="9525">
            <a:noFill/>
            <a:miter lim="800000"/>
            <a:headEnd/>
            <a:tailEnd/>
          </a:ln>
        </p:spPr>
        <p:txBody>
          <a:bodyPr/>
          <a:lstStyle>
            <a:lvl1pPr>
              <a:defRPr sz="1600" b="0" i="1" cap="none" baseline="0">
                <a:solidFill>
                  <a:schemeClr val="bg2"/>
                </a:solidFill>
                <a:latin typeface="Calibri" pitchFamily="34" charset="0"/>
              </a:defRPr>
            </a:lvl1pPr>
          </a:lstStyle>
          <a:p>
            <a:pPr lvl="0"/>
            <a:r>
              <a:rPr lang="fr-FR" dirty="0" smtClean="0"/>
              <a:t>Cliquez pour modifier les styles du texte du masque</a:t>
            </a:r>
          </a:p>
        </p:txBody>
      </p:sp>
      <p:sp>
        <p:nvSpPr>
          <p:cNvPr id="4" name="Rectangle 9"/>
          <p:cNvSpPr>
            <a:spLocks noGrp="1" noChangeArrowheads="1"/>
          </p:cNvSpPr>
          <p:nvPr>
            <p:ph type="ftr" sz="quarter" idx="10"/>
          </p:nvPr>
        </p:nvSpPr>
        <p:spPr>
          <a:ln/>
        </p:spPr>
        <p:txBody>
          <a:bodyPr/>
          <a:lstStyle>
            <a:lvl1pPr>
              <a:defRPr/>
            </a:lvl1pPr>
          </a:lstStyle>
          <a:p>
            <a:pPr>
              <a:defRPr/>
            </a:pPr>
            <a:r>
              <a:rPr lang="fr-FR"/>
              <a:t>www.jerico-fp7.eu</a:t>
            </a:r>
          </a:p>
        </p:txBody>
      </p:sp>
      <p:sp>
        <p:nvSpPr>
          <p:cNvPr id="5" name="Rectangle 10"/>
          <p:cNvSpPr>
            <a:spLocks noGrp="1" noChangeArrowheads="1"/>
          </p:cNvSpPr>
          <p:nvPr>
            <p:ph type="sldNum" sz="quarter" idx="11"/>
          </p:nvPr>
        </p:nvSpPr>
        <p:spPr>
          <a:ln/>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37" descr="VAGUE_SEULE"/>
          <p:cNvPicPr>
            <a:picLocks noChangeAspect="1" noChangeArrowheads="1"/>
          </p:cNvPicPr>
          <p:nvPr/>
        </p:nvPicPr>
        <p:blipFill>
          <a:blip r:embed="rId4" cstate="print"/>
          <a:srcRect/>
          <a:stretch>
            <a:fillRect/>
          </a:stretch>
        </p:blipFill>
        <p:spPr bwMode="auto">
          <a:xfrm>
            <a:off x="7529513" y="152400"/>
            <a:ext cx="1462087" cy="1676400"/>
          </a:xfrm>
          <a:prstGeom prst="rect">
            <a:avLst/>
          </a:prstGeom>
          <a:noFill/>
          <a:ln w="9525">
            <a:noFill/>
            <a:miter lim="800000"/>
            <a:headEnd/>
            <a:tailEnd/>
          </a:ln>
        </p:spPr>
      </p:pic>
      <p:sp>
        <p:nvSpPr>
          <p:cNvPr id="1030" name="Rectangle 6"/>
          <p:cNvSpPr>
            <a:spLocks noGrp="1" noChangeArrowheads="1"/>
          </p:cNvSpPr>
          <p:nvPr>
            <p:ph type="title"/>
          </p:nvPr>
        </p:nvSpPr>
        <p:spPr bwMode="auto">
          <a:xfrm>
            <a:off x="609600" y="304800"/>
            <a:ext cx="67818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fr-FR" dirty="0" smtClean="0"/>
              <a:t>Cliquez et modifiez le titre</a:t>
            </a:r>
          </a:p>
        </p:txBody>
      </p:sp>
      <p:sp>
        <p:nvSpPr>
          <p:cNvPr id="1028" name="Rectangle 7"/>
          <p:cNvSpPr>
            <a:spLocks noGrp="1" noChangeArrowheads="1"/>
          </p:cNvSpPr>
          <p:nvPr>
            <p:ph type="body" idx="1"/>
          </p:nvPr>
        </p:nvSpPr>
        <p:spPr bwMode="auto">
          <a:xfrm>
            <a:off x="609600" y="2209800"/>
            <a:ext cx="8077200" cy="3733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r-FR" smtClean="0"/>
              <a:t>Cliquez pour modifier les styles du texte du masque</a:t>
            </a:r>
          </a:p>
        </p:txBody>
      </p:sp>
      <p:sp>
        <p:nvSpPr>
          <p:cNvPr id="1033" name="Rectangle 9"/>
          <p:cNvSpPr>
            <a:spLocks noGrp="1" noChangeArrowheads="1"/>
          </p:cNvSpPr>
          <p:nvPr>
            <p:ph type="ftr" sz="quarter" idx="3"/>
          </p:nvPr>
        </p:nvSpPr>
        <p:spPr bwMode="auto">
          <a:xfrm>
            <a:off x="609600" y="6477000"/>
            <a:ext cx="2895600" cy="152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nSpc>
                <a:spcPct val="100000"/>
              </a:lnSpc>
              <a:defRPr sz="1100" i="1">
                <a:solidFill>
                  <a:srgbClr val="49B5DD"/>
                </a:solidFill>
                <a:latin typeface="+mn-lt"/>
                <a:cs typeface="+mn-cs"/>
              </a:defRPr>
            </a:lvl1pPr>
          </a:lstStyle>
          <a:p>
            <a:pPr>
              <a:defRPr/>
            </a:pPr>
            <a:r>
              <a:rPr lang="fr-FR"/>
              <a:t>www.jerico-fp7.eu</a:t>
            </a:r>
          </a:p>
        </p:txBody>
      </p:sp>
      <p:sp>
        <p:nvSpPr>
          <p:cNvPr id="1034" name="Rectangle 10"/>
          <p:cNvSpPr>
            <a:spLocks noGrp="1" noChangeArrowheads="1"/>
          </p:cNvSpPr>
          <p:nvPr>
            <p:ph type="sldNum" sz="quarter" idx="4"/>
          </p:nvPr>
        </p:nvSpPr>
        <p:spPr bwMode="auto">
          <a:xfrm>
            <a:off x="7315200" y="6477000"/>
            <a:ext cx="1371600" cy="152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lnSpc>
                <a:spcPct val="100000"/>
              </a:lnSpc>
              <a:defRPr sz="1100" b="1">
                <a:solidFill>
                  <a:srgbClr val="0073AF"/>
                </a:solidFill>
                <a:latin typeface="Helvetica" pitchFamily="-4" charset="0"/>
                <a:cs typeface="+mn-cs"/>
              </a:defRPr>
            </a:lvl1pPr>
          </a:lstStyle>
          <a:p>
            <a:pPr>
              <a:defRPr/>
            </a:pPr>
            <a:endParaRPr lang="fr-FR"/>
          </a:p>
        </p:txBody>
      </p:sp>
      <p:grpSp>
        <p:nvGrpSpPr>
          <p:cNvPr id="1031" name="Group 35"/>
          <p:cNvGrpSpPr>
            <a:grpSpLocks/>
          </p:cNvGrpSpPr>
          <p:nvPr/>
        </p:nvGrpSpPr>
        <p:grpSpPr bwMode="auto">
          <a:xfrm>
            <a:off x="179388" y="1608138"/>
            <a:ext cx="2147887" cy="255587"/>
            <a:chOff x="135" y="1038"/>
            <a:chExt cx="1353" cy="161"/>
          </a:xfrm>
        </p:grpSpPr>
        <p:sp>
          <p:nvSpPr>
            <p:cNvPr id="1041" name="Rectangle 17"/>
            <p:cNvSpPr>
              <a:spLocks noChangeArrowheads="1"/>
            </p:cNvSpPr>
            <p:nvPr/>
          </p:nvSpPr>
          <p:spPr bwMode="auto">
            <a:xfrm rot="10800000">
              <a:off x="1456" y="1038"/>
              <a:ext cx="32" cy="161"/>
            </a:xfrm>
            <a:prstGeom prst="rect">
              <a:avLst/>
            </a:prstGeom>
            <a:solidFill>
              <a:srgbClr val="004179"/>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2" name="Rectangle 18"/>
            <p:cNvSpPr>
              <a:spLocks noChangeArrowheads="1"/>
            </p:cNvSpPr>
            <p:nvPr/>
          </p:nvSpPr>
          <p:spPr bwMode="auto">
            <a:xfrm rot="10800000">
              <a:off x="1196" y="1038"/>
              <a:ext cx="32" cy="161"/>
            </a:xfrm>
            <a:prstGeom prst="rect">
              <a:avLst/>
            </a:prstGeom>
            <a:solidFill>
              <a:srgbClr val="5CBBD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3" name="Rectangle 19"/>
            <p:cNvSpPr>
              <a:spLocks noChangeArrowheads="1"/>
            </p:cNvSpPr>
            <p:nvPr/>
          </p:nvSpPr>
          <p:spPr bwMode="auto">
            <a:xfrm rot="10800000">
              <a:off x="1277" y="1042"/>
              <a:ext cx="32" cy="72"/>
            </a:xfrm>
            <a:prstGeom prst="rect">
              <a:avLst/>
            </a:prstGeom>
            <a:solidFill>
              <a:srgbClr val="5CBBD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4" name="Rectangle 20"/>
            <p:cNvSpPr>
              <a:spLocks noChangeArrowheads="1"/>
            </p:cNvSpPr>
            <p:nvPr/>
          </p:nvSpPr>
          <p:spPr bwMode="auto">
            <a:xfrm rot="10800000">
              <a:off x="1368" y="1042"/>
              <a:ext cx="32" cy="72"/>
            </a:xfrm>
            <a:prstGeom prst="rect">
              <a:avLst/>
            </a:prstGeom>
            <a:solidFill>
              <a:srgbClr val="0073AF"/>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5" name="Rectangle 21"/>
            <p:cNvSpPr>
              <a:spLocks noChangeArrowheads="1"/>
            </p:cNvSpPr>
            <p:nvPr/>
          </p:nvSpPr>
          <p:spPr bwMode="auto">
            <a:xfrm rot="10800000">
              <a:off x="936" y="1038"/>
              <a:ext cx="32" cy="161"/>
            </a:xfrm>
            <a:prstGeom prst="rect">
              <a:avLst/>
            </a:prstGeom>
            <a:solidFill>
              <a:srgbClr val="159938"/>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6" name="Rectangle 22"/>
            <p:cNvSpPr>
              <a:spLocks noChangeArrowheads="1"/>
            </p:cNvSpPr>
            <p:nvPr/>
          </p:nvSpPr>
          <p:spPr bwMode="auto">
            <a:xfrm rot="10800000">
              <a:off x="1016" y="1042"/>
              <a:ext cx="33" cy="72"/>
            </a:xfrm>
            <a:prstGeom prst="rect">
              <a:avLst/>
            </a:prstGeom>
            <a:solidFill>
              <a:srgbClr val="53B08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7" name="Rectangle 23"/>
            <p:cNvSpPr>
              <a:spLocks noChangeArrowheads="1"/>
            </p:cNvSpPr>
            <p:nvPr/>
          </p:nvSpPr>
          <p:spPr bwMode="auto">
            <a:xfrm rot="10800000">
              <a:off x="1108" y="1042"/>
              <a:ext cx="32" cy="72"/>
            </a:xfrm>
            <a:prstGeom prst="rect">
              <a:avLst/>
            </a:prstGeom>
            <a:solidFill>
              <a:srgbClr val="53B086"/>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8" name="Rectangle 24"/>
            <p:cNvSpPr>
              <a:spLocks noChangeArrowheads="1"/>
            </p:cNvSpPr>
            <p:nvPr/>
          </p:nvSpPr>
          <p:spPr bwMode="auto">
            <a:xfrm rot="10800000">
              <a:off x="669" y="1038"/>
              <a:ext cx="33" cy="161"/>
            </a:xfrm>
            <a:prstGeom prst="rect">
              <a:avLst/>
            </a:prstGeom>
            <a:solidFill>
              <a:srgbClr val="6CB333"/>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49" name="Rectangle 25"/>
            <p:cNvSpPr>
              <a:spLocks noChangeArrowheads="1"/>
            </p:cNvSpPr>
            <p:nvPr/>
          </p:nvSpPr>
          <p:spPr bwMode="auto">
            <a:xfrm rot="10800000">
              <a:off x="752" y="1042"/>
              <a:ext cx="32" cy="72"/>
            </a:xfrm>
            <a:prstGeom prst="rect">
              <a:avLst/>
            </a:prstGeom>
            <a:solidFill>
              <a:srgbClr val="6CB333"/>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50" name="Rectangle 26"/>
            <p:cNvSpPr>
              <a:spLocks noChangeArrowheads="1"/>
            </p:cNvSpPr>
            <p:nvPr/>
          </p:nvSpPr>
          <p:spPr bwMode="auto">
            <a:xfrm rot="10800000">
              <a:off x="843" y="1042"/>
              <a:ext cx="32" cy="72"/>
            </a:xfrm>
            <a:prstGeom prst="rect">
              <a:avLst/>
            </a:prstGeom>
            <a:solidFill>
              <a:srgbClr val="159938"/>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51" name="Rectangle 27"/>
            <p:cNvSpPr>
              <a:spLocks noChangeArrowheads="1"/>
            </p:cNvSpPr>
            <p:nvPr/>
          </p:nvSpPr>
          <p:spPr bwMode="auto">
            <a:xfrm rot="10800000">
              <a:off x="405" y="1038"/>
              <a:ext cx="32" cy="161"/>
            </a:xfrm>
            <a:prstGeom prst="rect">
              <a:avLst/>
            </a:prstGeom>
            <a:solidFill>
              <a:srgbClr val="C8D724"/>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52" name="Rectangle 28"/>
            <p:cNvSpPr>
              <a:spLocks noChangeArrowheads="1"/>
            </p:cNvSpPr>
            <p:nvPr/>
          </p:nvSpPr>
          <p:spPr bwMode="auto">
            <a:xfrm rot="10800000">
              <a:off x="485" y="1045"/>
              <a:ext cx="33" cy="72"/>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53" name="Rectangle 29"/>
            <p:cNvSpPr>
              <a:spLocks noChangeArrowheads="1"/>
            </p:cNvSpPr>
            <p:nvPr/>
          </p:nvSpPr>
          <p:spPr bwMode="auto">
            <a:xfrm rot="10800000">
              <a:off x="576" y="1042"/>
              <a:ext cx="33" cy="72"/>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54" name="Rectangle 30"/>
            <p:cNvSpPr>
              <a:spLocks noChangeArrowheads="1"/>
            </p:cNvSpPr>
            <p:nvPr/>
          </p:nvSpPr>
          <p:spPr bwMode="auto">
            <a:xfrm rot="10800000" flipH="1">
              <a:off x="135" y="1038"/>
              <a:ext cx="33" cy="161"/>
            </a:xfrm>
            <a:prstGeom prst="rect">
              <a:avLst/>
            </a:prstGeom>
            <a:solidFill>
              <a:srgbClr val="6CB333"/>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56" name="Rectangle 32"/>
            <p:cNvSpPr>
              <a:spLocks noChangeArrowheads="1"/>
            </p:cNvSpPr>
            <p:nvPr/>
          </p:nvSpPr>
          <p:spPr bwMode="auto">
            <a:xfrm rot="10800000" flipH="1">
              <a:off x="319" y="1045"/>
              <a:ext cx="33" cy="72"/>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sp>
          <p:nvSpPr>
            <p:cNvPr id="1057" name="Rectangle 33"/>
            <p:cNvSpPr>
              <a:spLocks noChangeArrowheads="1"/>
            </p:cNvSpPr>
            <p:nvPr/>
          </p:nvSpPr>
          <p:spPr bwMode="auto">
            <a:xfrm rot="10800000" flipH="1">
              <a:off x="228" y="1042"/>
              <a:ext cx="33" cy="72"/>
            </a:xfrm>
            <a:prstGeom prst="rect">
              <a:avLst/>
            </a:prstGeom>
            <a:solidFill>
              <a:srgbClr val="9CC52D"/>
            </a:solidFill>
            <a:ln w="9525">
              <a:noFill/>
              <a:miter lim="800000"/>
              <a:headEnd/>
              <a:tailEnd/>
            </a:ln>
            <a:effectLst/>
          </p:spPr>
          <p:txBody>
            <a:bodyPr/>
            <a:lstStyle/>
            <a:p>
              <a:pPr>
                <a:lnSpc>
                  <a:spcPct val="90000"/>
                </a:lnSpc>
                <a:defRPr/>
              </a:pPr>
              <a:endParaRPr lang="fr-FR">
                <a:latin typeface="Helvetica" pitchFamily="-4" charset="0"/>
                <a:cs typeface="+mn-cs"/>
              </a:endParaRPr>
            </a:p>
          </p:txBody>
        </p:sp>
      </p:grpSp>
      <p:sp>
        <p:nvSpPr>
          <p:cNvPr id="1060" name="Rectangle 36"/>
          <p:cNvSpPr>
            <a:spLocks noChangeArrowheads="1"/>
          </p:cNvSpPr>
          <p:nvPr/>
        </p:nvSpPr>
        <p:spPr bwMode="auto">
          <a:xfrm>
            <a:off x="34925" y="1447800"/>
            <a:ext cx="7543800" cy="76200"/>
          </a:xfrm>
          <a:prstGeom prst="rect">
            <a:avLst/>
          </a:prstGeom>
          <a:gradFill rotWithShape="0">
            <a:gsLst>
              <a:gs pos="0">
                <a:srgbClr val="0073AF"/>
              </a:gs>
              <a:gs pos="100000">
                <a:srgbClr val="49B5DD"/>
              </a:gs>
            </a:gsLst>
            <a:lin ang="0" scaled="1"/>
          </a:gradFill>
          <a:ln w="9525">
            <a:noFill/>
            <a:miter lim="800000"/>
            <a:headEnd/>
            <a:tailEnd/>
          </a:ln>
          <a:effectLst/>
        </p:spPr>
        <p:txBody>
          <a:bodyPr/>
          <a:lstStyle/>
          <a:p>
            <a:pPr>
              <a:defRPr/>
            </a:pPr>
            <a:r>
              <a:rPr lang="fr-FR" sz="2400">
                <a:solidFill>
                  <a:schemeClr val="tx1"/>
                </a:solidFill>
                <a:latin typeface="Times New Roman" pitchFamily="-4" charset="0"/>
                <a:cs typeface="+mn-cs"/>
              </a:rPr>
              <a:t> </a:t>
            </a:r>
          </a:p>
        </p:txBody>
      </p:sp>
      <p:sp>
        <p:nvSpPr>
          <p:cNvPr id="1063" name="Rectangle 39"/>
          <p:cNvSpPr>
            <a:spLocks noChangeArrowheads="1"/>
          </p:cNvSpPr>
          <p:nvPr/>
        </p:nvSpPr>
        <p:spPr bwMode="auto">
          <a:xfrm>
            <a:off x="6180138" y="6477000"/>
            <a:ext cx="2506662" cy="152400"/>
          </a:xfrm>
          <a:prstGeom prst="rect">
            <a:avLst/>
          </a:prstGeom>
          <a:noFill/>
          <a:ln w="9525">
            <a:noFill/>
            <a:miter lim="800000"/>
            <a:headEnd/>
            <a:tailEnd/>
          </a:ln>
          <a:effectLst/>
        </p:spPr>
        <p:txBody>
          <a:bodyPr lIns="92075" tIns="46038" rIns="92075" bIns="46038" anchor="ctr"/>
          <a:lstStyle/>
          <a:p>
            <a:pPr algn="r">
              <a:defRPr/>
            </a:pPr>
            <a:r>
              <a:rPr lang="fr-FR" sz="1100">
                <a:solidFill>
                  <a:srgbClr val="0073AF"/>
                </a:solidFill>
              </a:rPr>
              <a:t>General Assembly 2 - </a:t>
            </a:r>
            <a:r>
              <a:rPr lang="fr-FR" sz="1100">
                <a:solidFill>
                  <a:srgbClr val="49B5DD"/>
                </a:solidFill>
              </a:rPr>
              <a:t>JERICO</a:t>
            </a:r>
            <a:r>
              <a:rPr lang="fr-FR" sz="1100" b="1">
                <a:solidFill>
                  <a:srgbClr val="0073AF"/>
                </a:solidFill>
              </a:rPr>
              <a:t> </a:t>
            </a:r>
            <a:r>
              <a:rPr lang="fr-FR" sz="1100">
                <a:solidFill>
                  <a:srgbClr val="0073AF"/>
                </a:solidFill>
              </a:rPr>
              <a:t>- </a:t>
            </a:r>
            <a:fld id="{CD6E6CD3-4C6A-4712-AC82-227DB3F3641B}" type="slidenum">
              <a:rPr lang="fr-FR" sz="1100">
                <a:solidFill>
                  <a:srgbClr val="0073AF"/>
                </a:solidFill>
              </a:rPr>
              <a:pPr algn="r">
                <a:defRPr/>
              </a:pPr>
              <a:t>‹#›</a:t>
            </a:fld>
            <a:endParaRPr lang="fr-FR" sz="1100">
              <a:solidFill>
                <a:srgbClr val="0073AF"/>
              </a:solidFill>
            </a:endParaRPr>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Lst>
  <p:hf sldNum="0" hdr="0" dt="0"/>
  <p:txStyles>
    <p:titleStyle>
      <a:lvl1pPr algn="l" rtl="0" eaLnBrk="0" fontAlgn="base" hangingPunct="0">
        <a:spcBef>
          <a:spcPct val="0"/>
        </a:spcBef>
        <a:spcAft>
          <a:spcPct val="0"/>
        </a:spcAft>
        <a:defRPr sz="1400" b="1" cap="all">
          <a:solidFill>
            <a:srgbClr val="0067A1"/>
          </a:solidFill>
          <a:latin typeface="+mj-lt"/>
          <a:ea typeface="+mj-ea"/>
          <a:cs typeface="+mj-cs"/>
        </a:defRPr>
      </a:lvl1pPr>
      <a:lvl2pPr algn="l" rtl="0" eaLnBrk="0" fontAlgn="base" hangingPunct="0">
        <a:spcBef>
          <a:spcPct val="0"/>
        </a:spcBef>
        <a:spcAft>
          <a:spcPct val="0"/>
        </a:spcAft>
        <a:defRPr sz="1400" b="1">
          <a:solidFill>
            <a:srgbClr val="0067A1"/>
          </a:solidFill>
          <a:latin typeface="Helvetica" pitchFamily="-4" charset="0"/>
        </a:defRPr>
      </a:lvl2pPr>
      <a:lvl3pPr algn="l" rtl="0" eaLnBrk="0" fontAlgn="base" hangingPunct="0">
        <a:spcBef>
          <a:spcPct val="0"/>
        </a:spcBef>
        <a:spcAft>
          <a:spcPct val="0"/>
        </a:spcAft>
        <a:defRPr sz="1400" b="1">
          <a:solidFill>
            <a:srgbClr val="0067A1"/>
          </a:solidFill>
          <a:latin typeface="Helvetica" pitchFamily="-4" charset="0"/>
        </a:defRPr>
      </a:lvl3pPr>
      <a:lvl4pPr algn="l" rtl="0" eaLnBrk="0" fontAlgn="base" hangingPunct="0">
        <a:spcBef>
          <a:spcPct val="0"/>
        </a:spcBef>
        <a:spcAft>
          <a:spcPct val="0"/>
        </a:spcAft>
        <a:defRPr sz="1400" b="1">
          <a:solidFill>
            <a:srgbClr val="0067A1"/>
          </a:solidFill>
          <a:latin typeface="Helvetica" pitchFamily="-4" charset="0"/>
        </a:defRPr>
      </a:lvl4pPr>
      <a:lvl5pPr algn="l" rtl="0" eaLnBrk="0" fontAlgn="base" hangingPunct="0">
        <a:spcBef>
          <a:spcPct val="0"/>
        </a:spcBef>
        <a:spcAft>
          <a:spcPct val="0"/>
        </a:spcAft>
        <a:defRPr sz="1400" b="1">
          <a:solidFill>
            <a:srgbClr val="0067A1"/>
          </a:solidFill>
          <a:latin typeface="Helvetica" pitchFamily="-4" charset="0"/>
        </a:defRPr>
      </a:lvl5pPr>
      <a:lvl6pPr marL="457200" algn="l" rtl="0" fontAlgn="base">
        <a:spcBef>
          <a:spcPct val="0"/>
        </a:spcBef>
        <a:spcAft>
          <a:spcPct val="0"/>
        </a:spcAft>
        <a:defRPr sz="1400" b="1">
          <a:solidFill>
            <a:srgbClr val="0067A1"/>
          </a:solidFill>
          <a:latin typeface="Helvetica" pitchFamily="-4" charset="0"/>
        </a:defRPr>
      </a:lvl6pPr>
      <a:lvl7pPr marL="914400" algn="l" rtl="0" fontAlgn="base">
        <a:spcBef>
          <a:spcPct val="0"/>
        </a:spcBef>
        <a:spcAft>
          <a:spcPct val="0"/>
        </a:spcAft>
        <a:defRPr sz="1400" b="1">
          <a:solidFill>
            <a:srgbClr val="0067A1"/>
          </a:solidFill>
          <a:latin typeface="Helvetica" pitchFamily="-4" charset="0"/>
        </a:defRPr>
      </a:lvl7pPr>
      <a:lvl8pPr marL="1371600" algn="l" rtl="0" fontAlgn="base">
        <a:spcBef>
          <a:spcPct val="0"/>
        </a:spcBef>
        <a:spcAft>
          <a:spcPct val="0"/>
        </a:spcAft>
        <a:defRPr sz="1400" b="1">
          <a:solidFill>
            <a:srgbClr val="0067A1"/>
          </a:solidFill>
          <a:latin typeface="Helvetica" pitchFamily="-4" charset="0"/>
        </a:defRPr>
      </a:lvl8pPr>
      <a:lvl9pPr marL="1828800" algn="l" rtl="0" fontAlgn="base">
        <a:spcBef>
          <a:spcPct val="0"/>
        </a:spcBef>
        <a:spcAft>
          <a:spcPct val="0"/>
        </a:spcAft>
        <a:defRPr sz="1400" b="1">
          <a:solidFill>
            <a:srgbClr val="0067A1"/>
          </a:solidFill>
          <a:latin typeface="Helvetica" pitchFamily="-4" charset="0"/>
        </a:defRPr>
      </a:lvl9pPr>
    </p:titleStyle>
    <p:bodyStyle>
      <a:lvl1pPr marL="342900" indent="-342900" algn="l" rtl="0" eaLnBrk="0" fontAlgn="base" hangingPunct="0">
        <a:spcBef>
          <a:spcPct val="20000"/>
        </a:spcBef>
        <a:spcAft>
          <a:spcPct val="0"/>
        </a:spcAft>
        <a:buClr>
          <a:srgbClr val="32A258"/>
        </a:buClr>
        <a:buSzPct val="80000"/>
        <a:defRPr sz="1600" i="1">
          <a:solidFill>
            <a:schemeClr val="bg2"/>
          </a:solidFill>
          <a:latin typeface="+mn-lt"/>
          <a:ea typeface="+mn-ea"/>
          <a:cs typeface="+mn-cs"/>
        </a:defRPr>
      </a:lvl1pPr>
      <a:lvl2pPr marL="742950" indent="-285750" algn="l" rtl="0" eaLnBrk="0" fontAlgn="base" hangingPunct="0">
        <a:spcBef>
          <a:spcPct val="20000"/>
        </a:spcBef>
        <a:spcAft>
          <a:spcPct val="0"/>
        </a:spcAft>
        <a:defRPr sz="1400" i="1">
          <a:solidFill>
            <a:srgbClr val="0067A1"/>
          </a:solidFill>
          <a:latin typeface="+mn-lt"/>
        </a:defRPr>
      </a:lvl2pPr>
      <a:lvl3pPr marL="1143000" indent="-228600" algn="l" rtl="0" eaLnBrk="0" fontAlgn="base" hangingPunct="0">
        <a:spcBef>
          <a:spcPct val="20000"/>
        </a:spcBef>
        <a:spcAft>
          <a:spcPct val="0"/>
        </a:spcAft>
        <a:buClr>
          <a:schemeClr val="accent2"/>
        </a:buClr>
        <a:defRPr sz="1400" i="1">
          <a:solidFill>
            <a:srgbClr val="0067A1"/>
          </a:solidFill>
          <a:latin typeface="+mn-lt"/>
        </a:defRPr>
      </a:lvl3pPr>
      <a:lvl4pPr marL="1600200" indent="-228600" algn="l" rtl="0" eaLnBrk="0" fontAlgn="base" hangingPunct="0">
        <a:spcBef>
          <a:spcPct val="20000"/>
        </a:spcBef>
        <a:spcAft>
          <a:spcPct val="0"/>
        </a:spcAft>
        <a:buChar char="–"/>
        <a:defRPr sz="2000" b="1">
          <a:solidFill>
            <a:srgbClr val="0067A1"/>
          </a:solidFill>
          <a:latin typeface="Arial" charset="0"/>
        </a:defRPr>
      </a:lvl4pPr>
      <a:lvl5pPr marL="2057400" indent="-228600" algn="l" rtl="0" eaLnBrk="0" fontAlgn="base" hangingPunct="0">
        <a:spcBef>
          <a:spcPct val="20000"/>
        </a:spcBef>
        <a:spcAft>
          <a:spcPct val="0"/>
        </a:spcAft>
        <a:buClr>
          <a:schemeClr val="accent2"/>
        </a:buClr>
        <a:buChar char="•"/>
        <a:defRPr sz="2000" b="1">
          <a:solidFill>
            <a:srgbClr val="0067A1"/>
          </a:solidFill>
          <a:latin typeface="Arial" charset="0"/>
        </a:defRPr>
      </a:lvl5pPr>
      <a:lvl6pPr marL="2514600" indent="-228600" algn="l" rtl="0" fontAlgn="base">
        <a:spcBef>
          <a:spcPct val="20000"/>
        </a:spcBef>
        <a:spcAft>
          <a:spcPct val="0"/>
        </a:spcAft>
        <a:buClr>
          <a:schemeClr val="accent2"/>
        </a:buClr>
        <a:buChar char="•"/>
        <a:defRPr sz="2000" b="1">
          <a:solidFill>
            <a:srgbClr val="0067A1"/>
          </a:solidFill>
          <a:latin typeface="Arial" charset="0"/>
        </a:defRPr>
      </a:lvl6pPr>
      <a:lvl7pPr marL="2971800" indent="-228600" algn="l" rtl="0" fontAlgn="base">
        <a:spcBef>
          <a:spcPct val="20000"/>
        </a:spcBef>
        <a:spcAft>
          <a:spcPct val="0"/>
        </a:spcAft>
        <a:buClr>
          <a:schemeClr val="accent2"/>
        </a:buClr>
        <a:buChar char="•"/>
        <a:defRPr sz="2000" b="1">
          <a:solidFill>
            <a:srgbClr val="0067A1"/>
          </a:solidFill>
          <a:latin typeface="Arial" charset="0"/>
        </a:defRPr>
      </a:lvl7pPr>
      <a:lvl8pPr marL="3429000" indent="-228600" algn="l" rtl="0" fontAlgn="base">
        <a:spcBef>
          <a:spcPct val="20000"/>
        </a:spcBef>
        <a:spcAft>
          <a:spcPct val="0"/>
        </a:spcAft>
        <a:buClr>
          <a:schemeClr val="accent2"/>
        </a:buClr>
        <a:buChar char="•"/>
        <a:defRPr sz="2000" b="1">
          <a:solidFill>
            <a:srgbClr val="0067A1"/>
          </a:solidFill>
          <a:latin typeface="Arial" charset="0"/>
        </a:defRPr>
      </a:lvl8pPr>
      <a:lvl9pPr marL="3886200" indent="-228600" algn="l" rtl="0" fontAlgn="base">
        <a:spcBef>
          <a:spcPct val="20000"/>
        </a:spcBef>
        <a:spcAft>
          <a:spcPct val="0"/>
        </a:spcAft>
        <a:buClr>
          <a:schemeClr val="accent2"/>
        </a:buClr>
        <a:buChar char="•"/>
        <a:defRPr sz="2000" b="1">
          <a:solidFill>
            <a:srgbClr val="0067A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ch@noc.ac.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Oceanboard@jerico-fp7.e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Oceanboard@jerico-fp7.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ftr" sz="quarter" idx="10"/>
          </p:nvPr>
        </p:nvSpPr>
        <p:spPr>
          <a:noFill/>
        </p:spPr>
        <p:txBody>
          <a:bodyPr/>
          <a:lstStyle/>
          <a:p>
            <a:r>
              <a:rPr lang="en-US" smtClean="0"/>
              <a:t>May 5 to 7 2014 / Oslo / Norway</a:t>
            </a:r>
            <a:endParaRPr lang="fr-FR" smtClean="0"/>
          </a:p>
        </p:txBody>
      </p:sp>
      <p:sp>
        <p:nvSpPr>
          <p:cNvPr id="3075" name="Rectangle 2"/>
          <p:cNvSpPr>
            <a:spLocks noGrp="1" noChangeArrowheads="1"/>
          </p:cNvSpPr>
          <p:nvPr>
            <p:ph type="ctrTitle"/>
          </p:nvPr>
        </p:nvSpPr>
        <p:spPr>
          <a:xfrm>
            <a:off x="1643042" y="4149725"/>
            <a:ext cx="5867400" cy="677863"/>
          </a:xfrm>
        </p:spPr>
        <p:txBody>
          <a:bodyPr/>
          <a:lstStyle/>
          <a:p>
            <a:pPr algn="ctr" eaLnBrk="1" hangingPunct="1">
              <a:defRPr/>
            </a:pPr>
            <a:r>
              <a:rPr lang="fr-FR" dirty="0" smtClean="0">
                <a:latin typeface="Helvetica" pitchFamily="34" charset="0"/>
              </a:rPr>
              <a:t>WP6: </a:t>
            </a:r>
            <a:r>
              <a:rPr lang="fr-FR" dirty="0" err="1" smtClean="0">
                <a:latin typeface="Helvetica" pitchFamily="34" charset="0"/>
              </a:rPr>
              <a:t>Outreach</a:t>
            </a:r>
            <a:endParaRPr lang="fr-FR" cap="none" dirty="0" smtClean="0">
              <a:latin typeface="Helvetica Neue"/>
            </a:endParaRPr>
          </a:p>
        </p:txBody>
      </p:sp>
      <p:sp>
        <p:nvSpPr>
          <p:cNvPr id="3076" name="Rectangle 3"/>
          <p:cNvSpPr>
            <a:spLocks noGrp="1" noChangeArrowheads="1"/>
          </p:cNvSpPr>
          <p:nvPr>
            <p:ph type="subTitle" idx="1"/>
          </p:nvPr>
        </p:nvSpPr>
        <p:spPr>
          <a:xfrm>
            <a:off x="1633558" y="4868863"/>
            <a:ext cx="5867400" cy="1008062"/>
          </a:xfrm>
        </p:spPr>
        <p:txBody>
          <a:bodyPr/>
          <a:lstStyle/>
          <a:p>
            <a:pPr algn="ctr" eaLnBrk="1" hangingPunct="1"/>
            <a:r>
              <a:rPr lang="fr-FR" sz="2200" i="0" dirty="0" smtClean="0">
                <a:solidFill>
                  <a:srgbClr val="002060"/>
                </a:solidFill>
                <a:latin typeface="Calibri (Body)"/>
              </a:rPr>
              <a:t>Jo Foden (Cefas) </a:t>
            </a:r>
          </a:p>
          <a:p>
            <a:pPr algn="ctr" eaLnBrk="1" hangingPunct="1"/>
            <a:r>
              <a:rPr lang="fr-FR" sz="2200" i="0" dirty="0" smtClean="0">
                <a:solidFill>
                  <a:srgbClr val="002060"/>
                </a:solidFill>
                <a:latin typeface="Calibri (Body)"/>
              </a:rPr>
              <a:t>David Mills, Simon </a:t>
            </a:r>
            <a:r>
              <a:rPr lang="fr-FR" sz="2200" i="0" dirty="0" err="1" smtClean="0">
                <a:solidFill>
                  <a:srgbClr val="002060"/>
                </a:solidFill>
                <a:latin typeface="Calibri (Body)"/>
              </a:rPr>
              <a:t>Keeble</a:t>
            </a:r>
            <a:r>
              <a:rPr lang="fr-FR" sz="2200" i="0" dirty="0" smtClean="0">
                <a:solidFill>
                  <a:srgbClr val="002060"/>
                </a:solidFill>
                <a:latin typeface="Calibri (Body)"/>
              </a:rPr>
              <a:t>, Aldo </a:t>
            </a:r>
            <a:r>
              <a:rPr lang="fr-FR" sz="2200" i="0" dirty="0" err="1" smtClean="0">
                <a:solidFill>
                  <a:srgbClr val="002060"/>
                </a:solidFill>
                <a:latin typeface="Calibri (Body)"/>
              </a:rPr>
              <a:t>Drago</a:t>
            </a:r>
            <a:r>
              <a:rPr lang="fr-FR" sz="2200" i="0" dirty="0" smtClean="0">
                <a:solidFill>
                  <a:srgbClr val="002060"/>
                </a:solidFill>
                <a:latin typeface="Calibri (Body)"/>
              </a:rPr>
              <a:t>, </a:t>
            </a:r>
            <a:r>
              <a:rPr lang="fr-FR" sz="2200" i="0" dirty="0" err="1" smtClean="0">
                <a:solidFill>
                  <a:srgbClr val="002060"/>
                </a:solidFill>
                <a:latin typeface="Calibri (Body)"/>
              </a:rPr>
              <a:t>Nicki</a:t>
            </a:r>
            <a:r>
              <a:rPr lang="fr-FR" sz="2200" i="0" dirty="0" smtClean="0">
                <a:solidFill>
                  <a:srgbClr val="002060"/>
                </a:solidFill>
                <a:latin typeface="Calibri (Body)"/>
              </a:rPr>
              <a:t> Villiers, Mark </a:t>
            </a:r>
            <a:r>
              <a:rPr lang="fr-FR" sz="2200" i="0" dirty="0" err="1" smtClean="0">
                <a:solidFill>
                  <a:srgbClr val="002060"/>
                </a:solidFill>
                <a:latin typeface="Calibri (Body)"/>
              </a:rPr>
              <a:t>Hartman</a:t>
            </a:r>
            <a:r>
              <a:rPr lang="fr-FR" sz="2200" i="0" dirty="0" smtClean="0">
                <a:solidFill>
                  <a:srgbClr val="002060"/>
                </a:solidFill>
                <a:latin typeface="Calibri (Body)"/>
              </a:rPr>
              <a:t>, Joaquín </a:t>
            </a:r>
            <a:r>
              <a:rPr lang="fr-FR" sz="2200" i="0" dirty="0" err="1" smtClean="0">
                <a:solidFill>
                  <a:srgbClr val="002060"/>
                </a:solidFill>
                <a:latin typeface="Calibri (Body)"/>
              </a:rPr>
              <a:t>Tintoré</a:t>
            </a:r>
            <a:endParaRPr lang="fr-FR" sz="2200" i="0" dirty="0" smtClean="0">
              <a:solidFill>
                <a:srgbClr val="002060"/>
              </a:solidFill>
              <a:latin typeface="Calibri (Body)"/>
            </a:endParaRPr>
          </a:p>
        </p:txBody>
      </p:sp>
      <p:sp>
        <p:nvSpPr>
          <p:cNvPr id="3077" name="Rectangle 4"/>
          <p:cNvSpPr>
            <a:spLocks noChangeArrowheads="1"/>
          </p:cNvSpPr>
          <p:nvPr/>
        </p:nvSpPr>
        <p:spPr bwMode="auto">
          <a:xfrm>
            <a:off x="3397250" y="254000"/>
            <a:ext cx="184150" cy="461963"/>
          </a:xfrm>
          <a:prstGeom prst="rect">
            <a:avLst/>
          </a:prstGeom>
          <a:noFill/>
          <a:ln w="9525">
            <a:noFill/>
            <a:miter lim="800000"/>
            <a:headEnd/>
            <a:tailEnd/>
          </a:ln>
        </p:spPr>
        <p:txBody>
          <a:bodyPr wrap="none" lIns="92075" tIns="46038" rIns="92075" bIns="46038" anchor="b">
            <a:spAutoFit/>
          </a:bodyPr>
          <a:lstStyle/>
          <a:p>
            <a:pPr>
              <a:lnSpc>
                <a:spcPct val="90000"/>
              </a:lnSpc>
            </a:pPr>
            <a:endParaRPr lang="fr-FR"/>
          </a:p>
        </p:txBody>
      </p:sp>
      <p:sp>
        <p:nvSpPr>
          <p:cNvPr id="3078" name="Rectangle 5"/>
          <p:cNvSpPr>
            <a:spLocks noChangeArrowheads="1"/>
          </p:cNvSpPr>
          <p:nvPr/>
        </p:nvSpPr>
        <p:spPr bwMode="auto">
          <a:xfrm>
            <a:off x="3408363" y="244475"/>
            <a:ext cx="184150" cy="461963"/>
          </a:xfrm>
          <a:prstGeom prst="rect">
            <a:avLst/>
          </a:prstGeom>
          <a:noFill/>
          <a:ln w="9525">
            <a:noFill/>
            <a:miter lim="800000"/>
            <a:headEnd/>
            <a:tailEnd/>
          </a:ln>
        </p:spPr>
        <p:txBody>
          <a:bodyPr wrap="none" lIns="92075" tIns="46038" rIns="92075" bIns="46038" anchor="b">
            <a:spAutoFit/>
          </a:bodyPr>
          <a:lstStyle/>
          <a:p>
            <a:pPr>
              <a:lnSpc>
                <a:spcPct val="90000"/>
              </a:lnSpc>
            </a:pP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50825" y="2209800"/>
            <a:ext cx="2678101" cy="3719530"/>
          </a:xfrm>
        </p:spPr>
        <p:txBody>
          <a:bodyPr/>
          <a:lstStyle/>
          <a:p>
            <a:pPr marL="0" indent="0" eaLnBrk="1" hangingPunct="1"/>
            <a:r>
              <a:rPr lang="en-GB" sz="2400" b="1" i="0" dirty="0" smtClean="0"/>
              <a:t>Sub-task 6.1.3  Jerico user display</a:t>
            </a:r>
          </a:p>
          <a:p>
            <a:pPr marL="0" indent="0" eaLnBrk="1" hangingPunct="1"/>
            <a:endParaRPr lang="en-GB" sz="2400" i="0" dirty="0" smtClean="0"/>
          </a:p>
        </p:txBody>
      </p:sp>
      <p:sp>
        <p:nvSpPr>
          <p:cNvPr id="4" name="Footer Placeholder 3"/>
          <p:cNvSpPr>
            <a:spLocks noGrp="1"/>
          </p:cNvSpPr>
          <p:nvPr>
            <p:ph type="ftr" sz="quarter" idx="10"/>
          </p:nvPr>
        </p:nvSpPr>
        <p:spPr/>
        <p:txBody>
          <a:bodyPr/>
          <a:lstStyle/>
          <a:p>
            <a:pPr>
              <a:defRPr/>
            </a:pPr>
            <a:r>
              <a:rPr lang="en-GB" i="0" smtClean="0"/>
              <a:t>www.jerico-fp7.eu</a:t>
            </a:r>
            <a:endParaRPr lang="en-GB" i="0"/>
          </a:p>
        </p:txBody>
      </p:sp>
      <p:sp>
        <p:nvSpPr>
          <p:cNvPr id="6" name="Title 5"/>
          <p:cNvSpPr>
            <a:spLocks noGrp="1"/>
          </p:cNvSpPr>
          <p:nvPr>
            <p:ph type="title"/>
          </p:nvPr>
        </p:nvSpPr>
        <p:spPr/>
        <p:txBody>
          <a:bodyPr/>
          <a:lstStyle/>
          <a:p>
            <a:pPr>
              <a:defRPr/>
            </a:pPr>
            <a:r>
              <a:rPr lang="en-GB" dirty="0" smtClean="0"/>
              <a:t>Task 6.1 end-user products &amp; services: Jerico user display (JUD)</a:t>
            </a:r>
            <a:endParaRPr lang="en-GB" dirty="0"/>
          </a:p>
        </p:txBody>
      </p:sp>
      <p:pic>
        <p:nvPicPr>
          <p:cNvPr id="11269" name="Picture 6" descr="C:\Users\mch\AppData\Local\Microsoft\Windows\Temporary Internet Files\Content.Word\display.php.png"/>
          <p:cNvPicPr>
            <a:picLocks noChangeAspect="1" noChangeArrowheads="1"/>
          </p:cNvPicPr>
          <p:nvPr/>
        </p:nvPicPr>
        <p:blipFill>
          <a:blip r:embed="rId3" cstate="print"/>
          <a:srcRect r="12309"/>
          <a:stretch>
            <a:fillRect/>
          </a:stretch>
        </p:blipFill>
        <p:spPr bwMode="auto">
          <a:xfrm>
            <a:off x="3203575" y="1628775"/>
            <a:ext cx="5602288" cy="5018088"/>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Task 6.1 end-user products &amp; services: Jerico user display (JUD)</a:t>
            </a:r>
            <a:endParaRPr lang="en-GB" dirty="0"/>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sp>
        <p:nvSpPr>
          <p:cNvPr id="5" name="TextBox 4"/>
          <p:cNvSpPr txBox="1"/>
          <p:nvPr/>
        </p:nvSpPr>
        <p:spPr>
          <a:xfrm>
            <a:off x="468313" y="1989138"/>
            <a:ext cx="8207375" cy="3831818"/>
          </a:xfrm>
          <a:prstGeom prst="rect">
            <a:avLst/>
          </a:prstGeom>
          <a:noFill/>
        </p:spPr>
        <p:txBody>
          <a:bodyPr>
            <a:spAutoFit/>
          </a:bodyPr>
          <a:lstStyle/>
          <a:p>
            <a:pPr>
              <a:spcBef>
                <a:spcPts val="600"/>
              </a:spcBef>
              <a:spcAft>
                <a:spcPts val="600"/>
              </a:spcAft>
              <a:defRPr/>
            </a:pPr>
            <a:r>
              <a:rPr lang="en-GB" sz="2200" b="1" dirty="0" smtClean="0">
                <a:solidFill>
                  <a:schemeClr val="bg2"/>
                </a:solidFill>
                <a:latin typeface="Calibri (Body)"/>
              </a:rPr>
              <a:t>State of play</a:t>
            </a:r>
            <a:endParaRPr lang="en-GB" sz="2200" dirty="0">
              <a:solidFill>
                <a:schemeClr val="bg2"/>
              </a:solidFill>
              <a:latin typeface="Calibri (Body)"/>
            </a:endParaRPr>
          </a:p>
          <a:p>
            <a:pPr marL="268288" indent="-268288">
              <a:spcBef>
                <a:spcPts val="600"/>
              </a:spcBef>
              <a:spcAft>
                <a:spcPts val="600"/>
              </a:spcAft>
              <a:buFont typeface="Arial" pitchFamily="34" charset="0"/>
              <a:buChar char="•"/>
              <a:defRPr/>
            </a:pPr>
            <a:r>
              <a:rPr lang="en-GB" sz="2200" dirty="0" smtClean="0">
                <a:solidFill>
                  <a:schemeClr val="bg2"/>
                </a:solidFill>
                <a:latin typeface="Calibri (Body)"/>
              </a:rPr>
              <a:t>No new developments for 12 months</a:t>
            </a:r>
          </a:p>
          <a:p>
            <a:pPr marL="268288" indent="-268288">
              <a:spcBef>
                <a:spcPts val="600"/>
              </a:spcBef>
              <a:spcAft>
                <a:spcPts val="600"/>
              </a:spcAft>
              <a:buFont typeface="Arial" pitchFamily="34" charset="0"/>
              <a:buChar char="•"/>
              <a:defRPr/>
            </a:pPr>
            <a:r>
              <a:rPr lang="en-GB" sz="2200" dirty="0" smtClean="0">
                <a:solidFill>
                  <a:schemeClr val="bg2"/>
                </a:solidFill>
                <a:latin typeface="Calibri (Body)"/>
              </a:rPr>
              <a:t>Testing by SMHI &amp; HCMR – some improvements incorporated into the software </a:t>
            </a:r>
          </a:p>
          <a:p>
            <a:pPr marL="268288" indent="-268288">
              <a:spcBef>
                <a:spcPts val="600"/>
              </a:spcBef>
              <a:buFont typeface="Arial" pitchFamily="34" charset="0"/>
              <a:buChar char="•"/>
              <a:defRPr/>
            </a:pPr>
            <a:r>
              <a:rPr lang="en-GB" sz="2200" dirty="0" err="1" smtClean="0">
                <a:solidFill>
                  <a:schemeClr val="bg2"/>
                </a:solidFill>
                <a:latin typeface="Calibri (Body)"/>
              </a:rPr>
              <a:t>DropBox</a:t>
            </a:r>
            <a:r>
              <a:rPr lang="en-GB" sz="2200" dirty="0" smtClean="0">
                <a:solidFill>
                  <a:schemeClr val="bg2"/>
                </a:solidFill>
                <a:latin typeface="Calibri (Body)"/>
              </a:rPr>
              <a:t> for sharing: </a:t>
            </a:r>
          </a:p>
          <a:p>
            <a:pPr marL="803275" lvl="1" indent="-346075">
              <a:spcBef>
                <a:spcPts val="600"/>
              </a:spcBef>
              <a:buFont typeface="Wingdings" pitchFamily="2" charset="2"/>
              <a:buChar char="q"/>
              <a:defRPr/>
            </a:pPr>
            <a:r>
              <a:rPr lang="en-GB" sz="2200" dirty="0" smtClean="0">
                <a:solidFill>
                  <a:srgbClr val="002060"/>
                </a:solidFill>
                <a:latin typeface="Calibri (Body)"/>
              </a:rPr>
              <a:t>Email Mark Hartman to join: </a:t>
            </a:r>
            <a:r>
              <a:rPr lang="en-GB" sz="2200" dirty="0" smtClean="0">
                <a:latin typeface="Calibri (Body)"/>
                <a:hlinkClick r:id="rId3"/>
              </a:rPr>
              <a:t>mch@noc.ac.uk</a:t>
            </a:r>
            <a:endParaRPr lang="en-GB" sz="2200" dirty="0" smtClean="0">
              <a:latin typeface="Calibri (Body)"/>
            </a:endParaRPr>
          </a:p>
          <a:p>
            <a:pPr marL="803275" lvl="1" indent="-346075">
              <a:spcBef>
                <a:spcPts val="600"/>
              </a:spcBef>
              <a:buFont typeface="Wingdings" pitchFamily="2" charset="2"/>
              <a:buChar char="q"/>
              <a:defRPr/>
            </a:pPr>
            <a:r>
              <a:rPr lang="en-GB" sz="2200" dirty="0" smtClean="0">
                <a:solidFill>
                  <a:srgbClr val="002060"/>
                </a:solidFill>
                <a:latin typeface="Calibri (Body)"/>
              </a:rPr>
              <a:t>Beta test version of software – PHP using </a:t>
            </a:r>
            <a:r>
              <a:rPr lang="en-GB" sz="2200" dirty="0" err="1" smtClean="0">
                <a:solidFill>
                  <a:srgbClr val="002060"/>
                </a:solidFill>
                <a:latin typeface="Calibri (Body)"/>
              </a:rPr>
              <a:t>MySQL</a:t>
            </a:r>
            <a:r>
              <a:rPr lang="en-GB" sz="2200" dirty="0" smtClean="0">
                <a:solidFill>
                  <a:srgbClr val="002060"/>
                </a:solidFill>
                <a:latin typeface="Calibri (Body)"/>
              </a:rPr>
              <a:t> as database. </a:t>
            </a:r>
          </a:p>
          <a:p>
            <a:pPr marL="803275" lvl="1" indent="-346075">
              <a:spcBef>
                <a:spcPts val="600"/>
              </a:spcBef>
              <a:buFont typeface="Wingdings" pitchFamily="2" charset="2"/>
              <a:buChar char="q"/>
              <a:defRPr/>
            </a:pPr>
            <a:r>
              <a:rPr lang="en-GB" sz="2200" dirty="0" smtClean="0">
                <a:solidFill>
                  <a:srgbClr val="002060"/>
                </a:solidFill>
                <a:latin typeface="Calibri (Body)"/>
              </a:rPr>
              <a:t>Future ideas and testing could posted.</a:t>
            </a:r>
            <a:endParaRPr lang="en-GB" sz="2200" dirty="0">
              <a:solidFill>
                <a:srgbClr val="002060"/>
              </a:solidFill>
              <a:latin typeface="Calibri (Body)"/>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Task 6.2 </a:t>
            </a:r>
            <a:r>
              <a:rPr lang="en-GB" dirty="0" err="1" smtClean="0"/>
              <a:t>Oceanboard</a:t>
            </a:r>
            <a:endParaRPr lang="en-GB" b="0" dirty="0"/>
          </a:p>
        </p:txBody>
      </p:sp>
      <p:sp>
        <p:nvSpPr>
          <p:cNvPr id="4" name="Footer Placeholder 3"/>
          <p:cNvSpPr>
            <a:spLocks noGrp="1"/>
          </p:cNvSpPr>
          <p:nvPr>
            <p:ph type="ftr" sz="quarter" idx="10"/>
          </p:nvPr>
        </p:nvSpPr>
        <p:spPr/>
        <p:txBody>
          <a:bodyPr/>
          <a:lstStyle/>
          <a:p>
            <a:pPr>
              <a:defRPr/>
            </a:pPr>
            <a:r>
              <a:rPr lang="en-GB" i="0" smtClean="0"/>
              <a:t>www.jerico-fp7.eu</a:t>
            </a:r>
            <a:endParaRPr lang="en-GB" i="0"/>
          </a:p>
        </p:txBody>
      </p:sp>
      <p:sp>
        <p:nvSpPr>
          <p:cNvPr id="13316" name="Content Placeholder 2"/>
          <p:cNvSpPr>
            <a:spLocks noGrp="1"/>
          </p:cNvSpPr>
          <p:nvPr>
            <p:ph idx="1"/>
          </p:nvPr>
        </p:nvSpPr>
        <p:spPr/>
        <p:txBody>
          <a:bodyPr/>
          <a:lstStyle/>
          <a:p>
            <a:pPr eaLnBrk="1" hangingPunct="1"/>
            <a:r>
              <a:rPr lang="en-GB" sz="2400" b="1" i="0" dirty="0" smtClean="0"/>
              <a:t>Sub-task 6.2.1 Jerico PROF</a:t>
            </a:r>
          </a:p>
          <a:p>
            <a:pPr eaLnBrk="1" hangingPunct="1"/>
            <a:r>
              <a:rPr lang="en-GB" sz="2400" b="1" i="0" dirty="0" smtClean="0"/>
              <a:t>Sub-task 6.2.2  Jerico PUB</a:t>
            </a:r>
          </a:p>
          <a:p>
            <a:pPr eaLnBrk="1" hangingPunct="1"/>
            <a:r>
              <a:rPr lang="en-GB" sz="2400" i="0" dirty="0" smtClean="0">
                <a:solidFill>
                  <a:srgbClr val="002060"/>
                </a:solidFill>
              </a:rPr>
              <a:t>D6.1: Launch </a:t>
            </a:r>
            <a:r>
              <a:rPr lang="en-GB" sz="2400" i="0" dirty="0" err="1" smtClean="0">
                <a:solidFill>
                  <a:srgbClr val="002060"/>
                </a:solidFill>
              </a:rPr>
              <a:t>OceanBoard</a:t>
            </a:r>
            <a:r>
              <a:rPr lang="en-GB" sz="2400" i="0" dirty="0" smtClean="0">
                <a:solidFill>
                  <a:srgbClr val="002060"/>
                </a:solidFill>
              </a:rPr>
              <a:t>, completed M6 </a:t>
            </a:r>
          </a:p>
          <a:p>
            <a:pPr eaLnBrk="1" hangingPunct="1"/>
            <a:r>
              <a:rPr lang="en-GB" sz="2400" i="0" dirty="0" smtClean="0">
                <a:solidFill>
                  <a:srgbClr val="002060"/>
                </a:solidFill>
              </a:rPr>
              <a:t>D6.6: Final version </a:t>
            </a:r>
            <a:r>
              <a:rPr lang="en-GB" sz="2400" i="0" dirty="0" err="1" smtClean="0">
                <a:solidFill>
                  <a:srgbClr val="002060"/>
                </a:solidFill>
              </a:rPr>
              <a:t>OceanBoard</a:t>
            </a:r>
            <a:r>
              <a:rPr lang="en-GB" sz="2400" i="0" dirty="0" smtClean="0">
                <a:solidFill>
                  <a:srgbClr val="002060"/>
                </a:solidFill>
              </a:rPr>
              <a:t>, completed M30 </a:t>
            </a:r>
          </a:p>
          <a:p>
            <a:pPr eaLnBrk="1" hangingPunct="1"/>
            <a:endParaRPr lang="en-GB" sz="2400" i="0" dirty="0" smtClean="0"/>
          </a:p>
          <a:p>
            <a:pPr eaLnBrk="1" hangingPunct="1"/>
            <a:r>
              <a:rPr lang="en-GB" sz="2400" b="1" i="0" dirty="0" smtClean="0"/>
              <a:t>Sub-task 6.2.2 Educational tool on gliders</a:t>
            </a:r>
            <a:endParaRPr lang="en-GB" sz="2400" i="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b="4026"/>
          <a:stretch>
            <a:fillRect/>
          </a:stretch>
        </p:blipFill>
        <p:spPr bwMode="auto">
          <a:xfrm>
            <a:off x="71406" y="1581717"/>
            <a:ext cx="9001156" cy="5276307"/>
          </a:xfrm>
          <a:prstGeom prst="rect">
            <a:avLst/>
          </a:prstGeom>
          <a:noFill/>
          <a:ln w="9525">
            <a:noFill/>
            <a:miter lim="800000"/>
            <a:headEnd/>
            <a:tailEnd/>
          </a:ln>
        </p:spPr>
      </p:pic>
      <p:sp>
        <p:nvSpPr>
          <p:cNvPr id="2" name="Titre 1"/>
          <p:cNvSpPr>
            <a:spLocks noGrp="1"/>
          </p:cNvSpPr>
          <p:nvPr>
            <p:ph type="title"/>
          </p:nvPr>
        </p:nvSpPr>
        <p:spPr/>
        <p:txBody>
          <a:bodyPr/>
          <a:lstStyle/>
          <a:p>
            <a:pPr eaLnBrk="1" hangingPunct="1">
              <a:defRPr/>
            </a:pPr>
            <a:r>
              <a:rPr lang="en-GB" dirty="0" smtClean="0"/>
              <a:t>Task 6.2 </a:t>
            </a:r>
            <a:r>
              <a:rPr lang="en-GB" dirty="0" err="1" smtClean="0"/>
              <a:t>Oceanboard</a:t>
            </a:r>
            <a:endParaRPr lang="fr-FR" dirty="0" smtClean="0"/>
          </a:p>
        </p:txBody>
      </p:sp>
      <p:sp>
        <p:nvSpPr>
          <p:cNvPr id="4" name="Espace réservé du pied de page 3"/>
          <p:cNvSpPr>
            <a:spLocks noGrp="1"/>
          </p:cNvSpPr>
          <p:nvPr>
            <p:ph type="ftr" sz="quarter" idx="10"/>
          </p:nvPr>
        </p:nvSpPr>
        <p:spPr/>
        <p:txBody>
          <a:bodyPr/>
          <a:lstStyle/>
          <a:p>
            <a:pPr>
              <a:defRPr/>
            </a:pPr>
            <a:r>
              <a:rPr lang="fr-FR" i="0"/>
              <a:t>www.jerico-fp7.eu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GB" dirty="0" smtClean="0"/>
              <a:t>Task 6.2 </a:t>
            </a:r>
            <a:r>
              <a:rPr lang="en-GB" dirty="0" err="1" smtClean="0"/>
              <a:t>Oceanboard</a:t>
            </a:r>
            <a:endParaRPr lang="fr-FR" dirty="0" smtClean="0"/>
          </a:p>
        </p:txBody>
      </p:sp>
      <p:sp>
        <p:nvSpPr>
          <p:cNvPr id="4" name="Espace réservé du pied de page 3"/>
          <p:cNvSpPr>
            <a:spLocks noGrp="1"/>
          </p:cNvSpPr>
          <p:nvPr>
            <p:ph type="ftr" sz="quarter" idx="10"/>
          </p:nvPr>
        </p:nvSpPr>
        <p:spPr/>
        <p:txBody>
          <a:bodyPr/>
          <a:lstStyle/>
          <a:p>
            <a:pPr>
              <a:defRPr/>
            </a:pPr>
            <a:r>
              <a:rPr lang="fr-FR"/>
              <a:t>www.jerico-fp7.eu</a:t>
            </a:r>
          </a:p>
        </p:txBody>
      </p:sp>
      <p:pic>
        <p:nvPicPr>
          <p:cNvPr id="2051" name="Picture 3"/>
          <p:cNvPicPr>
            <a:picLocks noChangeAspect="1" noChangeArrowheads="1"/>
          </p:cNvPicPr>
          <p:nvPr/>
        </p:nvPicPr>
        <p:blipFill>
          <a:blip r:embed="rId3"/>
          <a:srcRect t="6834"/>
          <a:stretch>
            <a:fillRect/>
          </a:stretch>
        </p:blipFill>
        <p:spPr bwMode="auto">
          <a:xfrm>
            <a:off x="-32" y="0"/>
            <a:ext cx="914403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3074" name="Picture 2"/>
          <p:cNvPicPr>
            <a:picLocks noChangeAspect="1" noChangeArrowheads="1"/>
          </p:cNvPicPr>
          <p:nvPr/>
        </p:nvPicPr>
        <p:blipFill>
          <a:blip r:embed="rId3"/>
          <a:srcRect r="466"/>
          <a:stretch>
            <a:fillRect/>
          </a:stretch>
        </p:blipFill>
        <p:spPr bwMode="auto">
          <a:xfrm>
            <a:off x="-1" y="71438"/>
            <a:ext cx="9144001"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4099" name="Picture 3"/>
          <p:cNvPicPr>
            <a:picLocks noChangeAspect="1" noChangeArrowheads="1"/>
          </p:cNvPicPr>
          <p:nvPr/>
        </p:nvPicPr>
        <p:blipFill>
          <a:blip r:embed="rId3"/>
          <a:srcRect/>
          <a:stretch>
            <a:fillRect/>
          </a:stretch>
        </p:blipFill>
        <p:spPr bwMode="auto">
          <a:xfrm>
            <a:off x="-32" y="19067"/>
            <a:ext cx="9144032" cy="6624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5122" name="Picture 2"/>
          <p:cNvPicPr>
            <a:picLocks noChangeAspect="1" noChangeArrowheads="1"/>
          </p:cNvPicPr>
          <p:nvPr/>
        </p:nvPicPr>
        <p:blipFill>
          <a:blip r:embed="rId3"/>
          <a:srcRect/>
          <a:stretch>
            <a:fillRect/>
          </a:stretch>
        </p:blipFill>
        <p:spPr bwMode="auto">
          <a:xfrm>
            <a:off x="0" y="96293"/>
            <a:ext cx="9144000" cy="6547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6146" name="Picture 2"/>
          <p:cNvPicPr>
            <a:picLocks noChangeAspect="1" noChangeArrowheads="1"/>
          </p:cNvPicPr>
          <p:nvPr/>
        </p:nvPicPr>
        <p:blipFill>
          <a:blip r:embed="rId3"/>
          <a:srcRect/>
          <a:stretch>
            <a:fillRect/>
          </a:stretch>
        </p:blipFill>
        <p:spPr bwMode="auto">
          <a:xfrm>
            <a:off x="0" y="59848"/>
            <a:ext cx="9144000" cy="6655300"/>
          </a:xfrm>
          <a:prstGeom prst="rect">
            <a:avLst/>
          </a:prstGeom>
          <a:noFill/>
          <a:ln w="9525">
            <a:noFill/>
            <a:miter lim="800000"/>
            <a:headEnd/>
            <a:tailEnd/>
          </a:ln>
        </p:spPr>
      </p:pic>
      <p:sp>
        <p:nvSpPr>
          <p:cNvPr id="6" name="TextBox 5"/>
          <p:cNvSpPr txBox="1"/>
          <p:nvPr/>
        </p:nvSpPr>
        <p:spPr>
          <a:xfrm>
            <a:off x="1500166" y="4572008"/>
            <a:ext cx="4000528" cy="461665"/>
          </a:xfrm>
          <a:prstGeom prst="rect">
            <a:avLst/>
          </a:prstGeom>
          <a:solidFill>
            <a:schemeClr val="tx1"/>
          </a:solidFill>
        </p:spPr>
        <p:txBody>
          <a:bodyPr wrap="square" rtlCol="0">
            <a:spAutoFit/>
          </a:bodyPr>
          <a:lstStyle/>
          <a:p>
            <a:r>
              <a:rPr lang="en-GB" sz="2400" dirty="0" smtClean="0">
                <a:hlinkClick r:id="rId4"/>
              </a:rPr>
              <a:t>Oceanboard@jerico-fp7.eu</a:t>
            </a:r>
            <a:r>
              <a:rPr lang="en-GB" sz="2400" dirty="0" smtClean="0"/>
              <a:t> </a:t>
            </a:r>
            <a:endParaRPr lang="en-GB"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8194" name="Picture 2"/>
          <p:cNvPicPr>
            <a:picLocks noChangeAspect="1" noChangeArrowheads="1"/>
          </p:cNvPicPr>
          <p:nvPr/>
        </p:nvPicPr>
        <p:blipFill>
          <a:blip r:embed="rId3"/>
          <a:srcRect/>
          <a:stretch>
            <a:fillRect/>
          </a:stretch>
        </p:blipFill>
        <p:spPr bwMode="auto">
          <a:xfrm>
            <a:off x="0" y="43415"/>
            <a:ext cx="9144000" cy="6671733"/>
          </a:xfrm>
          <a:prstGeom prst="rect">
            <a:avLst/>
          </a:prstGeom>
          <a:noFill/>
          <a:ln w="9525">
            <a:noFill/>
            <a:miter lim="800000"/>
            <a:headEnd/>
            <a:tailEnd/>
          </a:ln>
        </p:spPr>
      </p:pic>
      <p:sp>
        <p:nvSpPr>
          <p:cNvPr id="6" name="TextBox 5"/>
          <p:cNvSpPr txBox="1"/>
          <p:nvPr/>
        </p:nvSpPr>
        <p:spPr>
          <a:xfrm>
            <a:off x="5000628" y="5715016"/>
            <a:ext cx="3929090" cy="461665"/>
          </a:xfrm>
          <a:prstGeom prst="rect">
            <a:avLst/>
          </a:prstGeom>
          <a:solidFill>
            <a:schemeClr val="tx1"/>
          </a:solidFill>
        </p:spPr>
        <p:txBody>
          <a:bodyPr wrap="square" rtlCol="0">
            <a:spAutoFit/>
          </a:bodyPr>
          <a:lstStyle/>
          <a:p>
            <a:r>
              <a:rPr lang="en-GB" sz="2400" dirty="0" smtClean="0">
                <a:hlinkClick r:id="rId4"/>
              </a:rPr>
              <a:t>Oceanboard@jerico-fp7.eu</a:t>
            </a:r>
            <a:r>
              <a:rPr lang="en-GB" sz="2400" dirty="0" smtClean="0"/>
              <a:t> </a:t>
            </a: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375"/>
            <a:ext cx="6781800" cy="1143000"/>
          </a:xfrm>
        </p:spPr>
        <p:txBody>
          <a:bodyPr/>
          <a:lstStyle/>
          <a:p>
            <a:pPr eaLnBrk="1" hangingPunct="1">
              <a:defRPr/>
            </a:pPr>
            <a:r>
              <a:rPr lang="en-GB" dirty="0" smtClean="0"/>
              <a:t>WP6 tasks</a:t>
            </a:r>
            <a:endParaRPr lang="en-GB" dirty="0"/>
          </a:p>
        </p:txBody>
      </p:sp>
      <p:sp>
        <p:nvSpPr>
          <p:cNvPr id="4" name="Footer Placeholder 3"/>
          <p:cNvSpPr>
            <a:spLocks noGrp="1"/>
          </p:cNvSpPr>
          <p:nvPr>
            <p:ph type="ftr" sz="quarter" idx="10"/>
          </p:nvPr>
        </p:nvSpPr>
        <p:spPr>
          <a:xfrm>
            <a:off x="611188" y="6505575"/>
            <a:ext cx="2895600" cy="152400"/>
          </a:xfrm>
        </p:spPr>
        <p:txBody>
          <a:bodyPr/>
          <a:lstStyle/>
          <a:p>
            <a:pPr>
              <a:defRPr/>
            </a:pPr>
            <a:r>
              <a:rPr lang="en-GB" smtClean="0"/>
              <a:t>www.jerico-fp7.eu</a:t>
            </a:r>
            <a:endParaRPr lang="en-GB"/>
          </a:p>
        </p:txBody>
      </p:sp>
      <p:sp>
        <p:nvSpPr>
          <p:cNvPr id="4100" name="TextBox 12"/>
          <p:cNvSpPr txBox="1">
            <a:spLocks noChangeArrowheads="1"/>
          </p:cNvSpPr>
          <p:nvPr/>
        </p:nvSpPr>
        <p:spPr bwMode="auto">
          <a:xfrm>
            <a:off x="827088" y="2349500"/>
            <a:ext cx="7489825" cy="3370263"/>
          </a:xfrm>
          <a:prstGeom prst="rect">
            <a:avLst/>
          </a:prstGeom>
          <a:noFill/>
          <a:ln w="9525">
            <a:noFill/>
            <a:miter lim="800000"/>
            <a:headEnd/>
            <a:tailEnd/>
          </a:ln>
        </p:spPr>
        <p:txBody>
          <a:bodyPr>
            <a:spAutoFit/>
          </a:bodyPr>
          <a:lstStyle/>
          <a:p>
            <a:r>
              <a:rPr lang="en-GB" b="1" dirty="0">
                <a:solidFill>
                  <a:schemeClr val="bg2"/>
                </a:solidFill>
                <a:latin typeface="Calibri" pitchFamily="34" charset="0"/>
              </a:rPr>
              <a:t>6.1</a:t>
            </a:r>
            <a:r>
              <a:rPr lang="en-GB" dirty="0">
                <a:solidFill>
                  <a:schemeClr val="bg2"/>
                </a:solidFill>
                <a:latin typeface="Calibri" pitchFamily="34" charset="0"/>
              </a:rPr>
              <a:t>	End-user products and services 	</a:t>
            </a:r>
            <a:endParaRPr lang="en-GB" dirty="0" smtClean="0">
              <a:solidFill>
                <a:schemeClr val="bg2"/>
              </a:solidFill>
              <a:latin typeface="Calibri" pitchFamily="34" charset="0"/>
            </a:endParaRPr>
          </a:p>
          <a:p>
            <a:r>
              <a:rPr lang="en-GB" sz="2400" dirty="0" smtClean="0">
                <a:solidFill>
                  <a:schemeClr val="bg2"/>
                </a:solidFill>
                <a:latin typeface="Calibri" pitchFamily="34" charset="0"/>
              </a:rPr>
              <a:t>	</a:t>
            </a:r>
            <a:r>
              <a:rPr lang="en-GB" sz="2400" dirty="0" smtClean="0">
                <a:solidFill>
                  <a:srgbClr val="002060"/>
                </a:solidFill>
                <a:latin typeface="Calibri" pitchFamily="34" charset="0"/>
              </a:rPr>
              <a:t>(</a:t>
            </a:r>
            <a:r>
              <a:rPr lang="en-GB" sz="2400" dirty="0">
                <a:solidFill>
                  <a:srgbClr val="002060"/>
                </a:solidFill>
                <a:latin typeface="Calibri" pitchFamily="34" charset="0"/>
              </a:rPr>
              <a:t>Community Hub, Datatool, public </a:t>
            </a:r>
            <a:r>
              <a:rPr lang="en-GB" sz="2400" dirty="0" smtClean="0">
                <a:solidFill>
                  <a:srgbClr val="002060"/>
                </a:solidFill>
                <a:latin typeface="Calibri" pitchFamily="34" charset="0"/>
              </a:rPr>
              <a:t>display)</a:t>
            </a:r>
            <a:endParaRPr lang="en-GB" sz="2400" dirty="0">
              <a:solidFill>
                <a:srgbClr val="002060"/>
              </a:solidFill>
              <a:latin typeface="Calibri" pitchFamily="34" charset="0"/>
            </a:endParaRPr>
          </a:p>
          <a:p>
            <a:endParaRPr lang="en-GB" dirty="0">
              <a:solidFill>
                <a:schemeClr val="bg2"/>
              </a:solidFill>
              <a:latin typeface="Calibri" pitchFamily="34" charset="0"/>
            </a:endParaRPr>
          </a:p>
          <a:p>
            <a:r>
              <a:rPr lang="en-GB" b="1" dirty="0">
                <a:solidFill>
                  <a:schemeClr val="bg2"/>
                </a:solidFill>
                <a:latin typeface="Calibri" pitchFamily="34" charset="0"/>
              </a:rPr>
              <a:t>6.2</a:t>
            </a:r>
            <a:r>
              <a:rPr lang="en-GB" dirty="0">
                <a:solidFill>
                  <a:schemeClr val="bg2"/>
                </a:solidFill>
                <a:latin typeface="Calibri" pitchFamily="34" charset="0"/>
              </a:rPr>
              <a:t>	Jerico </a:t>
            </a:r>
            <a:r>
              <a:rPr lang="en-GB" dirty="0" err="1">
                <a:solidFill>
                  <a:schemeClr val="bg2"/>
                </a:solidFill>
                <a:latin typeface="Calibri" pitchFamily="34" charset="0"/>
              </a:rPr>
              <a:t>OceanBoard</a:t>
            </a:r>
            <a:r>
              <a:rPr lang="en-GB" dirty="0">
                <a:solidFill>
                  <a:schemeClr val="bg2"/>
                </a:solidFill>
                <a:latin typeface="Calibri" pitchFamily="34" charset="0"/>
              </a:rPr>
              <a:t> </a:t>
            </a:r>
          </a:p>
          <a:p>
            <a:r>
              <a:rPr lang="en-GB" sz="2400" dirty="0">
                <a:solidFill>
                  <a:schemeClr val="bg2"/>
                </a:solidFill>
                <a:latin typeface="Calibri" pitchFamily="34" charset="0"/>
              </a:rPr>
              <a:t>	</a:t>
            </a:r>
            <a:r>
              <a:rPr lang="en-GB" sz="2400" dirty="0">
                <a:solidFill>
                  <a:srgbClr val="002060"/>
                </a:solidFill>
                <a:latin typeface="Calibri" pitchFamily="34" charset="0"/>
              </a:rPr>
              <a:t>(</a:t>
            </a:r>
            <a:r>
              <a:rPr lang="en-GB" sz="2400" dirty="0" err="1">
                <a:solidFill>
                  <a:srgbClr val="002060"/>
                </a:solidFill>
                <a:latin typeface="Calibri" pitchFamily="34" charset="0"/>
              </a:rPr>
              <a:t>prof</a:t>
            </a:r>
            <a:r>
              <a:rPr lang="en-GB" sz="2400" dirty="0">
                <a:solidFill>
                  <a:srgbClr val="002060"/>
                </a:solidFill>
                <a:latin typeface="Calibri" pitchFamily="34" charset="0"/>
              </a:rPr>
              <a:t> &amp; public and educational glider tool)</a:t>
            </a:r>
          </a:p>
          <a:p>
            <a:endParaRPr lang="en-GB" dirty="0">
              <a:solidFill>
                <a:schemeClr val="bg2"/>
              </a:solidFill>
              <a:latin typeface="Calibri" pitchFamily="34" charset="0"/>
            </a:endParaRPr>
          </a:p>
          <a:p>
            <a:r>
              <a:rPr lang="en-GB" b="1" dirty="0">
                <a:solidFill>
                  <a:schemeClr val="bg2"/>
                </a:solidFill>
                <a:latin typeface="Calibri" pitchFamily="34" charset="0"/>
              </a:rPr>
              <a:t>6.3</a:t>
            </a:r>
            <a:r>
              <a:rPr lang="en-GB" dirty="0">
                <a:solidFill>
                  <a:schemeClr val="bg2"/>
                </a:solidFill>
                <a:latin typeface="Calibri" pitchFamily="34" charset="0"/>
              </a:rPr>
              <a:t>	Summer schools </a:t>
            </a:r>
          </a:p>
          <a:p>
            <a:r>
              <a:rPr lang="en-GB" dirty="0">
                <a:solidFill>
                  <a:schemeClr val="bg2"/>
                </a:solidFill>
                <a:latin typeface="Calibri" pitchFamily="34" charset="0"/>
              </a:rPr>
              <a:t>	</a:t>
            </a:r>
            <a:r>
              <a:rPr lang="en-GB" sz="2400" dirty="0">
                <a:solidFill>
                  <a:srgbClr val="002060"/>
                </a:solidFill>
                <a:latin typeface="Calibri" pitchFamily="34" charset="0"/>
              </a:rPr>
              <a:t>(Malta 2013 &amp; </a:t>
            </a:r>
            <a:r>
              <a:rPr lang="en-GB" sz="2400" dirty="0" smtClean="0">
                <a:solidFill>
                  <a:srgbClr val="002060"/>
                </a:solidFill>
                <a:latin typeface="Calibri" pitchFamily="34" charset="0"/>
              </a:rPr>
              <a:t>The Netherlands </a:t>
            </a:r>
            <a:r>
              <a:rPr lang="en-GB" sz="2400" dirty="0">
                <a:solidFill>
                  <a:srgbClr val="002060"/>
                </a:solidFill>
                <a:latin typeface="Calibri" pitchFamily="34" charset="0"/>
              </a:rPr>
              <a:t>2014)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GB" dirty="0" smtClean="0"/>
              <a:t>Task 6.2 </a:t>
            </a:r>
            <a:r>
              <a:rPr lang="en-GB" dirty="0" err="1" smtClean="0"/>
              <a:t>Oceanboard</a:t>
            </a:r>
            <a:endParaRPr lang="fr-FR" dirty="0" smtClean="0"/>
          </a:p>
        </p:txBody>
      </p:sp>
      <p:sp>
        <p:nvSpPr>
          <p:cNvPr id="4" name="Espace réservé du pied de page 3"/>
          <p:cNvSpPr>
            <a:spLocks noGrp="1"/>
          </p:cNvSpPr>
          <p:nvPr>
            <p:ph type="ftr" sz="quarter" idx="10"/>
          </p:nvPr>
        </p:nvSpPr>
        <p:spPr/>
        <p:txBody>
          <a:bodyPr/>
          <a:lstStyle/>
          <a:p>
            <a:pPr>
              <a:defRPr/>
            </a:pPr>
            <a:r>
              <a:rPr lang="fr-FR"/>
              <a:t>www.jerico-fp7.eu</a:t>
            </a:r>
          </a:p>
        </p:txBody>
      </p:sp>
      <p:sp>
        <p:nvSpPr>
          <p:cNvPr id="16388" name="Content Placeholder 2"/>
          <p:cNvSpPr>
            <a:spLocks noGrp="1"/>
          </p:cNvSpPr>
          <p:nvPr>
            <p:ph idx="1"/>
          </p:nvPr>
        </p:nvSpPr>
        <p:spPr>
          <a:xfrm>
            <a:off x="250825" y="2362200"/>
            <a:ext cx="1963721" cy="4019550"/>
          </a:xfrm>
        </p:spPr>
        <p:txBody>
          <a:bodyPr/>
          <a:lstStyle/>
          <a:p>
            <a:pPr marL="0" indent="0" eaLnBrk="1" hangingPunct="1"/>
            <a:r>
              <a:rPr lang="en-GB" sz="2200" b="1" i="0" dirty="0" smtClean="0"/>
              <a:t>Sub-task 6.2.2 Educational tool</a:t>
            </a:r>
          </a:p>
        </p:txBody>
      </p:sp>
      <p:pic>
        <p:nvPicPr>
          <p:cNvPr id="5" name="Imagen 3" descr="glidersV3-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1" y="2285992"/>
            <a:ext cx="6972349" cy="4357718"/>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5" name="Imagen 4" descr="glidersV2-03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07" y="3573016"/>
            <a:ext cx="5069363" cy="3168352"/>
          </a:xfrm>
          <a:prstGeom prst="rect">
            <a:avLst/>
          </a:prstGeom>
          <a:ln>
            <a:solidFill>
              <a:schemeClr val="bg2"/>
            </a:solidFill>
          </a:ln>
        </p:spPr>
      </p:pic>
      <p:pic>
        <p:nvPicPr>
          <p:cNvPr id="6" name="Imagen 5" descr="glidersV3-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4950"/>
            <a:ext cx="3025304" cy="6853050"/>
          </a:xfrm>
          <a:prstGeom prst="rect">
            <a:avLst/>
          </a:prstGeom>
          <a:ln>
            <a:solidFill>
              <a:schemeClr val="bg2"/>
            </a:solidFill>
          </a:ln>
        </p:spPr>
      </p:pic>
      <p:pic>
        <p:nvPicPr>
          <p:cNvPr id="7" name="Imagen 3" descr="glidersV3-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34634"/>
            <a:ext cx="5040560" cy="3150350"/>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www.jerico-fp7.eu</a:t>
            </a:r>
            <a:endParaRPr lang="en-GB"/>
          </a:p>
        </p:txBody>
      </p:sp>
      <p:sp>
        <p:nvSpPr>
          <p:cNvPr id="17411" name="TextBox 4"/>
          <p:cNvSpPr txBox="1">
            <a:spLocks noChangeArrowheads="1"/>
          </p:cNvSpPr>
          <p:nvPr/>
        </p:nvSpPr>
        <p:spPr bwMode="auto">
          <a:xfrm>
            <a:off x="468313" y="2478088"/>
            <a:ext cx="8207375" cy="2554287"/>
          </a:xfrm>
          <a:prstGeom prst="rect">
            <a:avLst/>
          </a:prstGeom>
          <a:noFill/>
          <a:ln w="9525">
            <a:noFill/>
            <a:miter lim="800000"/>
            <a:headEnd/>
            <a:tailEnd/>
          </a:ln>
        </p:spPr>
        <p:txBody>
          <a:bodyPr>
            <a:spAutoFit/>
          </a:bodyPr>
          <a:lstStyle/>
          <a:p>
            <a:r>
              <a:rPr lang="en-GB" sz="2000" b="1" dirty="0">
                <a:solidFill>
                  <a:schemeClr val="bg2"/>
                </a:solidFill>
                <a:latin typeface="Calibri (Body)"/>
              </a:rPr>
              <a:t>Sub-task 6.3.1 Jerico summer school 1; Malta</a:t>
            </a:r>
          </a:p>
          <a:p>
            <a:r>
              <a:rPr lang="en-GB" sz="2000" dirty="0">
                <a:solidFill>
                  <a:srgbClr val="002060"/>
                </a:solidFill>
                <a:latin typeface="Calibri (Body)"/>
              </a:rPr>
              <a:t>D6.3 Summer school 1 </a:t>
            </a:r>
            <a:r>
              <a:rPr lang="en-GB" sz="2000" dirty="0" smtClean="0">
                <a:solidFill>
                  <a:srgbClr val="002060"/>
                </a:solidFill>
                <a:latin typeface="Calibri (Body)"/>
              </a:rPr>
              <a:t>completed M27 </a:t>
            </a:r>
            <a:endParaRPr lang="en-GB" sz="2000" dirty="0">
              <a:solidFill>
                <a:srgbClr val="002060"/>
              </a:solidFill>
              <a:latin typeface="Calibri (Body)"/>
            </a:endParaRPr>
          </a:p>
          <a:p>
            <a:r>
              <a:rPr lang="en-GB" sz="2000" dirty="0">
                <a:solidFill>
                  <a:srgbClr val="002060"/>
                </a:solidFill>
                <a:latin typeface="Calibri (Body)"/>
              </a:rPr>
              <a:t>Milestone 20: First summer school report </a:t>
            </a:r>
            <a:r>
              <a:rPr lang="en-GB" sz="2000" dirty="0" smtClean="0">
                <a:solidFill>
                  <a:srgbClr val="002060"/>
                </a:solidFill>
                <a:latin typeface="Calibri (Body)"/>
              </a:rPr>
              <a:t>completed M28 </a:t>
            </a:r>
            <a:endParaRPr lang="en-GB" sz="2000" dirty="0">
              <a:solidFill>
                <a:srgbClr val="002060"/>
              </a:solidFill>
              <a:latin typeface="Calibri (Body)"/>
            </a:endParaRPr>
          </a:p>
          <a:p>
            <a:endParaRPr lang="en-GB" sz="2000" dirty="0">
              <a:solidFill>
                <a:schemeClr val="bg2"/>
              </a:solidFill>
              <a:latin typeface="Calibri (Body)"/>
            </a:endParaRPr>
          </a:p>
          <a:p>
            <a:endParaRPr lang="en-GB" sz="2000" b="1" dirty="0">
              <a:solidFill>
                <a:schemeClr val="bg2"/>
              </a:solidFill>
              <a:latin typeface="Calibri (Body)"/>
            </a:endParaRPr>
          </a:p>
          <a:p>
            <a:r>
              <a:rPr lang="en-GB" sz="2000" b="1" dirty="0">
                <a:solidFill>
                  <a:schemeClr val="bg2"/>
                </a:solidFill>
                <a:latin typeface="Calibri (Body)"/>
              </a:rPr>
              <a:t>Sub-task 6.3.2 Jerico summer school 2; </a:t>
            </a:r>
            <a:r>
              <a:rPr lang="en-GB" sz="2000" b="1" dirty="0" err="1" smtClean="0">
                <a:solidFill>
                  <a:schemeClr val="bg2"/>
                </a:solidFill>
                <a:latin typeface="Calibri (Body)"/>
              </a:rPr>
              <a:t>Deltares</a:t>
            </a:r>
            <a:r>
              <a:rPr lang="en-GB" sz="2000" b="1" dirty="0" smtClean="0">
                <a:solidFill>
                  <a:schemeClr val="bg2"/>
                </a:solidFill>
                <a:latin typeface="Calibri (Body)"/>
              </a:rPr>
              <a:t>, The </a:t>
            </a:r>
            <a:r>
              <a:rPr lang="en-GB" sz="2000" b="1" dirty="0">
                <a:solidFill>
                  <a:schemeClr val="bg2"/>
                </a:solidFill>
                <a:latin typeface="Calibri (Body)"/>
              </a:rPr>
              <a:t>Netherlands </a:t>
            </a:r>
          </a:p>
          <a:p>
            <a:r>
              <a:rPr lang="en-GB" sz="2000" dirty="0">
                <a:solidFill>
                  <a:srgbClr val="002060"/>
                </a:solidFill>
                <a:latin typeface="Calibri (Body)"/>
              </a:rPr>
              <a:t>D6.5 Summer school 2 M39 (July 2014)</a:t>
            </a:r>
          </a:p>
          <a:p>
            <a:r>
              <a:rPr lang="en-GB" sz="2000" dirty="0">
                <a:solidFill>
                  <a:srgbClr val="002060"/>
                </a:solidFill>
                <a:latin typeface="Calibri (Body)"/>
              </a:rPr>
              <a:t>Milestone 21: Second summer school report M40 (Aug 2014)</a:t>
            </a:r>
          </a:p>
        </p:txBody>
      </p:sp>
      <p:sp>
        <p:nvSpPr>
          <p:cNvPr id="6" name="Rectangle 2"/>
          <p:cNvSpPr>
            <a:spLocks noGrp="1" noChangeArrowheads="1"/>
          </p:cNvSpPr>
          <p:nvPr>
            <p:ph type="title"/>
          </p:nvPr>
        </p:nvSpPr>
        <p:spPr/>
        <p:txBody>
          <a:bodyPr/>
          <a:lstStyle/>
          <a:p>
            <a:pPr eaLnBrk="1" hangingPunct="1">
              <a:defRPr/>
            </a:pPr>
            <a:r>
              <a:rPr lang="en-GB" dirty="0" smtClean="0"/>
              <a:t>Task 6.3 summer schools</a:t>
            </a:r>
            <a:endParaRPr lang="fr-FR"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Task 6.3 summer schools: Malta</a:t>
            </a:r>
            <a:endParaRPr lang="en-GB" dirty="0"/>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sp>
        <p:nvSpPr>
          <p:cNvPr id="5" name="TextBox 4"/>
          <p:cNvSpPr txBox="1"/>
          <p:nvPr/>
        </p:nvSpPr>
        <p:spPr>
          <a:xfrm>
            <a:off x="468313" y="2200275"/>
            <a:ext cx="8351837" cy="2677656"/>
          </a:xfrm>
          <a:prstGeom prst="rect">
            <a:avLst/>
          </a:prstGeom>
          <a:noFill/>
        </p:spPr>
        <p:txBody>
          <a:bodyPr>
            <a:spAutoFit/>
          </a:bodyPr>
          <a:lstStyle/>
          <a:p>
            <a:pPr algn="ctr">
              <a:spcBef>
                <a:spcPts val="600"/>
              </a:spcBef>
              <a:tabLst>
                <a:tab pos="628650" algn="l"/>
              </a:tabLst>
              <a:defRPr/>
            </a:pPr>
            <a:r>
              <a:rPr lang="en-GB" sz="2200" b="1" dirty="0">
                <a:solidFill>
                  <a:schemeClr val="bg2"/>
                </a:solidFill>
              </a:rPr>
              <a:t>1</a:t>
            </a:r>
            <a:r>
              <a:rPr lang="en-GB" sz="2200" b="1" baseline="30000" dirty="0">
                <a:solidFill>
                  <a:schemeClr val="bg2"/>
                </a:solidFill>
              </a:rPr>
              <a:t>st</a:t>
            </a:r>
            <a:r>
              <a:rPr lang="en-GB" sz="2200" b="1" dirty="0">
                <a:solidFill>
                  <a:schemeClr val="bg2"/>
                </a:solidFill>
              </a:rPr>
              <a:t> Summer school 8</a:t>
            </a:r>
            <a:r>
              <a:rPr lang="en-GB" sz="2200" b="1" baseline="30000" dirty="0">
                <a:solidFill>
                  <a:schemeClr val="bg2"/>
                </a:solidFill>
              </a:rPr>
              <a:t>th</a:t>
            </a:r>
            <a:r>
              <a:rPr lang="en-GB" sz="2200" b="1" dirty="0">
                <a:solidFill>
                  <a:schemeClr val="bg2"/>
                </a:solidFill>
              </a:rPr>
              <a:t>–13</a:t>
            </a:r>
            <a:r>
              <a:rPr lang="en-GB" sz="2200" b="1" baseline="30000" dirty="0">
                <a:solidFill>
                  <a:schemeClr val="bg2"/>
                </a:solidFill>
              </a:rPr>
              <a:t>th</a:t>
            </a:r>
            <a:r>
              <a:rPr lang="en-GB" sz="2200" b="1" dirty="0">
                <a:solidFill>
                  <a:schemeClr val="bg2"/>
                </a:solidFill>
              </a:rPr>
              <a:t> July, University of Malta</a:t>
            </a:r>
          </a:p>
          <a:p>
            <a:pPr algn="ctr">
              <a:spcBef>
                <a:spcPts val="600"/>
              </a:spcBef>
              <a:tabLst>
                <a:tab pos="628650" algn="l"/>
              </a:tabLst>
              <a:defRPr/>
            </a:pPr>
            <a:r>
              <a:rPr lang="en-GB" sz="2200" dirty="0" smtClean="0">
                <a:solidFill>
                  <a:schemeClr val="bg2"/>
                </a:solidFill>
              </a:rPr>
              <a:t>Operational </a:t>
            </a:r>
            <a:r>
              <a:rPr lang="en-GB" sz="2200" dirty="0">
                <a:solidFill>
                  <a:schemeClr val="bg2"/>
                </a:solidFill>
              </a:rPr>
              <a:t>Oceanography in the 21</a:t>
            </a:r>
            <a:r>
              <a:rPr lang="en-GB" sz="2200" baseline="30000" dirty="0">
                <a:solidFill>
                  <a:schemeClr val="bg2"/>
                </a:solidFill>
              </a:rPr>
              <a:t>st</a:t>
            </a:r>
            <a:r>
              <a:rPr lang="en-GB" sz="2200" dirty="0">
                <a:solidFill>
                  <a:schemeClr val="bg2"/>
                </a:solidFill>
              </a:rPr>
              <a:t> Century – The Coastal </a:t>
            </a:r>
            <a:r>
              <a:rPr lang="en-GB" sz="2200" dirty="0" smtClean="0">
                <a:solidFill>
                  <a:schemeClr val="bg2"/>
                </a:solidFill>
              </a:rPr>
              <a:t>Seas</a:t>
            </a:r>
          </a:p>
          <a:p>
            <a:pPr marL="542925" indent="-180975">
              <a:spcBef>
                <a:spcPts val="600"/>
              </a:spcBef>
              <a:tabLst>
                <a:tab pos="628650" algn="l"/>
              </a:tabLst>
              <a:defRPr/>
            </a:pPr>
            <a:endParaRPr lang="en-GB" sz="1100" dirty="0">
              <a:solidFill>
                <a:srgbClr val="002060"/>
              </a:solidFill>
            </a:endParaRPr>
          </a:p>
          <a:p>
            <a:pPr marL="542925" indent="-180975">
              <a:spcBef>
                <a:spcPts val="600"/>
              </a:spcBef>
              <a:buFont typeface="Arial" pitchFamily="34" charset="0"/>
              <a:buChar char="•"/>
              <a:tabLst>
                <a:tab pos="628650" algn="l"/>
              </a:tabLst>
              <a:defRPr/>
            </a:pPr>
            <a:r>
              <a:rPr lang="en-GB" sz="2200" dirty="0">
                <a:solidFill>
                  <a:srgbClr val="002060"/>
                </a:solidFill>
              </a:rPr>
              <a:t>84 </a:t>
            </a:r>
            <a:r>
              <a:rPr lang="en-GB" sz="2200" dirty="0" smtClean="0">
                <a:solidFill>
                  <a:srgbClr val="002060"/>
                </a:solidFill>
              </a:rPr>
              <a:t>applicants,</a:t>
            </a:r>
            <a:endParaRPr lang="en-GB" sz="2200" dirty="0">
              <a:solidFill>
                <a:srgbClr val="002060"/>
              </a:solidFill>
            </a:endParaRPr>
          </a:p>
          <a:p>
            <a:pPr marL="542925" indent="-180975">
              <a:spcBef>
                <a:spcPts val="600"/>
              </a:spcBef>
              <a:buFont typeface="Arial" pitchFamily="34" charset="0"/>
              <a:buChar char="•"/>
              <a:tabLst>
                <a:tab pos="628650" algn="l"/>
              </a:tabLst>
              <a:defRPr/>
            </a:pPr>
            <a:r>
              <a:rPr lang="en-GB" sz="2200" dirty="0">
                <a:solidFill>
                  <a:srgbClr val="002060"/>
                </a:solidFill>
              </a:rPr>
              <a:t>28 countries: Europe, Middle East, South America, </a:t>
            </a:r>
            <a:r>
              <a:rPr lang="en-GB" sz="2200" dirty="0" smtClean="0">
                <a:solidFill>
                  <a:srgbClr val="002060"/>
                </a:solidFill>
              </a:rPr>
              <a:t>Asia,</a:t>
            </a:r>
            <a:endParaRPr lang="en-GB" sz="2200" dirty="0">
              <a:solidFill>
                <a:srgbClr val="002060"/>
              </a:solidFill>
            </a:endParaRPr>
          </a:p>
          <a:p>
            <a:pPr marL="542925" indent="-180975">
              <a:spcBef>
                <a:spcPts val="600"/>
              </a:spcBef>
              <a:buFont typeface="Arial" pitchFamily="34" charset="0"/>
              <a:buChar char="•"/>
              <a:tabLst>
                <a:tab pos="628650" algn="l"/>
              </a:tabLst>
              <a:defRPr/>
            </a:pPr>
            <a:r>
              <a:rPr lang="en-GB" sz="2200" dirty="0" smtClean="0">
                <a:solidFill>
                  <a:srgbClr val="002060"/>
                </a:solidFill>
              </a:rPr>
              <a:t>35 participants selected</a:t>
            </a:r>
            <a:r>
              <a:rPr lang="en-GB" sz="2200" dirty="0">
                <a:solidFill>
                  <a:srgbClr val="00206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19459" name="Content Placeholder 2"/>
          <p:cNvSpPr>
            <a:spLocks noGrp="1"/>
          </p:cNvSpPr>
          <p:nvPr>
            <p:ph idx="1"/>
          </p:nvPr>
        </p:nvSpPr>
        <p:spPr/>
        <p:txBody>
          <a:bodyPr/>
          <a:lstStyle/>
          <a:p>
            <a:endParaRPr lang="en-GB" smtClean="0"/>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19461" name="Picture 2" descr="Q:\C3733_Jerico\Jerico_WP6\Malta_SummerSchool\73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2"/>
          <p:cNvSpPr txBox="1">
            <a:spLocks noChangeArrowheads="1"/>
          </p:cNvSpPr>
          <p:nvPr/>
        </p:nvSpPr>
        <p:spPr bwMode="auto">
          <a:xfrm>
            <a:off x="0" y="0"/>
            <a:ext cx="4929190" cy="428604"/>
          </a:xfrm>
          <a:prstGeom prst="rect">
            <a:avLst/>
          </a:prstGeom>
          <a:solidFill>
            <a:schemeClr val="tx1"/>
          </a:solidFill>
          <a:ln w="9525">
            <a:solidFill>
              <a:schemeClr val="bg2"/>
            </a:solidFill>
            <a:miter lim="800000"/>
            <a:headEnd/>
            <a:tailEnd/>
          </a:ln>
          <a:effectLst/>
        </p:spPr>
        <p:txBody>
          <a:bodyPr lIns="92075" tIns="46038" rIns="92075" bIns="46038" anchor="b"/>
          <a:lstStyle/>
          <a:p>
            <a:pPr>
              <a:defRPr/>
            </a:pPr>
            <a:r>
              <a:rPr lang="en-GB" sz="2000" b="1" kern="0" cap="all" dirty="0">
                <a:solidFill>
                  <a:srgbClr val="0067A1"/>
                </a:solidFill>
                <a:latin typeface="+mj-lt"/>
                <a:ea typeface="+mj-ea"/>
                <a:cs typeface="+mj-cs"/>
              </a:rPr>
              <a:t>Task 6.3 summer schools: </a:t>
            </a:r>
            <a:r>
              <a:rPr lang="en-GB" sz="2000" b="1" kern="0" cap="all" dirty="0" smtClean="0">
                <a:solidFill>
                  <a:srgbClr val="0067A1"/>
                </a:solidFill>
                <a:latin typeface="+mj-lt"/>
                <a:ea typeface="+mj-ea"/>
                <a:cs typeface="+mj-cs"/>
              </a:rPr>
              <a:t>Malta</a:t>
            </a:r>
            <a:endParaRPr lang="fr-FR" sz="2000" b="1" kern="0" cap="all" dirty="0">
              <a:solidFill>
                <a:srgbClr val="0067A1"/>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Task 6.3 summer schools: Malta</a:t>
            </a:r>
            <a:endParaRPr lang="en-GB" dirty="0"/>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sp>
        <p:nvSpPr>
          <p:cNvPr id="5" name="TextBox 4"/>
          <p:cNvSpPr txBox="1"/>
          <p:nvPr/>
        </p:nvSpPr>
        <p:spPr>
          <a:xfrm>
            <a:off x="363567" y="1500174"/>
            <a:ext cx="8351837" cy="5339923"/>
          </a:xfrm>
          <a:prstGeom prst="rect">
            <a:avLst/>
          </a:prstGeom>
          <a:solidFill>
            <a:schemeClr val="tx1"/>
          </a:solidFill>
          <a:ln>
            <a:solidFill>
              <a:schemeClr val="bg2"/>
            </a:solidFill>
          </a:ln>
        </p:spPr>
        <p:txBody>
          <a:bodyPr>
            <a:spAutoFit/>
          </a:bodyPr>
          <a:lstStyle/>
          <a:p>
            <a:pPr marL="542925" indent="-180975" algn="ctr">
              <a:tabLst>
                <a:tab pos="628650" algn="l"/>
              </a:tabLst>
              <a:defRPr/>
            </a:pPr>
            <a:r>
              <a:rPr lang="en-GB" sz="2800" b="1" dirty="0" smtClean="0">
                <a:solidFill>
                  <a:srgbClr val="002060"/>
                </a:solidFill>
                <a:effectLst>
                  <a:outerShdw blurRad="50800" dist="38100" dir="2700000" algn="tl" rotWithShape="0">
                    <a:prstClr val="black">
                      <a:alpha val="40000"/>
                    </a:prstClr>
                  </a:outerShdw>
                </a:effectLst>
                <a:latin typeface="Calibri (Body)"/>
              </a:rPr>
              <a:t>Malta summer school programme</a:t>
            </a:r>
          </a:p>
          <a:p>
            <a:pPr marL="542925" indent="-180975">
              <a:buFont typeface="Arial" pitchFamily="34" charset="0"/>
              <a:buChar char="•"/>
              <a:tabLst>
                <a:tab pos="628650" algn="l"/>
              </a:tabLst>
              <a:defRPr/>
            </a:pPr>
            <a:endParaRPr lang="en-GB" sz="1800" dirty="0" smtClean="0">
              <a:solidFill>
                <a:schemeClr val="bg2"/>
              </a:solidFill>
              <a:latin typeface="Calibri (Body)"/>
            </a:endParaRPr>
          </a:p>
          <a:p>
            <a:pPr marL="542925" indent="-180975">
              <a:spcBef>
                <a:spcPts val="600"/>
              </a:spcBef>
              <a:spcAft>
                <a:spcPts val="600"/>
              </a:spcAft>
              <a:buFont typeface="Arial" pitchFamily="34" charset="0"/>
              <a:buChar char="•"/>
              <a:tabLst>
                <a:tab pos="628650" algn="l"/>
              </a:tabLst>
              <a:defRPr/>
            </a:pPr>
            <a:r>
              <a:rPr lang="en-GB" sz="2200" dirty="0" smtClean="0">
                <a:solidFill>
                  <a:schemeClr val="bg2"/>
                </a:solidFill>
                <a:latin typeface="Calibri (Body)"/>
              </a:rPr>
              <a:t>Overview </a:t>
            </a:r>
            <a:r>
              <a:rPr lang="en-GB" sz="2200" dirty="0">
                <a:solidFill>
                  <a:schemeClr val="bg2"/>
                </a:solidFill>
                <a:latin typeface="Calibri (Body)"/>
              </a:rPr>
              <a:t>on </a:t>
            </a:r>
            <a:r>
              <a:rPr lang="en-GB" sz="2200" dirty="0" smtClean="0">
                <a:solidFill>
                  <a:schemeClr val="bg2"/>
                </a:solidFill>
                <a:latin typeface="Calibri (Body)"/>
              </a:rPr>
              <a:t>operational </a:t>
            </a:r>
            <a:r>
              <a:rPr lang="en-GB" sz="2200" dirty="0">
                <a:solidFill>
                  <a:schemeClr val="bg2"/>
                </a:solidFill>
                <a:latin typeface="Calibri (Body)"/>
              </a:rPr>
              <a:t>o</a:t>
            </a:r>
            <a:r>
              <a:rPr lang="en-GB" sz="2200" dirty="0" smtClean="0">
                <a:solidFill>
                  <a:schemeClr val="bg2"/>
                </a:solidFill>
                <a:latin typeface="Calibri (Body)"/>
              </a:rPr>
              <a:t>ceanography</a:t>
            </a:r>
            <a:endParaRPr lang="en-GB" sz="2200" dirty="0">
              <a:solidFill>
                <a:schemeClr val="bg2"/>
              </a:solidFill>
              <a:latin typeface="Calibri (Body)"/>
            </a:endParaRPr>
          </a:p>
          <a:p>
            <a:pPr marL="542925" indent="-180975">
              <a:spcBef>
                <a:spcPts val="600"/>
              </a:spcBef>
              <a:spcAft>
                <a:spcPts val="600"/>
              </a:spcAft>
              <a:buFont typeface="Arial" pitchFamily="34" charset="0"/>
              <a:buChar char="•"/>
              <a:tabLst>
                <a:tab pos="628650" algn="l"/>
              </a:tabLst>
              <a:defRPr/>
            </a:pPr>
            <a:r>
              <a:rPr lang="en-GB" sz="2200" dirty="0">
                <a:solidFill>
                  <a:schemeClr val="bg2"/>
                </a:solidFill>
                <a:latin typeface="Calibri (Body)"/>
              </a:rPr>
              <a:t>Coastal </a:t>
            </a:r>
            <a:r>
              <a:rPr lang="en-GB" sz="2200" dirty="0" smtClean="0">
                <a:solidFill>
                  <a:schemeClr val="bg2"/>
                </a:solidFill>
                <a:latin typeface="Calibri (Body)"/>
              </a:rPr>
              <a:t>observatories; </a:t>
            </a:r>
            <a:r>
              <a:rPr lang="en-GB" sz="2200" dirty="0" smtClean="0">
                <a:solidFill>
                  <a:srgbClr val="002060"/>
                </a:solidFill>
                <a:latin typeface="Calibri (Body)"/>
              </a:rPr>
              <a:t>COSYNA</a:t>
            </a:r>
            <a:r>
              <a:rPr lang="en-GB" sz="2200" dirty="0">
                <a:solidFill>
                  <a:srgbClr val="002060"/>
                </a:solidFill>
                <a:latin typeface="Calibri (Body)"/>
              </a:rPr>
              <a:t>, sensors &amp; </a:t>
            </a:r>
            <a:r>
              <a:rPr lang="en-GB" sz="2200" dirty="0" smtClean="0">
                <a:solidFill>
                  <a:srgbClr val="002060"/>
                </a:solidFill>
                <a:latin typeface="Calibri (Body)"/>
              </a:rPr>
              <a:t>platforms, </a:t>
            </a:r>
            <a:r>
              <a:rPr lang="en-GB" sz="2200" dirty="0">
                <a:solidFill>
                  <a:srgbClr val="002060"/>
                </a:solidFill>
                <a:latin typeface="Calibri (Body)"/>
              </a:rPr>
              <a:t>FerryBox, </a:t>
            </a:r>
            <a:r>
              <a:rPr lang="en-GB" sz="2200" dirty="0" smtClean="0">
                <a:solidFill>
                  <a:srgbClr val="002060"/>
                </a:solidFill>
                <a:latin typeface="Calibri (Body)"/>
              </a:rPr>
              <a:t>ROVs</a:t>
            </a:r>
            <a:endParaRPr lang="en-GB" sz="2200" dirty="0">
              <a:solidFill>
                <a:srgbClr val="002060"/>
              </a:solidFill>
              <a:latin typeface="Calibri (Body)"/>
            </a:endParaRPr>
          </a:p>
          <a:p>
            <a:pPr marL="542925" indent="-180975">
              <a:spcBef>
                <a:spcPts val="600"/>
              </a:spcBef>
              <a:spcAft>
                <a:spcPts val="600"/>
              </a:spcAft>
              <a:buFont typeface="Arial" pitchFamily="34" charset="0"/>
              <a:buChar char="•"/>
              <a:tabLst>
                <a:tab pos="628650" algn="l"/>
              </a:tabLst>
              <a:defRPr/>
            </a:pPr>
            <a:r>
              <a:rPr lang="en-GB" sz="2200" dirty="0" err="1" smtClean="0">
                <a:solidFill>
                  <a:schemeClr val="bg2"/>
                </a:solidFill>
                <a:latin typeface="Calibri (Body)"/>
              </a:rPr>
              <a:t>MyOcean</a:t>
            </a:r>
            <a:endParaRPr lang="en-GB" sz="2200" dirty="0">
              <a:solidFill>
                <a:schemeClr val="bg2"/>
              </a:solidFill>
              <a:latin typeface="Calibri (Body)"/>
            </a:endParaRPr>
          </a:p>
          <a:p>
            <a:pPr marL="542925" indent="-180975">
              <a:spcBef>
                <a:spcPts val="600"/>
              </a:spcBef>
              <a:spcAft>
                <a:spcPts val="600"/>
              </a:spcAft>
              <a:buFont typeface="Arial" pitchFamily="34" charset="0"/>
              <a:buChar char="•"/>
              <a:tabLst>
                <a:tab pos="628650" algn="l"/>
              </a:tabLst>
              <a:defRPr/>
            </a:pPr>
            <a:r>
              <a:rPr lang="en-GB" sz="2200" dirty="0" smtClean="0">
                <a:solidFill>
                  <a:schemeClr val="bg2"/>
                </a:solidFill>
                <a:latin typeface="Calibri (Body)"/>
              </a:rPr>
              <a:t>Numerical modelling techniques</a:t>
            </a:r>
            <a:endParaRPr lang="en-GB" sz="2200" dirty="0">
              <a:solidFill>
                <a:schemeClr val="bg2"/>
              </a:solidFill>
              <a:latin typeface="Calibri (Body)"/>
            </a:endParaRPr>
          </a:p>
          <a:p>
            <a:pPr marL="542925" indent="-180975">
              <a:spcBef>
                <a:spcPts val="600"/>
              </a:spcBef>
              <a:spcAft>
                <a:spcPts val="600"/>
              </a:spcAft>
              <a:buFont typeface="Arial" pitchFamily="34" charset="0"/>
              <a:buChar char="•"/>
              <a:tabLst>
                <a:tab pos="628650" algn="l"/>
              </a:tabLst>
              <a:defRPr/>
            </a:pPr>
            <a:r>
              <a:rPr lang="en-GB" sz="2200" dirty="0" smtClean="0">
                <a:solidFill>
                  <a:schemeClr val="bg2"/>
                </a:solidFill>
                <a:latin typeface="Calibri (Body)"/>
              </a:rPr>
              <a:t>Data Management; </a:t>
            </a:r>
            <a:r>
              <a:rPr lang="en-GB" sz="2200" dirty="0">
                <a:solidFill>
                  <a:srgbClr val="002060"/>
                </a:solidFill>
                <a:latin typeface="Calibri (Body)"/>
              </a:rPr>
              <a:t>data exchange, QC, data </a:t>
            </a:r>
            <a:r>
              <a:rPr lang="en-GB" sz="2200" dirty="0" smtClean="0">
                <a:solidFill>
                  <a:srgbClr val="002060"/>
                </a:solidFill>
                <a:latin typeface="Calibri (Body)"/>
              </a:rPr>
              <a:t>format, </a:t>
            </a:r>
            <a:r>
              <a:rPr lang="en-GB" sz="2200" dirty="0" err="1">
                <a:solidFill>
                  <a:srgbClr val="002060"/>
                </a:solidFill>
                <a:latin typeface="Calibri (Body)"/>
              </a:rPr>
              <a:t>climatologies</a:t>
            </a:r>
            <a:r>
              <a:rPr lang="en-GB" sz="2200" dirty="0">
                <a:solidFill>
                  <a:srgbClr val="002060"/>
                </a:solidFill>
                <a:latin typeface="Calibri (Body)"/>
              </a:rPr>
              <a:t>, </a:t>
            </a:r>
            <a:r>
              <a:rPr lang="en-GB" sz="2200" dirty="0" err="1">
                <a:solidFill>
                  <a:srgbClr val="002060"/>
                </a:solidFill>
                <a:latin typeface="Calibri (Body)"/>
              </a:rPr>
              <a:t>SeaDataNet</a:t>
            </a:r>
            <a:endParaRPr lang="en-GB" sz="2200" dirty="0">
              <a:solidFill>
                <a:srgbClr val="002060"/>
              </a:solidFill>
              <a:latin typeface="Calibri (Body)"/>
            </a:endParaRPr>
          </a:p>
          <a:p>
            <a:pPr marL="542925" indent="-180975">
              <a:spcBef>
                <a:spcPts val="600"/>
              </a:spcBef>
              <a:spcAft>
                <a:spcPts val="600"/>
              </a:spcAft>
              <a:buFont typeface="Arial" pitchFamily="34" charset="0"/>
              <a:buChar char="•"/>
              <a:tabLst>
                <a:tab pos="628650" algn="l"/>
              </a:tabLst>
              <a:defRPr/>
            </a:pPr>
            <a:r>
              <a:rPr lang="en-GB" sz="2200" dirty="0">
                <a:solidFill>
                  <a:schemeClr val="bg2"/>
                </a:solidFill>
                <a:latin typeface="Calibri (Body)"/>
              </a:rPr>
              <a:t>Visualisation and analysis </a:t>
            </a:r>
            <a:r>
              <a:rPr lang="en-GB" sz="2200" dirty="0" smtClean="0">
                <a:solidFill>
                  <a:schemeClr val="bg2"/>
                </a:solidFill>
                <a:latin typeface="Calibri (Body)"/>
              </a:rPr>
              <a:t>of </a:t>
            </a:r>
            <a:r>
              <a:rPr lang="en-GB" sz="2200" dirty="0">
                <a:solidFill>
                  <a:schemeClr val="bg2"/>
                </a:solidFill>
                <a:latin typeface="Calibri (Body)"/>
              </a:rPr>
              <a:t>time series data </a:t>
            </a:r>
          </a:p>
          <a:p>
            <a:pPr marL="542925" indent="-180975">
              <a:spcBef>
                <a:spcPts val="600"/>
              </a:spcBef>
              <a:spcAft>
                <a:spcPts val="600"/>
              </a:spcAft>
              <a:buFont typeface="Arial" pitchFamily="34" charset="0"/>
              <a:buChar char="•"/>
              <a:tabLst>
                <a:tab pos="628650" algn="l"/>
              </a:tabLst>
              <a:defRPr/>
            </a:pPr>
            <a:r>
              <a:rPr lang="en-GB" sz="2200" dirty="0" smtClean="0">
                <a:solidFill>
                  <a:schemeClr val="bg2"/>
                </a:solidFill>
                <a:latin typeface="Calibri (Body)"/>
              </a:rPr>
              <a:t>Applications</a:t>
            </a:r>
            <a:r>
              <a:rPr lang="en-GB" sz="2200" dirty="0">
                <a:solidFill>
                  <a:schemeClr val="bg2"/>
                </a:solidFill>
                <a:latin typeface="Calibri (Body)"/>
              </a:rPr>
              <a:t>; </a:t>
            </a:r>
            <a:r>
              <a:rPr lang="en-GB" sz="2200" dirty="0">
                <a:solidFill>
                  <a:srgbClr val="002060"/>
                </a:solidFill>
                <a:latin typeface="Calibri (Body)"/>
              </a:rPr>
              <a:t>satellite data, oil spill models, Jerico </a:t>
            </a:r>
            <a:r>
              <a:rPr lang="en-GB" sz="2200" dirty="0" smtClean="0">
                <a:solidFill>
                  <a:srgbClr val="002060"/>
                </a:solidFill>
                <a:latin typeface="Calibri (Body)"/>
              </a:rPr>
              <a:t>Datatool</a:t>
            </a:r>
            <a:endParaRPr lang="en-GB" sz="2200" b="1" dirty="0">
              <a:solidFill>
                <a:srgbClr val="002060"/>
              </a:solidFill>
              <a:latin typeface="Calibri (Body)"/>
            </a:endParaRPr>
          </a:p>
          <a:p>
            <a:pPr marL="542925" indent="-180975">
              <a:spcBef>
                <a:spcPts val="600"/>
              </a:spcBef>
              <a:spcAft>
                <a:spcPts val="600"/>
              </a:spcAft>
              <a:buFont typeface="Arial" pitchFamily="34" charset="0"/>
              <a:buChar char="•"/>
              <a:tabLst>
                <a:tab pos="628650" algn="l"/>
              </a:tabLst>
              <a:defRPr/>
            </a:pPr>
            <a:r>
              <a:rPr lang="en-GB" sz="2200" dirty="0">
                <a:solidFill>
                  <a:schemeClr val="bg2"/>
                </a:solidFill>
                <a:latin typeface="Calibri (Body)"/>
              </a:rPr>
              <a:t>Excursion to HF </a:t>
            </a:r>
            <a:r>
              <a:rPr lang="en-GB" sz="2200" dirty="0" smtClean="0">
                <a:solidFill>
                  <a:schemeClr val="bg2"/>
                </a:solidFill>
                <a:latin typeface="Calibri (Body)"/>
              </a:rPr>
              <a:t>radar</a:t>
            </a:r>
            <a:endParaRPr lang="en-GB" sz="2200" dirty="0">
              <a:solidFill>
                <a:schemeClr val="bg2"/>
              </a:solidFill>
              <a:latin typeface="Calibri (Body)"/>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113" y="304800"/>
            <a:ext cx="3168650" cy="1143000"/>
          </a:xfrm>
        </p:spPr>
        <p:txBody>
          <a:bodyPr/>
          <a:lstStyle/>
          <a:p>
            <a:pPr>
              <a:defRPr/>
            </a:pPr>
            <a:r>
              <a:rPr lang="en-GB" dirty="0" smtClean="0"/>
              <a:t>Task 6.3 summer schools: Malta</a:t>
            </a:r>
            <a:r>
              <a:rPr lang="fr-FR" dirty="0" smtClean="0"/>
              <a:t/>
            </a:r>
            <a:br>
              <a:rPr lang="fr-FR" dirty="0" smtClean="0"/>
            </a:br>
            <a:endParaRPr lang="en-GB" dirty="0"/>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21508" name="Picture 3" descr="Q:\C3733_Jerico\Jerico_WP6\Malta_SummerSchool\DSC_0056.JPG"/>
          <p:cNvPicPr>
            <a:picLocks noChangeAspect="1" noChangeArrowheads="1"/>
          </p:cNvPicPr>
          <p:nvPr/>
        </p:nvPicPr>
        <p:blipFill>
          <a:blip r:embed="rId3" cstate="print"/>
          <a:srcRect/>
          <a:stretch>
            <a:fillRect/>
          </a:stretch>
        </p:blipFill>
        <p:spPr bwMode="auto">
          <a:xfrm>
            <a:off x="1835150" y="1844675"/>
            <a:ext cx="5257800" cy="3240088"/>
          </a:xfrm>
          <a:prstGeom prst="rect">
            <a:avLst/>
          </a:prstGeom>
          <a:noFill/>
          <a:ln w="9525">
            <a:solidFill>
              <a:schemeClr val="bg2"/>
            </a:solidFill>
            <a:miter lim="800000"/>
            <a:headEnd/>
            <a:tailEnd/>
          </a:ln>
        </p:spPr>
      </p:pic>
      <p:pic>
        <p:nvPicPr>
          <p:cNvPr id="21509" name="Content Placeholder 9" descr="M:\JERICO\Malta Summer School\Photos\Social Programme Dinner\DSC_0031.JPG"/>
          <p:cNvPicPr>
            <a:picLocks noGrp="1" noChangeAspect="1"/>
          </p:cNvPicPr>
          <p:nvPr>
            <p:ph idx="1"/>
          </p:nvPr>
        </p:nvPicPr>
        <p:blipFill>
          <a:blip r:embed="rId4" cstate="print"/>
          <a:srcRect/>
          <a:stretch>
            <a:fillRect/>
          </a:stretch>
        </p:blipFill>
        <p:spPr>
          <a:xfrm>
            <a:off x="6081713" y="0"/>
            <a:ext cx="3062287" cy="2039938"/>
          </a:xfrm>
          <a:ln>
            <a:solidFill>
              <a:schemeClr val="bg2"/>
            </a:solidFill>
          </a:ln>
        </p:spPr>
      </p:pic>
      <p:pic>
        <p:nvPicPr>
          <p:cNvPr id="21510" name="Picture 5" descr="M:\JERICO\Malta Summer School\Photos\Social Programme Ice Breaker\DSC_0050.JPG"/>
          <p:cNvPicPr>
            <a:picLocks noChangeAspect="1"/>
          </p:cNvPicPr>
          <p:nvPr/>
        </p:nvPicPr>
        <p:blipFill>
          <a:blip r:embed="rId5" cstate="print"/>
          <a:srcRect/>
          <a:stretch>
            <a:fillRect/>
          </a:stretch>
        </p:blipFill>
        <p:spPr bwMode="auto">
          <a:xfrm>
            <a:off x="0" y="0"/>
            <a:ext cx="3024188" cy="2016125"/>
          </a:xfrm>
          <a:prstGeom prst="rect">
            <a:avLst/>
          </a:prstGeom>
          <a:noFill/>
          <a:ln w="9525">
            <a:solidFill>
              <a:schemeClr val="bg2"/>
            </a:solidFill>
            <a:miter lim="800000"/>
            <a:headEnd/>
            <a:tailEnd/>
          </a:ln>
        </p:spPr>
      </p:pic>
      <p:pic>
        <p:nvPicPr>
          <p:cNvPr id="21511" name="Picture 7" descr="M:\JERICO\Malta Summer School\Photos\Social Programme Excursion\20130713-15092.JPG"/>
          <p:cNvPicPr>
            <a:picLocks noChangeAspect="1"/>
          </p:cNvPicPr>
          <p:nvPr/>
        </p:nvPicPr>
        <p:blipFill>
          <a:blip r:embed="rId6" cstate="print"/>
          <a:srcRect/>
          <a:stretch>
            <a:fillRect/>
          </a:stretch>
        </p:blipFill>
        <p:spPr bwMode="auto">
          <a:xfrm>
            <a:off x="0" y="4797425"/>
            <a:ext cx="2916238" cy="2060575"/>
          </a:xfrm>
          <a:prstGeom prst="rect">
            <a:avLst/>
          </a:prstGeom>
          <a:noFill/>
          <a:ln w="9525">
            <a:solidFill>
              <a:schemeClr val="bg2"/>
            </a:solidFill>
            <a:miter lim="800000"/>
            <a:headEnd/>
            <a:tailEnd/>
          </a:ln>
        </p:spPr>
      </p:pic>
      <p:pic>
        <p:nvPicPr>
          <p:cNvPr id="21512" name="Picture 6" descr="M:\JERICO\Malta Summer School\Photos\Social Programme Excursion\20130713-15098.JPG"/>
          <p:cNvPicPr>
            <a:picLocks noChangeAspect="1"/>
          </p:cNvPicPr>
          <p:nvPr/>
        </p:nvPicPr>
        <p:blipFill>
          <a:blip r:embed="rId7" cstate="print"/>
          <a:srcRect/>
          <a:stretch>
            <a:fillRect/>
          </a:stretch>
        </p:blipFill>
        <p:spPr bwMode="auto">
          <a:xfrm>
            <a:off x="6113463" y="4841875"/>
            <a:ext cx="3030537" cy="20161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GB" dirty="0" smtClean="0"/>
              <a:t>Task 6.3 summer schools: Malta</a:t>
            </a:r>
            <a:endParaRPr lang="fr-FR" dirty="0" smtClean="0"/>
          </a:p>
        </p:txBody>
      </p:sp>
      <p:sp>
        <p:nvSpPr>
          <p:cNvPr id="4" name="Espace réservé du pied de page 3"/>
          <p:cNvSpPr>
            <a:spLocks noGrp="1"/>
          </p:cNvSpPr>
          <p:nvPr>
            <p:ph type="ftr" sz="quarter" idx="10"/>
          </p:nvPr>
        </p:nvSpPr>
        <p:spPr>
          <a:xfrm>
            <a:off x="609600" y="6516688"/>
            <a:ext cx="2895600" cy="152400"/>
          </a:xfrm>
        </p:spPr>
        <p:txBody>
          <a:bodyPr/>
          <a:lstStyle/>
          <a:p>
            <a:pPr>
              <a:defRPr/>
            </a:pPr>
            <a:r>
              <a:rPr lang="fr-FR" dirty="0"/>
              <a:t>www.jerico-fp7.eu</a:t>
            </a:r>
          </a:p>
        </p:txBody>
      </p:sp>
      <p:pic>
        <p:nvPicPr>
          <p:cNvPr id="22532" name="Picture 5"/>
          <p:cNvPicPr>
            <a:picLocks noChangeAspect="1" noChangeArrowheads="1"/>
          </p:cNvPicPr>
          <p:nvPr/>
        </p:nvPicPr>
        <p:blipFill>
          <a:blip r:embed="rId3" cstate="print"/>
          <a:srcRect l="28661" t="2431" r="30186" b="11214"/>
          <a:stretch>
            <a:fillRect/>
          </a:stretch>
        </p:blipFill>
        <p:spPr bwMode="auto">
          <a:xfrm>
            <a:off x="179388" y="2749550"/>
            <a:ext cx="1944687" cy="2557463"/>
          </a:xfrm>
          <a:prstGeom prst="rect">
            <a:avLst/>
          </a:prstGeom>
          <a:noFill/>
          <a:ln w="9525">
            <a:noFill/>
            <a:miter lim="800000"/>
            <a:headEnd/>
            <a:tailEnd/>
          </a:ln>
        </p:spPr>
      </p:pic>
      <p:pic>
        <p:nvPicPr>
          <p:cNvPr id="22533" name="Picture 7"/>
          <p:cNvPicPr>
            <a:picLocks noGrp="1" noChangeAspect="1" noChangeArrowheads="1"/>
          </p:cNvPicPr>
          <p:nvPr>
            <p:ph idx="4294967295"/>
          </p:nvPr>
        </p:nvPicPr>
        <p:blipFill>
          <a:blip r:embed="rId4" cstate="print"/>
          <a:srcRect l="30177" t="3226" r="24281" b="13049"/>
          <a:stretch>
            <a:fillRect/>
          </a:stretch>
        </p:blipFill>
        <p:spPr>
          <a:xfrm>
            <a:off x="2268538" y="2820988"/>
            <a:ext cx="2159000" cy="2447925"/>
          </a:xfrm>
          <a:noFill/>
        </p:spPr>
      </p:pic>
      <p:pic>
        <p:nvPicPr>
          <p:cNvPr id="22534" name="Picture 8"/>
          <p:cNvPicPr>
            <a:picLocks noChangeAspect="1" noChangeArrowheads="1"/>
          </p:cNvPicPr>
          <p:nvPr/>
        </p:nvPicPr>
        <p:blipFill>
          <a:blip r:embed="rId5" cstate="print"/>
          <a:srcRect l="30186" t="3706" r="19516" b="8783"/>
          <a:stretch>
            <a:fillRect/>
          </a:stretch>
        </p:blipFill>
        <p:spPr bwMode="auto">
          <a:xfrm>
            <a:off x="4500563" y="2820988"/>
            <a:ext cx="2374900" cy="2592387"/>
          </a:xfrm>
          <a:prstGeom prst="rect">
            <a:avLst/>
          </a:prstGeom>
          <a:noFill/>
          <a:ln w="9525">
            <a:noFill/>
            <a:miter lim="800000"/>
            <a:headEnd/>
            <a:tailEnd/>
          </a:ln>
        </p:spPr>
      </p:pic>
      <p:pic>
        <p:nvPicPr>
          <p:cNvPr id="22535" name="Picture 9"/>
          <p:cNvPicPr>
            <a:picLocks noChangeAspect="1" noChangeArrowheads="1"/>
          </p:cNvPicPr>
          <p:nvPr/>
        </p:nvPicPr>
        <p:blipFill>
          <a:blip r:embed="rId6" cstate="print"/>
          <a:srcRect l="27138" t="1276" r="22565" b="13644"/>
          <a:stretch>
            <a:fillRect/>
          </a:stretch>
        </p:blipFill>
        <p:spPr bwMode="auto">
          <a:xfrm>
            <a:off x="6696075" y="2749550"/>
            <a:ext cx="2376488" cy="2519363"/>
          </a:xfrm>
          <a:prstGeom prst="rect">
            <a:avLst/>
          </a:prstGeom>
          <a:noFill/>
          <a:ln w="9525">
            <a:noFill/>
            <a:miter lim="800000"/>
            <a:headEnd/>
            <a:tailEnd/>
          </a:ln>
        </p:spPr>
      </p:pic>
      <p:sp>
        <p:nvSpPr>
          <p:cNvPr id="22536" name="Content Placeholder 2"/>
          <p:cNvSpPr>
            <a:spLocks noGrp="1"/>
          </p:cNvSpPr>
          <p:nvPr>
            <p:ph idx="1"/>
          </p:nvPr>
        </p:nvSpPr>
        <p:spPr>
          <a:xfrm>
            <a:off x="1679585" y="1989138"/>
            <a:ext cx="5821373" cy="439730"/>
          </a:xfrm>
        </p:spPr>
        <p:txBody>
          <a:bodyPr/>
          <a:lstStyle/>
          <a:p>
            <a:pPr eaLnBrk="1" hangingPunct="1"/>
            <a:r>
              <a:rPr lang="en-GB" sz="2200" b="1" i="0" dirty="0" smtClean="0"/>
              <a:t>Malta summer school evaluation by participants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Task 6.3 summer schools: Malta</a:t>
            </a:r>
            <a:endParaRPr lang="en-GB" dirty="0"/>
          </a:p>
        </p:txBody>
      </p:sp>
      <p:sp>
        <p:nvSpPr>
          <p:cNvPr id="23555" name="Content Placeholder 2"/>
          <p:cNvSpPr>
            <a:spLocks noGrp="1"/>
          </p:cNvSpPr>
          <p:nvPr>
            <p:ph idx="1"/>
          </p:nvPr>
        </p:nvSpPr>
        <p:spPr>
          <a:xfrm>
            <a:off x="107950" y="2209800"/>
            <a:ext cx="3095625" cy="3733800"/>
          </a:xfrm>
        </p:spPr>
        <p:txBody>
          <a:bodyPr/>
          <a:lstStyle/>
          <a:p>
            <a:pPr marL="0" indent="0"/>
            <a:r>
              <a:rPr lang="en-GB" sz="2400" b="1" i="0" dirty="0" smtClean="0"/>
              <a:t>Malta summer school report on the Jerico community hub</a:t>
            </a:r>
          </a:p>
        </p:txBody>
      </p:sp>
      <p:sp>
        <p:nvSpPr>
          <p:cNvPr id="4" name="Footer Placeholder 3"/>
          <p:cNvSpPr>
            <a:spLocks noGrp="1"/>
          </p:cNvSpPr>
          <p:nvPr>
            <p:ph type="ftr" sz="quarter" idx="10"/>
          </p:nvPr>
        </p:nvSpPr>
        <p:spPr/>
        <p:txBody>
          <a:bodyPr/>
          <a:lstStyle/>
          <a:p>
            <a:pPr>
              <a:defRPr/>
            </a:pPr>
            <a:r>
              <a:rPr lang="fr-FR" dirty="0" smtClean="0"/>
              <a:t>www.jerico-fp7.eu</a:t>
            </a:r>
            <a:endParaRPr lang="fr-FR" dirty="0"/>
          </a:p>
        </p:txBody>
      </p:sp>
      <p:pic>
        <p:nvPicPr>
          <p:cNvPr id="23557" name="Picture 4"/>
          <p:cNvPicPr>
            <a:picLocks noChangeAspect="1" noChangeArrowheads="1"/>
          </p:cNvPicPr>
          <p:nvPr/>
        </p:nvPicPr>
        <p:blipFill>
          <a:blip r:embed="rId3" cstate="print"/>
          <a:srcRect l="23128" t="5446" r="24068" b="5199"/>
          <a:stretch>
            <a:fillRect/>
          </a:stretch>
        </p:blipFill>
        <p:spPr bwMode="auto">
          <a:xfrm>
            <a:off x="3484563" y="1593850"/>
            <a:ext cx="5480050" cy="52197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7170" name="Picture 2"/>
          <p:cNvPicPr>
            <a:picLocks noChangeAspect="1" noChangeArrowheads="1"/>
          </p:cNvPicPr>
          <p:nvPr/>
        </p:nvPicPr>
        <p:blipFill>
          <a:blip r:embed="rId3"/>
          <a:srcRect r="2578"/>
          <a:stretch>
            <a:fillRect/>
          </a:stretch>
        </p:blipFill>
        <p:spPr bwMode="auto">
          <a:xfrm>
            <a:off x="-1" y="0"/>
            <a:ext cx="921774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cstate="print"/>
          <a:srcRect/>
          <a:stretch>
            <a:fillRect/>
          </a:stretch>
        </p:blipFill>
        <p:spPr bwMode="auto">
          <a:xfrm>
            <a:off x="144463" y="1989138"/>
            <a:ext cx="8891587" cy="4244975"/>
          </a:xfrm>
          <a:prstGeom prst="rect">
            <a:avLst/>
          </a:prstGeom>
          <a:noFill/>
          <a:ln w="9525">
            <a:solidFill>
              <a:srgbClr val="159938"/>
            </a:solidFill>
            <a:miter lim="800000"/>
            <a:headEnd/>
            <a:tailEnd/>
          </a:ln>
        </p:spPr>
      </p:pic>
      <p:sp>
        <p:nvSpPr>
          <p:cNvPr id="2" name="Title 1"/>
          <p:cNvSpPr>
            <a:spLocks noGrp="1"/>
          </p:cNvSpPr>
          <p:nvPr>
            <p:ph type="title"/>
          </p:nvPr>
        </p:nvSpPr>
        <p:spPr>
          <a:xfrm>
            <a:off x="609600" y="333375"/>
            <a:ext cx="6781800" cy="1143000"/>
          </a:xfrm>
        </p:spPr>
        <p:txBody>
          <a:bodyPr/>
          <a:lstStyle/>
          <a:p>
            <a:pPr eaLnBrk="1" hangingPunct="1">
              <a:defRPr/>
            </a:pPr>
            <a:r>
              <a:rPr lang="en-GB" dirty="0" smtClean="0"/>
              <a:t>WP6 tasks</a:t>
            </a:r>
            <a:endParaRPr lang="en-GB" dirty="0"/>
          </a:p>
        </p:txBody>
      </p:sp>
      <p:sp>
        <p:nvSpPr>
          <p:cNvPr id="4" name="Footer Placeholder 3"/>
          <p:cNvSpPr>
            <a:spLocks noGrp="1"/>
          </p:cNvSpPr>
          <p:nvPr>
            <p:ph type="ftr" sz="quarter" idx="10"/>
          </p:nvPr>
        </p:nvSpPr>
        <p:spPr>
          <a:xfrm>
            <a:off x="611188" y="6505575"/>
            <a:ext cx="2895600" cy="152400"/>
          </a:xfrm>
        </p:spPr>
        <p:txBody>
          <a:bodyPr/>
          <a:lstStyle/>
          <a:p>
            <a:pPr>
              <a:defRPr/>
            </a:pPr>
            <a:r>
              <a:rPr lang="en-GB" dirty="0" smtClean="0"/>
              <a:t>www.jerico-fp7.eu</a:t>
            </a:r>
            <a:endParaRPr lang="en-GB" dirty="0"/>
          </a:p>
        </p:txBody>
      </p:sp>
      <p:sp>
        <p:nvSpPr>
          <p:cNvPr id="5125" name="TextBox 6"/>
          <p:cNvSpPr txBox="1">
            <a:spLocks noChangeArrowheads="1"/>
          </p:cNvSpPr>
          <p:nvPr/>
        </p:nvSpPr>
        <p:spPr bwMode="auto">
          <a:xfrm>
            <a:off x="8820150" y="4392613"/>
            <a:ext cx="215900" cy="193675"/>
          </a:xfrm>
          <a:prstGeom prst="rect">
            <a:avLst/>
          </a:prstGeom>
          <a:solidFill>
            <a:schemeClr val="tx1"/>
          </a:solidFill>
          <a:ln w="9525">
            <a:noFill/>
            <a:miter lim="800000"/>
            <a:headEnd/>
            <a:tailEnd/>
          </a:ln>
        </p:spPr>
        <p:txBody>
          <a:bodyPr lIns="0" tIns="0" rIns="0" bIns="0">
            <a:spAutoFit/>
          </a:bodyPr>
          <a:lstStyle/>
          <a:p>
            <a:r>
              <a:rPr lang="en-GB" sz="1400" b="1">
                <a:solidFill>
                  <a:schemeClr val="bg2"/>
                </a:solidFill>
                <a:latin typeface="Arial" pitchFamily="34" charset="0"/>
              </a:rPr>
              <a:t>27</a:t>
            </a:r>
          </a:p>
        </p:txBody>
      </p:sp>
      <p:sp>
        <p:nvSpPr>
          <p:cNvPr id="5126" name="TextBox 9"/>
          <p:cNvSpPr txBox="1">
            <a:spLocks noChangeArrowheads="1"/>
          </p:cNvSpPr>
          <p:nvPr/>
        </p:nvSpPr>
        <p:spPr bwMode="auto">
          <a:xfrm>
            <a:off x="8820150" y="5278438"/>
            <a:ext cx="215900" cy="195262"/>
          </a:xfrm>
          <a:prstGeom prst="rect">
            <a:avLst/>
          </a:prstGeom>
          <a:solidFill>
            <a:schemeClr val="tx1"/>
          </a:solidFill>
          <a:ln w="9525">
            <a:noFill/>
            <a:miter lim="800000"/>
            <a:headEnd/>
            <a:tailEnd/>
          </a:ln>
        </p:spPr>
        <p:txBody>
          <a:bodyPr lIns="0" tIns="0" rIns="0" bIns="0">
            <a:spAutoFit/>
          </a:bodyPr>
          <a:lstStyle/>
          <a:p>
            <a:r>
              <a:rPr lang="en-GB" sz="1400" b="1">
                <a:solidFill>
                  <a:schemeClr val="bg2"/>
                </a:solidFill>
                <a:latin typeface="Arial" pitchFamily="34" charset="0"/>
              </a:rPr>
              <a:t>39</a:t>
            </a:r>
          </a:p>
        </p:txBody>
      </p:sp>
      <p:sp>
        <p:nvSpPr>
          <p:cNvPr id="17" name="Oval 16"/>
          <p:cNvSpPr>
            <a:spLocks noChangeArrowheads="1"/>
          </p:cNvSpPr>
          <p:nvPr/>
        </p:nvSpPr>
        <p:spPr bwMode="auto">
          <a:xfrm>
            <a:off x="215900" y="3960813"/>
            <a:ext cx="611188" cy="404812"/>
          </a:xfrm>
          <a:prstGeom prst="ellipse">
            <a:avLst/>
          </a:prstGeom>
          <a:noFill/>
          <a:ln w="38100" algn="ctr">
            <a:solidFill>
              <a:srgbClr val="159938"/>
            </a:solidFill>
            <a:round/>
            <a:headEnd/>
            <a:tailEnd/>
          </a:ln>
        </p:spPr>
        <p:txBody>
          <a:bodyPr lIns="92075" tIns="46038" rIns="92075" bIns="46038" anchor="b"/>
          <a:lstStyle/>
          <a:p>
            <a:endParaRPr lang="en-GB"/>
          </a:p>
        </p:txBody>
      </p:sp>
      <p:sp>
        <p:nvSpPr>
          <p:cNvPr id="18" name="Oval 17"/>
          <p:cNvSpPr>
            <a:spLocks noChangeArrowheads="1"/>
          </p:cNvSpPr>
          <p:nvPr/>
        </p:nvSpPr>
        <p:spPr bwMode="auto">
          <a:xfrm>
            <a:off x="215900" y="3529013"/>
            <a:ext cx="611188" cy="404812"/>
          </a:xfrm>
          <a:prstGeom prst="ellipse">
            <a:avLst/>
          </a:prstGeom>
          <a:noFill/>
          <a:ln w="38100" algn="ctr">
            <a:solidFill>
              <a:srgbClr val="159938"/>
            </a:solidFill>
            <a:round/>
            <a:headEnd/>
            <a:tailEnd/>
          </a:ln>
        </p:spPr>
        <p:txBody>
          <a:bodyPr lIns="92075" tIns="46038" rIns="92075" bIns="46038" anchor="b"/>
          <a:lstStyle/>
          <a:p>
            <a:endParaRPr lang="en-GB"/>
          </a:p>
        </p:txBody>
      </p:sp>
      <p:sp>
        <p:nvSpPr>
          <p:cNvPr id="14" name="Oval 13"/>
          <p:cNvSpPr>
            <a:spLocks noChangeArrowheads="1"/>
          </p:cNvSpPr>
          <p:nvPr/>
        </p:nvSpPr>
        <p:spPr bwMode="auto">
          <a:xfrm>
            <a:off x="215900" y="4292600"/>
            <a:ext cx="611188" cy="404813"/>
          </a:xfrm>
          <a:prstGeom prst="ellipse">
            <a:avLst/>
          </a:prstGeom>
          <a:noFill/>
          <a:ln w="38100" algn="ctr">
            <a:solidFill>
              <a:srgbClr val="159938"/>
            </a:solidFill>
            <a:round/>
            <a:headEnd/>
            <a:tailEnd/>
          </a:ln>
        </p:spPr>
        <p:txBody>
          <a:bodyPr lIns="92075" tIns="46038" rIns="92075" bIns="46038" anchor="b"/>
          <a:lstStyle/>
          <a:p>
            <a:endParaRPr lang="en-GB"/>
          </a:p>
        </p:txBody>
      </p:sp>
      <p:sp>
        <p:nvSpPr>
          <p:cNvPr id="16" name="Oval 15"/>
          <p:cNvSpPr>
            <a:spLocks noChangeArrowheads="1"/>
          </p:cNvSpPr>
          <p:nvPr/>
        </p:nvSpPr>
        <p:spPr bwMode="auto">
          <a:xfrm>
            <a:off x="215900" y="4752975"/>
            <a:ext cx="611188" cy="404813"/>
          </a:xfrm>
          <a:prstGeom prst="ellipse">
            <a:avLst/>
          </a:prstGeom>
          <a:noFill/>
          <a:ln w="38100" algn="ctr">
            <a:solidFill>
              <a:srgbClr val="159938"/>
            </a:solidFill>
            <a:round/>
            <a:headEnd/>
            <a:tailEnd/>
          </a:ln>
        </p:spPr>
        <p:txBody>
          <a:bodyPr lIns="92075" tIns="46038" rIns="92075" bIns="46038" anchor="b"/>
          <a:lstStyle/>
          <a:p>
            <a:endParaRPr lang="en-GB"/>
          </a:p>
        </p:txBody>
      </p:sp>
      <p:sp>
        <p:nvSpPr>
          <p:cNvPr id="22" name="Oval 21"/>
          <p:cNvSpPr>
            <a:spLocks noChangeArrowheads="1"/>
          </p:cNvSpPr>
          <p:nvPr/>
        </p:nvSpPr>
        <p:spPr bwMode="auto">
          <a:xfrm>
            <a:off x="215900" y="5184775"/>
            <a:ext cx="611188" cy="404813"/>
          </a:xfrm>
          <a:prstGeom prst="ellipse">
            <a:avLst/>
          </a:prstGeom>
          <a:noFill/>
          <a:ln w="38100" algn="ctr">
            <a:solidFill>
              <a:srgbClr val="49B5DD"/>
            </a:solidFill>
            <a:round/>
            <a:headEnd/>
            <a:tailEnd/>
          </a:ln>
        </p:spPr>
        <p:txBody>
          <a:bodyPr lIns="92075" tIns="46038" rIns="92075" bIns="46038" anchor="b"/>
          <a:lstStyle/>
          <a:p>
            <a:endParaRPr lang="en-GB"/>
          </a:p>
        </p:txBody>
      </p:sp>
      <p:sp>
        <p:nvSpPr>
          <p:cNvPr id="23" name="Oval 22"/>
          <p:cNvSpPr>
            <a:spLocks noChangeArrowheads="1"/>
          </p:cNvSpPr>
          <p:nvPr/>
        </p:nvSpPr>
        <p:spPr bwMode="auto">
          <a:xfrm>
            <a:off x="215900" y="5516563"/>
            <a:ext cx="611188" cy="404812"/>
          </a:xfrm>
          <a:prstGeom prst="ellipse">
            <a:avLst/>
          </a:prstGeom>
          <a:noFill/>
          <a:ln w="38100" algn="ctr">
            <a:solidFill>
              <a:srgbClr val="159938"/>
            </a:solidFill>
            <a:round/>
            <a:headEnd/>
            <a:tailEnd/>
          </a:ln>
        </p:spPr>
        <p:txBody>
          <a:bodyPr lIns="92075" tIns="46038" rIns="92075" bIns="46038" anchor="b"/>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4" grpId="0" animBg="1"/>
      <p:bldP spid="16"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l="50780" b="8247"/>
          <a:stretch>
            <a:fillRect/>
          </a:stretch>
        </p:blipFill>
        <p:spPr bwMode="auto">
          <a:xfrm>
            <a:off x="5899126" y="4873920"/>
            <a:ext cx="3244874" cy="2055542"/>
          </a:xfrm>
          <a:prstGeom prst="rect">
            <a:avLst/>
          </a:prstGeom>
          <a:noFill/>
          <a:ln w="9525" algn="ctr">
            <a:noFill/>
            <a:miter lim="800000"/>
            <a:headEnd/>
            <a:tailEnd/>
          </a:ln>
          <a:effectLst/>
        </p:spPr>
      </p:pic>
      <p:sp>
        <p:nvSpPr>
          <p:cNvPr id="4" name="Espace réservé du pied de page 3"/>
          <p:cNvSpPr>
            <a:spLocks noGrp="1"/>
          </p:cNvSpPr>
          <p:nvPr>
            <p:ph type="ftr" sz="quarter" idx="10"/>
          </p:nvPr>
        </p:nvSpPr>
        <p:spPr/>
        <p:txBody>
          <a:bodyPr/>
          <a:lstStyle/>
          <a:p>
            <a:pPr>
              <a:defRPr/>
            </a:pPr>
            <a:r>
              <a:rPr lang="fr-FR" dirty="0"/>
              <a:t>www.jerico-fp7.eu</a:t>
            </a:r>
          </a:p>
        </p:txBody>
      </p:sp>
      <p:sp>
        <p:nvSpPr>
          <p:cNvPr id="47106" name="Rectangle 2"/>
          <p:cNvSpPr>
            <a:spLocks noGrp="1" noChangeArrowheads="1"/>
          </p:cNvSpPr>
          <p:nvPr>
            <p:ph type="title"/>
          </p:nvPr>
        </p:nvSpPr>
        <p:spPr/>
        <p:txBody>
          <a:bodyPr/>
          <a:lstStyle/>
          <a:p>
            <a:pPr eaLnBrk="1" hangingPunct="1">
              <a:defRPr/>
            </a:pPr>
            <a:r>
              <a:rPr lang="en-GB" dirty="0" smtClean="0"/>
              <a:t>Task 6.3 summer schools: </a:t>
            </a:r>
            <a:r>
              <a:rPr lang="en-GB" dirty="0" err="1" smtClean="0"/>
              <a:t>Deltares</a:t>
            </a:r>
            <a:endParaRPr lang="fr-FR" dirty="0" smtClean="0"/>
          </a:p>
        </p:txBody>
      </p:sp>
      <p:sp>
        <p:nvSpPr>
          <p:cNvPr id="7" name="Title 1"/>
          <p:cNvSpPr>
            <a:spLocks noGrp="1"/>
          </p:cNvSpPr>
          <p:nvPr>
            <p:ph type="body" idx="4294967295"/>
          </p:nvPr>
        </p:nvSpPr>
        <p:spPr>
          <a:xfrm>
            <a:off x="857224" y="1638296"/>
            <a:ext cx="7429552" cy="3648092"/>
          </a:xfrm>
        </p:spPr>
        <p:txBody>
          <a:bodyPr/>
          <a:lstStyle/>
          <a:p>
            <a:pPr algn="ctr"/>
            <a:r>
              <a:rPr lang="en-GB" sz="3600" b="1" i="0" dirty="0" smtClean="0">
                <a:solidFill>
                  <a:srgbClr val="002060"/>
                </a:solidFill>
                <a:effectLst>
                  <a:outerShdw blurRad="50800" dist="38100" dir="2700000" algn="tl" rotWithShape="0">
                    <a:prstClr val="black">
                      <a:alpha val="40000"/>
                    </a:prstClr>
                  </a:outerShdw>
                </a:effectLst>
                <a:latin typeface="Calibri" pitchFamily="34" charset="0"/>
              </a:rPr>
              <a:t>From Data to Decisions</a:t>
            </a:r>
            <a:r>
              <a:rPr lang="en-US" sz="2400" i="0" u="sng" dirty="0" smtClean="0">
                <a:latin typeface="Calibri" pitchFamily="34" charset="0"/>
              </a:rPr>
              <a:t/>
            </a:r>
            <a:br>
              <a:rPr lang="en-US" sz="2400" i="0" u="sng" dirty="0" smtClean="0">
                <a:latin typeface="Calibri" pitchFamily="34" charset="0"/>
              </a:rPr>
            </a:br>
            <a:endParaRPr lang="en-US" sz="1000" i="0" u="sng" dirty="0" smtClean="0">
              <a:latin typeface="Calibri" pitchFamily="34" charset="0"/>
            </a:endParaRPr>
          </a:p>
          <a:p>
            <a:r>
              <a:rPr lang="en-US" sz="2400" b="1" i="0" dirty="0" smtClean="0">
                <a:latin typeface="Calibri" pitchFamily="34" charset="0"/>
              </a:rPr>
              <a:t>	</a:t>
            </a:r>
            <a:r>
              <a:rPr lang="en-US" sz="2200" b="1" i="0" dirty="0" smtClean="0">
                <a:latin typeface="Calibri" pitchFamily="34" charset="0"/>
              </a:rPr>
              <a:t>Marine monitoring &gt; data &gt; information &gt; knowledge</a:t>
            </a:r>
            <a:br>
              <a:rPr lang="en-US" sz="2200" b="1" i="0" dirty="0" smtClean="0">
                <a:latin typeface="Calibri" pitchFamily="34" charset="0"/>
              </a:rPr>
            </a:br>
            <a:r>
              <a:rPr lang="en-US" sz="2200" i="0" dirty="0" smtClean="0">
                <a:latin typeface="Calibri" pitchFamily="34" charset="0"/>
              </a:rPr>
              <a:t>Monitoring &amp; policy use	(data acquisition)</a:t>
            </a:r>
            <a:br>
              <a:rPr lang="en-US" sz="2200" i="0" dirty="0" smtClean="0">
                <a:latin typeface="Calibri" pitchFamily="34" charset="0"/>
              </a:rPr>
            </a:br>
            <a:r>
              <a:rPr lang="en-US" sz="2200" i="0" dirty="0" smtClean="0">
                <a:latin typeface="Calibri" pitchFamily="34" charset="0"/>
              </a:rPr>
              <a:t>Version control		(data management)</a:t>
            </a:r>
            <a:br>
              <a:rPr lang="en-US" sz="2200" i="0" dirty="0" smtClean="0">
                <a:latin typeface="Calibri" pitchFamily="34" charset="0"/>
              </a:rPr>
            </a:br>
            <a:r>
              <a:rPr lang="en-US" sz="2200" i="0" dirty="0" smtClean="0">
                <a:latin typeface="Calibri" pitchFamily="34" charset="0"/>
              </a:rPr>
              <a:t>EU portal landscape		(data dissemination)</a:t>
            </a:r>
            <a:br>
              <a:rPr lang="en-US" sz="2200" i="0" dirty="0" smtClean="0">
                <a:latin typeface="Calibri" pitchFamily="34" charset="0"/>
              </a:rPr>
            </a:br>
            <a:r>
              <a:rPr lang="en-US" sz="2200" i="0" dirty="0" smtClean="0">
                <a:latin typeface="Calibri" pitchFamily="34" charset="0"/>
              </a:rPr>
              <a:t>From points to maps		(data analysis)</a:t>
            </a:r>
            <a:br>
              <a:rPr lang="en-US" sz="2200" i="0" dirty="0" smtClean="0">
                <a:latin typeface="Calibri" pitchFamily="34" charset="0"/>
              </a:rPr>
            </a:br>
            <a:r>
              <a:rPr lang="en-US" sz="2200" i="0" dirty="0" smtClean="0">
                <a:latin typeface="Calibri" pitchFamily="34" charset="0"/>
              </a:rPr>
              <a:t>Model coupling		(data assimilation)</a:t>
            </a:r>
            <a:br>
              <a:rPr lang="en-US" sz="2200" i="0" dirty="0" smtClean="0">
                <a:latin typeface="Calibri" pitchFamily="34" charset="0"/>
              </a:rPr>
            </a:br>
            <a:r>
              <a:rPr lang="en-US" sz="2200" i="0" dirty="0" smtClean="0">
                <a:latin typeface="Calibri" pitchFamily="34" charset="0"/>
              </a:rPr>
              <a:t>4</a:t>
            </a:r>
            <a:r>
              <a:rPr lang="en-US" sz="2200" i="0" baseline="30000" dirty="0" smtClean="0">
                <a:latin typeface="Calibri" pitchFamily="34" charset="0"/>
              </a:rPr>
              <a:t>th</a:t>
            </a:r>
            <a:r>
              <a:rPr lang="en-US" sz="2200" i="0" dirty="0" smtClean="0">
                <a:latin typeface="Calibri" pitchFamily="34" charset="0"/>
              </a:rPr>
              <a:t> paradigm, Big data	(data interpretation)</a:t>
            </a:r>
            <a:endParaRPr lang="en-GB" sz="2200" i="0" dirty="0" smtClean="0">
              <a:latin typeface="Calibri" pitchFamily="34" charset="0"/>
            </a:endParaRPr>
          </a:p>
        </p:txBody>
      </p:sp>
      <p:sp>
        <p:nvSpPr>
          <p:cNvPr id="10" name="Arc 9"/>
          <p:cNvSpPr/>
          <p:nvPr/>
        </p:nvSpPr>
        <p:spPr bwMode="auto">
          <a:xfrm rot="21243258">
            <a:off x="5835405" y="2967770"/>
            <a:ext cx="2221918" cy="1786974"/>
          </a:xfrm>
          <a:prstGeom prst="arc">
            <a:avLst>
              <a:gd name="adj1" fmla="val 17131659"/>
              <a:gd name="adj2" fmla="val 5400000"/>
            </a:avLst>
          </a:prstGeom>
          <a:noFill/>
          <a:ln w="9525" cap="flat" cmpd="sng" algn="ctr">
            <a:solidFill>
              <a:srgbClr val="0070C0"/>
            </a:solidFill>
            <a:prstDash val="solid"/>
            <a:round/>
            <a:headEnd type="arrow" w="lg" len="lg"/>
            <a:tailEnd type="none" w="med" len="med"/>
          </a:ln>
          <a:effectLst/>
          <a:extLst/>
        </p:spPr>
        <p:txBody>
          <a:bodyPr wrap="none" anchor="ctr"/>
          <a:lstStyle/>
          <a:p>
            <a:pPr>
              <a:defRPr/>
            </a:pPr>
            <a:endParaRPr lang="en-GB"/>
          </a:p>
        </p:txBody>
      </p:sp>
      <p:pic>
        <p:nvPicPr>
          <p:cNvPr id="9" name="Picture 3"/>
          <p:cNvPicPr>
            <a:picLocks noChangeAspect="1" noChangeArrowheads="1"/>
          </p:cNvPicPr>
          <p:nvPr/>
        </p:nvPicPr>
        <p:blipFill>
          <a:blip r:embed="rId3" cstate="print"/>
          <a:srcRect r="49220" b="8240"/>
          <a:stretch>
            <a:fillRect/>
          </a:stretch>
        </p:blipFill>
        <p:spPr bwMode="auto">
          <a:xfrm>
            <a:off x="0" y="4872369"/>
            <a:ext cx="3348062" cy="205709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609600" y="304800"/>
            <a:ext cx="6781800" cy="1143000"/>
          </a:xfrm>
        </p:spPr>
        <p:txBody>
          <a:bodyPr/>
          <a:lstStyle/>
          <a:p>
            <a:r>
              <a:rPr lang="en-GB" dirty="0" smtClean="0"/>
              <a:t>Task 6.3 summer schools: </a:t>
            </a:r>
            <a:r>
              <a:rPr lang="en-GB" dirty="0" err="1" smtClean="0"/>
              <a:t>Deltares</a:t>
            </a:r>
            <a:endParaRPr lang="en-GB" dirty="0"/>
          </a:p>
        </p:txBody>
      </p:sp>
      <p:sp>
        <p:nvSpPr>
          <p:cNvPr id="32" name="Content Placeholder 1"/>
          <p:cNvSpPr>
            <a:spLocks noGrp="1"/>
          </p:cNvSpPr>
          <p:nvPr>
            <p:ph idx="1"/>
          </p:nvPr>
        </p:nvSpPr>
        <p:spPr>
          <a:xfrm>
            <a:off x="0" y="0"/>
            <a:ext cx="9144000" cy="6858000"/>
          </a:xfrm>
          <a:solidFill>
            <a:schemeClr val="tx1"/>
          </a:solidFill>
          <a:ln>
            <a:solidFill>
              <a:schemeClr val="bg2"/>
            </a:solidFill>
          </a:ln>
        </p:spPr>
        <p:txBody>
          <a:bodyPr/>
          <a:lstStyle/>
          <a:p>
            <a:pPr algn="ctr"/>
            <a:r>
              <a:rPr lang="en-GB" sz="2800" b="1" i="0" dirty="0" err="1" smtClean="0">
                <a:solidFill>
                  <a:srgbClr val="002060"/>
                </a:solidFill>
                <a:effectLst>
                  <a:outerShdw blurRad="50800" dist="38100" dir="2700000" algn="tl" rotWithShape="0">
                    <a:prstClr val="black">
                      <a:alpha val="40000"/>
                    </a:prstClr>
                  </a:outerShdw>
                </a:effectLst>
              </a:rPr>
              <a:t>Deltares</a:t>
            </a:r>
            <a:r>
              <a:rPr lang="en-GB" sz="2800" b="1" i="0" dirty="0" smtClean="0">
                <a:solidFill>
                  <a:srgbClr val="002060"/>
                </a:solidFill>
                <a:effectLst>
                  <a:outerShdw blurRad="50800" dist="38100" dir="2700000" algn="tl" rotWithShape="0">
                    <a:prstClr val="black">
                      <a:alpha val="40000"/>
                    </a:prstClr>
                  </a:outerShdw>
                </a:effectLst>
              </a:rPr>
              <a:t> summer school programme</a:t>
            </a:r>
          </a:p>
          <a:p>
            <a:endParaRPr lang="en-US" sz="1000" i="0" dirty="0" smtClean="0">
              <a:solidFill>
                <a:srgbClr val="002060"/>
              </a:solidFill>
            </a:endParaRPr>
          </a:p>
          <a:p>
            <a:r>
              <a:rPr lang="en-US" sz="2200" b="1" i="0" dirty="0" smtClean="0">
                <a:solidFill>
                  <a:srgbClr val="002060"/>
                </a:solidFill>
              </a:rPr>
              <a:t>Saturday</a:t>
            </a:r>
            <a:r>
              <a:rPr lang="en-US" sz="2200" i="0" dirty="0" smtClean="0"/>
              <a:t>	Arrival, icebreaker and dinner</a:t>
            </a:r>
          </a:p>
          <a:p>
            <a:r>
              <a:rPr lang="en-US" sz="2200" i="0" dirty="0" smtClean="0"/>
              <a:t>	1 evening visit to Sand Engine coastal observatory</a:t>
            </a:r>
          </a:p>
          <a:p>
            <a:r>
              <a:rPr lang="en-US" sz="2200" b="1" i="0" dirty="0" smtClean="0">
                <a:solidFill>
                  <a:srgbClr val="002060"/>
                </a:solidFill>
              </a:rPr>
              <a:t>Sunday</a:t>
            </a:r>
            <a:r>
              <a:rPr lang="en-US" sz="2200" i="0" dirty="0" smtClean="0"/>
              <a:t>		Data &amp; information for monitoring [Cefas et al., FixO3]</a:t>
            </a:r>
          </a:p>
          <a:p>
            <a:pPr lvl="4"/>
            <a:r>
              <a:rPr lang="en-US" sz="2200" b="0" dirty="0" smtClean="0">
                <a:solidFill>
                  <a:srgbClr val="002060"/>
                </a:solidFill>
                <a:latin typeface="Calibri" pitchFamily="34" charset="0"/>
              </a:rPr>
              <a:t>MSFD, EMECO, monitoring strategy and networks</a:t>
            </a:r>
          </a:p>
          <a:p>
            <a:r>
              <a:rPr lang="en-US" sz="2200" b="1" i="0" dirty="0" smtClean="0">
                <a:solidFill>
                  <a:srgbClr val="002060"/>
                </a:solidFill>
              </a:rPr>
              <a:t>Monday</a:t>
            </a:r>
            <a:r>
              <a:rPr lang="en-US" sz="2200" i="0" dirty="0" smtClean="0"/>
              <a:t>	Data interpolation</a:t>
            </a:r>
          </a:p>
          <a:p>
            <a:pPr lvl="4"/>
            <a:r>
              <a:rPr lang="en-US" sz="2200" b="0" dirty="0" smtClean="0">
                <a:solidFill>
                  <a:srgbClr val="002060"/>
                </a:solidFill>
                <a:latin typeface="Calibri" pitchFamily="34" charset="0"/>
              </a:rPr>
              <a:t>DIVA/DINEOF [University de Liege, Prof. J-M </a:t>
            </a:r>
            <a:r>
              <a:rPr lang="en-US" sz="2200" b="0" dirty="0" err="1" smtClean="0">
                <a:solidFill>
                  <a:srgbClr val="002060"/>
                </a:solidFill>
                <a:latin typeface="Calibri" pitchFamily="34" charset="0"/>
              </a:rPr>
              <a:t>Beckers</a:t>
            </a:r>
            <a:r>
              <a:rPr lang="en-US" sz="2200" b="0" dirty="0" smtClean="0">
                <a:solidFill>
                  <a:srgbClr val="002060"/>
                </a:solidFill>
                <a:latin typeface="Calibri" pitchFamily="34" charset="0"/>
              </a:rPr>
              <a:t>]</a:t>
            </a:r>
          </a:p>
          <a:p>
            <a:r>
              <a:rPr lang="en-US" sz="2200" b="1" i="0" dirty="0" smtClean="0">
                <a:solidFill>
                  <a:srgbClr val="002060"/>
                </a:solidFill>
              </a:rPr>
              <a:t>Tuesday</a:t>
            </a:r>
            <a:r>
              <a:rPr lang="en-US" sz="2200" i="0" dirty="0" smtClean="0"/>
              <a:t>	Data dissemination 			</a:t>
            </a:r>
          </a:p>
          <a:p>
            <a:pPr lvl="4"/>
            <a:r>
              <a:rPr lang="en-US" sz="2200" b="0" dirty="0" smtClean="0">
                <a:solidFill>
                  <a:srgbClr val="002060"/>
                </a:solidFill>
                <a:latin typeface="Calibri" pitchFamily="34" charset="0"/>
              </a:rPr>
              <a:t>[EMODnet/SDN/</a:t>
            </a:r>
            <a:r>
              <a:rPr lang="en-US" sz="2200" b="0" dirty="0" err="1" smtClean="0">
                <a:solidFill>
                  <a:srgbClr val="002060"/>
                </a:solidFill>
                <a:latin typeface="Calibri" pitchFamily="34" charset="0"/>
              </a:rPr>
              <a:t>MyOcean</a:t>
            </a:r>
            <a:r>
              <a:rPr lang="en-US" sz="2200" b="0" dirty="0" smtClean="0">
                <a:solidFill>
                  <a:srgbClr val="002060"/>
                </a:solidFill>
                <a:latin typeface="Calibri" pitchFamily="34" charset="0"/>
              </a:rPr>
              <a:t>/</a:t>
            </a:r>
            <a:r>
              <a:rPr lang="en-US" sz="2200" b="0" dirty="0" err="1" smtClean="0">
                <a:solidFill>
                  <a:srgbClr val="002060"/>
                </a:solidFill>
                <a:latin typeface="Calibri" pitchFamily="34" charset="0"/>
              </a:rPr>
              <a:t>EuroGOOS</a:t>
            </a:r>
            <a:r>
              <a:rPr lang="en-US" sz="2200" b="0" dirty="0" smtClean="0">
                <a:solidFill>
                  <a:srgbClr val="002060"/>
                </a:solidFill>
                <a:latin typeface="Calibri" pitchFamily="34" charset="0"/>
              </a:rPr>
              <a:t>, </a:t>
            </a:r>
            <a:r>
              <a:rPr lang="en-US" sz="2200" b="0" dirty="0" err="1" smtClean="0">
                <a:solidFill>
                  <a:srgbClr val="002060"/>
                </a:solidFill>
                <a:latin typeface="Calibri" pitchFamily="34" charset="0"/>
              </a:rPr>
              <a:t>EurOBIS</a:t>
            </a:r>
            <a:r>
              <a:rPr lang="en-US" sz="2200" b="0" dirty="0" smtClean="0">
                <a:solidFill>
                  <a:srgbClr val="002060"/>
                </a:solidFill>
                <a:latin typeface="Calibri" pitchFamily="34" charset="0"/>
              </a:rPr>
              <a:t>]</a:t>
            </a:r>
          </a:p>
          <a:p>
            <a:pPr lvl="4"/>
            <a:r>
              <a:rPr lang="en-US" sz="2200" b="0" dirty="0" smtClean="0">
                <a:solidFill>
                  <a:srgbClr val="002060"/>
                </a:solidFill>
                <a:latin typeface="Calibri" pitchFamily="34" charset="0"/>
              </a:rPr>
              <a:t>Co-organized with Delft Software Days (extra audience)</a:t>
            </a:r>
          </a:p>
          <a:p>
            <a:r>
              <a:rPr lang="en-US" sz="2200" b="1" i="0" dirty="0" smtClean="0">
                <a:solidFill>
                  <a:srgbClr val="002060"/>
                </a:solidFill>
              </a:rPr>
              <a:t>Wednesday</a:t>
            </a:r>
            <a:r>
              <a:rPr lang="en-US" sz="2200" i="0" dirty="0" smtClean="0"/>
              <a:t>	Data management and </a:t>
            </a:r>
            <a:r>
              <a:rPr lang="en-US" sz="2200" i="0" dirty="0" err="1" smtClean="0"/>
              <a:t>curation</a:t>
            </a:r>
            <a:endParaRPr lang="en-US" sz="2200" i="0" dirty="0" smtClean="0"/>
          </a:p>
          <a:p>
            <a:pPr lvl="4"/>
            <a:r>
              <a:rPr lang="en-US" sz="2200" b="0" dirty="0" smtClean="0">
                <a:solidFill>
                  <a:srgbClr val="002060"/>
                </a:solidFill>
                <a:latin typeface="Calibri" pitchFamily="34" charset="0"/>
              </a:rPr>
              <a:t>DOI, </a:t>
            </a:r>
            <a:r>
              <a:rPr lang="en-US" sz="2200" b="0" dirty="0" err="1" smtClean="0">
                <a:solidFill>
                  <a:srgbClr val="002060"/>
                </a:solidFill>
                <a:latin typeface="Calibri" pitchFamily="34" charset="0"/>
              </a:rPr>
              <a:t>DataCite</a:t>
            </a:r>
            <a:r>
              <a:rPr lang="en-US" sz="2200" b="0" dirty="0" smtClean="0">
                <a:solidFill>
                  <a:srgbClr val="002060"/>
                </a:solidFill>
                <a:latin typeface="Calibri" pitchFamily="34" charset="0"/>
              </a:rPr>
              <a:t>, Versioning [3TU datacenter, </a:t>
            </a:r>
            <a:r>
              <a:rPr lang="en-US" sz="2200" b="0" dirty="0" err="1" smtClean="0">
                <a:solidFill>
                  <a:srgbClr val="002060"/>
                </a:solidFill>
                <a:latin typeface="Calibri" pitchFamily="34" charset="0"/>
              </a:rPr>
              <a:t>OpenEarth</a:t>
            </a:r>
            <a:r>
              <a:rPr lang="en-US" sz="2200" b="0" dirty="0" smtClean="0">
                <a:solidFill>
                  <a:srgbClr val="002060"/>
                </a:solidFill>
                <a:latin typeface="Calibri" pitchFamily="34" charset="0"/>
              </a:rPr>
              <a:t>]</a:t>
            </a:r>
          </a:p>
          <a:p>
            <a:r>
              <a:rPr lang="en-US" sz="2200" b="1" i="0" dirty="0" smtClean="0">
                <a:solidFill>
                  <a:srgbClr val="002060"/>
                </a:solidFill>
              </a:rPr>
              <a:t>Thursday</a:t>
            </a:r>
            <a:r>
              <a:rPr lang="en-US" sz="2200" i="0" dirty="0" smtClean="0"/>
              <a:t>	Data assimilation</a:t>
            </a:r>
          </a:p>
          <a:p>
            <a:pPr lvl="4"/>
            <a:r>
              <a:rPr lang="en-US" sz="2200" b="0" dirty="0" smtClean="0">
                <a:solidFill>
                  <a:srgbClr val="002060"/>
                </a:solidFill>
                <a:latin typeface="Calibri" pitchFamily="34" charset="0"/>
              </a:rPr>
              <a:t>[</a:t>
            </a:r>
            <a:r>
              <a:rPr lang="en-US" sz="2200" b="0" dirty="0" err="1" smtClean="0">
                <a:solidFill>
                  <a:srgbClr val="002060"/>
                </a:solidFill>
                <a:latin typeface="Calibri" pitchFamily="34" charset="0"/>
              </a:rPr>
              <a:t>OpenDA</a:t>
            </a:r>
            <a:r>
              <a:rPr lang="en-US" sz="2200" b="0" dirty="0" smtClean="0">
                <a:solidFill>
                  <a:srgbClr val="002060"/>
                </a:solidFill>
                <a:latin typeface="Calibri" pitchFamily="34" charset="0"/>
              </a:rPr>
              <a:t>]</a:t>
            </a:r>
          </a:p>
          <a:p>
            <a:r>
              <a:rPr lang="en-US" sz="2200" b="1" i="0" dirty="0" smtClean="0">
                <a:solidFill>
                  <a:srgbClr val="002060"/>
                </a:solidFill>
              </a:rPr>
              <a:t>Friday</a:t>
            </a:r>
            <a:r>
              <a:rPr lang="en-US" sz="2200" i="0" dirty="0" smtClean="0"/>
              <a:t>		Data processing (departure at lunch)</a:t>
            </a:r>
          </a:p>
          <a:p>
            <a:pPr lvl="4"/>
            <a:r>
              <a:rPr lang="en-US" sz="2200" b="0" dirty="0" smtClean="0">
                <a:solidFill>
                  <a:srgbClr val="002060"/>
                </a:solidFill>
                <a:latin typeface="Calibri" pitchFamily="34" charset="0"/>
              </a:rPr>
              <a:t>Web Processing Service [EMECO et al., </a:t>
            </a:r>
            <a:r>
              <a:rPr lang="en-US" sz="2200" b="0" dirty="0" err="1" smtClean="0">
                <a:solidFill>
                  <a:srgbClr val="002060"/>
                </a:solidFill>
                <a:latin typeface="Calibri" pitchFamily="34" charset="0"/>
              </a:rPr>
              <a:t>OpenEarth</a:t>
            </a:r>
            <a:r>
              <a:rPr lang="en-US" sz="2200" b="0" dirty="0" smtClean="0">
                <a:solidFill>
                  <a:srgbClr val="002060"/>
                </a:solidFill>
                <a:latin typeface="Calibri" pitchFamily="34" charset="0"/>
              </a:rPr>
              <a:t>]</a:t>
            </a:r>
            <a:endParaRPr lang="en-GB" b="0" dirty="0" smtClean="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6.3 summer schools: </a:t>
            </a:r>
            <a:r>
              <a:rPr lang="en-GB" dirty="0" err="1" smtClean="0"/>
              <a:t>Deltares</a:t>
            </a:r>
            <a:endParaRPr lang="en-GB" dirty="0"/>
          </a:p>
        </p:txBody>
      </p:sp>
      <p:sp>
        <p:nvSpPr>
          <p:cNvPr id="8" name="Content Placeholder 1"/>
          <p:cNvSpPr txBox="1">
            <a:spLocks/>
          </p:cNvSpPr>
          <p:nvPr/>
        </p:nvSpPr>
        <p:spPr bwMode="auto">
          <a:xfrm>
            <a:off x="500034" y="1785926"/>
            <a:ext cx="8320087" cy="48005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32A258"/>
              </a:buClr>
              <a:buSzPct val="80000"/>
              <a:tabLst/>
              <a:defRPr/>
            </a:pPr>
            <a:r>
              <a:rPr kumimoji="0" lang="en-US" sz="2800" b="0" u="none" strike="noStrike" kern="0" cap="none" spc="0" normalizeH="0" baseline="0" noProof="0" dirty="0" smtClean="0">
                <a:ln>
                  <a:noFill/>
                </a:ln>
                <a:solidFill>
                  <a:schemeClr val="bg2"/>
                </a:solidFill>
                <a:effectLst>
                  <a:outerShdw blurRad="50800" dist="38100" dir="2700000" algn="tl" rotWithShape="0">
                    <a:prstClr val="black">
                      <a:alpha val="40000"/>
                    </a:prstClr>
                  </a:outerShdw>
                </a:effectLst>
                <a:uLnTx/>
                <a:uFillTx/>
                <a:latin typeface="Calibri" pitchFamily="34" charset="0"/>
                <a:cs typeface="+mn-cs"/>
              </a:rPr>
              <a:t>Applications for summer school</a:t>
            </a:r>
          </a:p>
          <a:p>
            <a:pPr marL="342900" marR="0" lvl="0" indent="-342900" algn="l" defTabSz="914400" rtl="0" eaLnBrk="0" fontAlgn="base" latinLnBrk="0" hangingPunct="0">
              <a:lnSpc>
                <a:spcPct val="100000"/>
              </a:lnSpc>
              <a:spcBef>
                <a:spcPct val="20000"/>
              </a:spcBef>
              <a:spcAft>
                <a:spcPct val="0"/>
              </a:spcAft>
              <a:buClr>
                <a:srgbClr val="32A258"/>
              </a:buClr>
              <a:buSzPct val="80000"/>
              <a:tabLst/>
              <a:defRPr/>
            </a:pPr>
            <a:endParaRPr kumimoji="0" lang="en-US" sz="1200" b="0" u="none" strike="noStrike" kern="0" cap="none" spc="0" normalizeH="0" baseline="0" noProof="0" dirty="0" smtClean="0">
              <a:ln>
                <a:noFill/>
              </a:ln>
              <a:solidFill>
                <a:schemeClr val="bg2"/>
              </a:solidFill>
              <a:effectLst/>
              <a:uLnTx/>
              <a:uFillTx/>
              <a:latin typeface="Calibri" pitchFamily="34" charset="0"/>
              <a:cs typeface="+mn-cs"/>
            </a:endParaRPr>
          </a:p>
          <a:p>
            <a:pPr marL="342900" marR="0" lvl="0" indent="-342900" algn="l" defTabSz="914400" rtl="0" eaLnBrk="0" fontAlgn="base" latinLnBrk="0" hangingPunct="0">
              <a:lnSpc>
                <a:spcPct val="100000"/>
              </a:lnSpc>
              <a:spcBef>
                <a:spcPct val="20000"/>
              </a:spcBef>
              <a:spcAft>
                <a:spcPct val="0"/>
              </a:spcAft>
              <a:buClr>
                <a:srgbClr val="32A258"/>
              </a:buClr>
              <a:buSzPct val="80000"/>
              <a:buFontTx/>
              <a:buChar char="•"/>
              <a:tabLst/>
              <a:defRPr/>
            </a:pPr>
            <a:r>
              <a:rPr kumimoji="0" lang="en-US" sz="2200" b="0" u="none" strike="noStrike" kern="0" cap="none" spc="0" normalizeH="0" baseline="0" noProof="0" dirty="0" smtClean="0">
                <a:ln>
                  <a:noFill/>
                </a:ln>
                <a:solidFill>
                  <a:schemeClr val="bg2"/>
                </a:solidFill>
                <a:effectLst/>
                <a:uLnTx/>
                <a:uFillTx/>
                <a:latin typeface="Calibri" pitchFamily="34" charset="0"/>
                <a:cs typeface="+mn-cs"/>
              </a:rPr>
              <a:t>Advertised at MODEG meeting , mail-list </a:t>
            </a:r>
            <a:r>
              <a:rPr lang="en-US" sz="2200" kern="0" dirty="0" smtClean="0">
                <a:solidFill>
                  <a:schemeClr val="bg2"/>
                </a:solidFill>
                <a:latin typeface="Calibri" pitchFamily="34" charset="0"/>
                <a:cs typeface="+mn-cs"/>
              </a:rPr>
              <a:t>&amp;</a:t>
            </a:r>
            <a:r>
              <a:rPr kumimoji="0" lang="en-US" sz="2200" b="0" u="none" strike="noStrike" kern="0" cap="none" spc="0" normalizeH="0" baseline="0" noProof="0" dirty="0" smtClean="0">
                <a:ln>
                  <a:noFill/>
                </a:ln>
                <a:solidFill>
                  <a:schemeClr val="bg2"/>
                </a:solidFill>
                <a:effectLst/>
                <a:uLnTx/>
                <a:uFillTx/>
                <a:latin typeface="Calibri" pitchFamily="34" charset="0"/>
                <a:cs typeface="+mn-cs"/>
              </a:rPr>
              <a:t> 5 LinkedIn groups (ICES, EMODnet, Delft3D, </a:t>
            </a:r>
            <a:r>
              <a:rPr kumimoji="0" lang="en-US" sz="2200" b="0" u="none" strike="noStrike" kern="0" cap="none" spc="0" normalizeH="0" baseline="0" noProof="0" dirty="0" err="1" smtClean="0">
                <a:ln>
                  <a:noFill/>
                </a:ln>
                <a:solidFill>
                  <a:schemeClr val="bg2"/>
                </a:solidFill>
                <a:effectLst/>
                <a:uLnTx/>
                <a:uFillTx/>
                <a:latin typeface="Calibri" pitchFamily="34" charset="0"/>
                <a:cs typeface="+mn-cs"/>
              </a:rPr>
              <a:t>OpenEarth</a:t>
            </a:r>
            <a:r>
              <a:rPr kumimoji="0" lang="en-US" sz="2200" b="0" u="none" strike="noStrike" kern="0" cap="none" spc="0" normalizeH="0" baseline="0" noProof="0" dirty="0" smtClean="0">
                <a:ln>
                  <a:noFill/>
                </a:ln>
                <a:solidFill>
                  <a:schemeClr val="bg2"/>
                </a:solidFill>
                <a:effectLst/>
                <a:uLnTx/>
                <a:uFillTx/>
                <a:latin typeface="Calibri" pitchFamily="34" charset="0"/>
                <a:cs typeface="+mn-cs"/>
              </a:rPr>
              <a:t>, NCK Netherlands Centre for Coastal Research)</a:t>
            </a:r>
          </a:p>
          <a:p>
            <a:pPr marL="342900" marR="0" lvl="0" indent="-342900" algn="l" defTabSz="914400" rtl="0" eaLnBrk="0" fontAlgn="base" latinLnBrk="0" hangingPunct="0">
              <a:lnSpc>
                <a:spcPct val="100000"/>
              </a:lnSpc>
              <a:spcBef>
                <a:spcPct val="20000"/>
              </a:spcBef>
              <a:spcAft>
                <a:spcPct val="0"/>
              </a:spcAft>
              <a:buClr>
                <a:srgbClr val="32A258"/>
              </a:buClr>
              <a:buSzPct val="80000"/>
              <a:buFontTx/>
              <a:buChar char="•"/>
              <a:tabLst/>
              <a:defRPr/>
            </a:pPr>
            <a:r>
              <a:rPr kumimoji="0" lang="en-US" sz="2200" b="0" u="none" strike="noStrike" kern="0" cap="none" spc="0" normalizeH="0" baseline="0" noProof="0" dirty="0" smtClean="0">
                <a:ln>
                  <a:noFill/>
                </a:ln>
                <a:solidFill>
                  <a:schemeClr val="bg2"/>
                </a:solidFill>
                <a:effectLst/>
                <a:uLnTx/>
                <a:uFillTx/>
                <a:latin typeface="Calibri" pitchFamily="34" charset="0"/>
                <a:cs typeface="+mn-cs"/>
              </a:rPr>
              <a:t>Applicants’ regional spread:</a:t>
            </a:r>
          </a:p>
          <a:p>
            <a:pPr marL="441325" marR="0" lvl="1" indent="15875" algn="l" defTabSz="914400" rtl="0" eaLnBrk="0" fontAlgn="base" latinLnBrk="0" hangingPunct="0">
              <a:lnSpc>
                <a:spcPct val="100000"/>
              </a:lnSpc>
              <a:spcBef>
                <a:spcPct val="20000"/>
              </a:spcBef>
              <a:spcAft>
                <a:spcPct val="0"/>
              </a:spcAft>
              <a:buClrTx/>
              <a:buSzTx/>
              <a:buFontTx/>
              <a:buNone/>
              <a:tabLst/>
              <a:defRPr/>
            </a:pPr>
            <a:r>
              <a:rPr kumimoji="0" lang="en-US" sz="2200" b="0" u="none" strike="noStrike" kern="0" cap="none" spc="0" normalizeH="0" baseline="0" noProof="0" dirty="0" smtClean="0">
                <a:ln>
                  <a:noFill/>
                </a:ln>
                <a:solidFill>
                  <a:srgbClr val="002060"/>
                </a:solidFill>
                <a:effectLst/>
                <a:uLnTx/>
                <a:uFillTx/>
                <a:latin typeface="Calibri" pitchFamily="34" charset="0"/>
              </a:rPr>
              <a:t>Poland (5), Netherlands (1), Chile(1), Italy (1), Argentina (1), Russia (1, Caspian Sea), Spain (1)</a:t>
            </a:r>
          </a:p>
          <a:p>
            <a:pPr marL="342900" marR="0" lvl="0" indent="-342900" algn="l" defTabSz="914400" rtl="0" eaLnBrk="0" fontAlgn="base" latinLnBrk="0" hangingPunct="0">
              <a:lnSpc>
                <a:spcPct val="100000"/>
              </a:lnSpc>
              <a:spcBef>
                <a:spcPct val="20000"/>
              </a:spcBef>
              <a:spcAft>
                <a:spcPct val="0"/>
              </a:spcAft>
              <a:buClr>
                <a:srgbClr val="32A258"/>
              </a:buClr>
              <a:buSzPct val="80000"/>
              <a:buFontTx/>
              <a:buChar char="•"/>
              <a:tabLst/>
              <a:defRPr/>
            </a:pPr>
            <a:r>
              <a:rPr kumimoji="0" lang="en-US" sz="2200" b="0" u="none" strike="noStrike" kern="0" cap="none" spc="0" normalizeH="0" baseline="0" noProof="0" dirty="0" smtClean="0">
                <a:ln>
                  <a:noFill/>
                </a:ln>
                <a:solidFill>
                  <a:schemeClr val="bg2"/>
                </a:solidFill>
                <a:effectLst/>
                <a:uLnTx/>
                <a:uFillTx/>
                <a:latin typeface="Calibri" pitchFamily="34" charset="0"/>
                <a:cs typeface="+mn-cs"/>
              </a:rPr>
              <a:t>Applicants’ current occupation; 7 </a:t>
            </a:r>
            <a:r>
              <a:rPr kumimoji="0" lang="en-US" sz="2200" b="0" u="none" strike="noStrike" kern="0" cap="none" spc="0" normalizeH="0" baseline="0" noProof="0" dirty="0" err="1" smtClean="0">
                <a:ln>
                  <a:noFill/>
                </a:ln>
                <a:solidFill>
                  <a:schemeClr val="bg2"/>
                </a:solidFill>
                <a:effectLst/>
                <a:uLnTx/>
                <a:uFillTx/>
                <a:latin typeface="Calibri" pitchFamily="34" charset="0"/>
                <a:cs typeface="+mn-cs"/>
              </a:rPr>
              <a:t>MSc</a:t>
            </a:r>
            <a:r>
              <a:rPr kumimoji="0" lang="en-US" sz="2200" b="0" u="none" strike="noStrike" kern="0" cap="none" spc="0" normalizeH="0" baseline="0" noProof="0" dirty="0" smtClean="0">
                <a:ln>
                  <a:noFill/>
                </a:ln>
                <a:solidFill>
                  <a:schemeClr val="bg2"/>
                </a:solidFill>
                <a:effectLst/>
                <a:uLnTx/>
                <a:uFillTx/>
                <a:latin typeface="Calibri" pitchFamily="34" charset="0"/>
                <a:cs typeface="+mn-cs"/>
              </a:rPr>
              <a:t> level &amp;4 PhD</a:t>
            </a:r>
          </a:p>
          <a:p>
            <a:pPr marL="441325" marR="0" lvl="1" indent="15875" algn="l" defTabSz="914400" rtl="0" eaLnBrk="0" fontAlgn="base" latinLnBrk="0" hangingPunct="0">
              <a:lnSpc>
                <a:spcPct val="100000"/>
              </a:lnSpc>
              <a:spcBef>
                <a:spcPct val="20000"/>
              </a:spcBef>
              <a:spcAft>
                <a:spcPct val="0"/>
              </a:spcAft>
              <a:buClrTx/>
              <a:buSzTx/>
              <a:buFontTx/>
              <a:buNone/>
              <a:tabLst/>
              <a:defRPr/>
            </a:pPr>
            <a:r>
              <a:rPr kumimoji="0" lang="en-US" sz="2200" b="0" u="none" strike="noStrike" kern="0" cap="none" spc="0" normalizeH="0" baseline="0" noProof="0" dirty="0" smtClean="0">
                <a:ln>
                  <a:noFill/>
                </a:ln>
                <a:solidFill>
                  <a:srgbClr val="002060"/>
                </a:solidFill>
                <a:effectLst/>
                <a:uLnTx/>
                <a:uFillTx/>
                <a:latin typeface="Calibri" pitchFamily="34" charset="0"/>
              </a:rPr>
              <a:t>PhD student / research assistant (8), Research fellow (1), Post-doc (1), DM Specialist (1)</a:t>
            </a:r>
          </a:p>
          <a:p>
            <a:pPr marL="342900" indent="-342900" eaLnBrk="0" hangingPunct="0">
              <a:spcBef>
                <a:spcPct val="20000"/>
              </a:spcBef>
              <a:buClr>
                <a:srgbClr val="32A258"/>
              </a:buClr>
              <a:buSzPct val="80000"/>
              <a:buFontTx/>
              <a:buChar char="•"/>
            </a:pPr>
            <a:r>
              <a:rPr kumimoji="0" lang="en-US" sz="2200" b="0" u="none" strike="noStrike" kern="0" cap="none" spc="0" normalizeH="0" baseline="0" noProof="0" dirty="0" smtClean="0">
                <a:ln>
                  <a:noFill/>
                </a:ln>
                <a:solidFill>
                  <a:schemeClr val="bg2"/>
                </a:solidFill>
                <a:effectLst/>
                <a:uLnTx/>
                <a:uFillTx/>
                <a:latin typeface="Calibri" pitchFamily="34" charset="0"/>
                <a:cs typeface="+mn-cs"/>
              </a:rPr>
              <a:t>Gender: F (6), M (</a:t>
            </a:r>
            <a:r>
              <a:rPr lang="en-US" sz="2200" kern="0" dirty="0" smtClean="0">
                <a:solidFill>
                  <a:schemeClr val="bg2"/>
                </a:solidFill>
                <a:latin typeface="Calibri" pitchFamily="34" charset="0"/>
                <a:cs typeface="+mn-cs"/>
              </a:rPr>
              <a:t>5) </a:t>
            </a:r>
          </a:p>
          <a:p>
            <a:pPr marL="342900" indent="-342900" eaLnBrk="0" hangingPunct="0">
              <a:spcBef>
                <a:spcPct val="20000"/>
              </a:spcBef>
              <a:buClr>
                <a:srgbClr val="32A258"/>
              </a:buClr>
              <a:buSzPct val="80000"/>
              <a:buFontTx/>
              <a:buChar char="•"/>
            </a:pPr>
            <a:r>
              <a:rPr lang="en-US" sz="2200" kern="0" dirty="0" smtClean="0">
                <a:solidFill>
                  <a:schemeClr val="bg2"/>
                </a:solidFill>
                <a:latin typeface="Calibri" pitchFamily="34" charset="0"/>
                <a:cs typeface="+mn-cs"/>
              </a:rPr>
              <a:t>Still accepting late applications</a:t>
            </a:r>
          </a:p>
          <a:p>
            <a:pPr marL="342900" marR="0" lvl="0" indent="-342900" algn="l" defTabSz="914400" rtl="0" eaLnBrk="0" fontAlgn="base" latinLnBrk="0" hangingPunct="0">
              <a:lnSpc>
                <a:spcPct val="100000"/>
              </a:lnSpc>
              <a:spcBef>
                <a:spcPct val="20000"/>
              </a:spcBef>
              <a:spcAft>
                <a:spcPct val="0"/>
              </a:spcAft>
              <a:buClr>
                <a:srgbClr val="32A258"/>
              </a:buClr>
              <a:buSzPct val="80000"/>
              <a:buFontTx/>
              <a:buChar char="•"/>
              <a:tabLst/>
              <a:defRPr/>
            </a:pPr>
            <a:endParaRPr kumimoji="0" lang="en-GB" sz="2200" b="0" u="none" strike="noStrike" kern="0" cap="none" spc="0" normalizeH="0" baseline="0" noProof="0" dirty="0" smtClean="0">
              <a:ln>
                <a:noFill/>
              </a:ln>
              <a:solidFill>
                <a:srgbClr val="0067A1"/>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375"/>
            <a:ext cx="6781800" cy="1143000"/>
          </a:xfrm>
        </p:spPr>
        <p:txBody>
          <a:bodyPr/>
          <a:lstStyle/>
          <a:p>
            <a:pPr eaLnBrk="1" hangingPunct="1">
              <a:defRPr/>
            </a:pPr>
            <a:r>
              <a:rPr lang="en-GB" dirty="0" smtClean="0"/>
              <a:t>WP6 tasks</a:t>
            </a:r>
            <a:endParaRPr lang="en-GB" dirty="0"/>
          </a:p>
        </p:txBody>
      </p:sp>
      <p:sp>
        <p:nvSpPr>
          <p:cNvPr id="4" name="Footer Placeholder 3"/>
          <p:cNvSpPr>
            <a:spLocks noGrp="1"/>
          </p:cNvSpPr>
          <p:nvPr>
            <p:ph type="ftr" sz="quarter" idx="10"/>
          </p:nvPr>
        </p:nvSpPr>
        <p:spPr>
          <a:xfrm>
            <a:off x="611188" y="6505575"/>
            <a:ext cx="2895600" cy="152400"/>
          </a:xfrm>
        </p:spPr>
        <p:txBody>
          <a:bodyPr/>
          <a:lstStyle/>
          <a:p>
            <a:pPr>
              <a:defRPr/>
            </a:pPr>
            <a:r>
              <a:rPr lang="en-GB" smtClean="0"/>
              <a:t>www.jerico-fp7.eu</a:t>
            </a:r>
            <a:endParaRPr lang="en-GB"/>
          </a:p>
        </p:txBody>
      </p:sp>
      <p:sp>
        <p:nvSpPr>
          <p:cNvPr id="4100" name="TextBox 12"/>
          <p:cNvSpPr txBox="1">
            <a:spLocks noChangeArrowheads="1"/>
          </p:cNvSpPr>
          <p:nvPr/>
        </p:nvSpPr>
        <p:spPr bwMode="auto">
          <a:xfrm>
            <a:off x="827088" y="2349500"/>
            <a:ext cx="7489825" cy="3293209"/>
          </a:xfrm>
          <a:prstGeom prst="rect">
            <a:avLst/>
          </a:prstGeom>
          <a:noFill/>
          <a:ln w="9525">
            <a:noFill/>
            <a:miter lim="800000"/>
            <a:headEnd/>
            <a:tailEnd/>
          </a:ln>
        </p:spPr>
        <p:txBody>
          <a:bodyPr>
            <a:spAutoFit/>
          </a:bodyPr>
          <a:lstStyle/>
          <a:p>
            <a:r>
              <a:rPr lang="en-GB" sz="2600" b="1" dirty="0">
                <a:solidFill>
                  <a:schemeClr val="tx1">
                    <a:lumMod val="50000"/>
                  </a:schemeClr>
                </a:solidFill>
                <a:latin typeface="Calibri" pitchFamily="34" charset="0"/>
              </a:rPr>
              <a:t>6.1</a:t>
            </a:r>
            <a:r>
              <a:rPr lang="en-GB" sz="2600" dirty="0">
                <a:solidFill>
                  <a:schemeClr val="tx1">
                    <a:lumMod val="50000"/>
                  </a:schemeClr>
                </a:solidFill>
                <a:latin typeface="Calibri" pitchFamily="34" charset="0"/>
              </a:rPr>
              <a:t>	End-user products and services 	</a:t>
            </a:r>
            <a:endParaRPr lang="en-GB" sz="2600" dirty="0" smtClean="0">
              <a:solidFill>
                <a:schemeClr val="tx1">
                  <a:lumMod val="50000"/>
                </a:schemeClr>
              </a:solidFill>
              <a:latin typeface="Calibri" pitchFamily="34" charset="0"/>
            </a:endParaRPr>
          </a:p>
          <a:p>
            <a:r>
              <a:rPr lang="en-GB" sz="2600" dirty="0" smtClean="0">
                <a:solidFill>
                  <a:schemeClr val="tx1">
                    <a:lumMod val="50000"/>
                  </a:schemeClr>
                </a:solidFill>
                <a:latin typeface="Calibri" pitchFamily="34" charset="0"/>
              </a:rPr>
              <a:t>	(</a:t>
            </a:r>
            <a:r>
              <a:rPr lang="en-GB" sz="2600" dirty="0">
                <a:solidFill>
                  <a:schemeClr val="tx1">
                    <a:lumMod val="50000"/>
                  </a:schemeClr>
                </a:solidFill>
                <a:latin typeface="Calibri" pitchFamily="34" charset="0"/>
              </a:rPr>
              <a:t>Community Hub, Datatool, public </a:t>
            </a:r>
            <a:r>
              <a:rPr lang="en-GB" sz="2600" dirty="0" smtClean="0">
                <a:solidFill>
                  <a:schemeClr val="tx1">
                    <a:lumMod val="50000"/>
                  </a:schemeClr>
                </a:solidFill>
                <a:latin typeface="Calibri" pitchFamily="34" charset="0"/>
              </a:rPr>
              <a:t>display)</a:t>
            </a:r>
            <a:endParaRPr lang="en-GB" sz="2600" dirty="0">
              <a:solidFill>
                <a:schemeClr val="tx1">
                  <a:lumMod val="50000"/>
                </a:schemeClr>
              </a:solidFill>
              <a:latin typeface="Calibri" pitchFamily="34" charset="0"/>
            </a:endParaRPr>
          </a:p>
          <a:p>
            <a:endParaRPr lang="en-GB" sz="2600" dirty="0">
              <a:solidFill>
                <a:schemeClr val="tx1">
                  <a:lumMod val="50000"/>
                </a:schemeClr>
              </a:solidFill>
              <a:latin typeface="Calibri" pitchFamily="34" charset="0"/>
            </a:endParaRPr>
          </a:p>
          <a:p>
            <a:r>
              <a:rPr lang="en-GB" sz="2600" b="1" dirty="0">
                <a:solidFill>
                  <a:schemeClr val="tx1">
                    <a:lumMod val="50000"/>
                  </a:schemeClr>
                </a:solidFill>
                <a:latin typeface="Calibri" pitchFamily="34" charset="0"/>
              </a:rPr>
              <a:t>6.2</a:t>
            </a:r>
            <a:r>
              <a:rPr lang="en-GB" sz="2600" dirty="0">
                <a:solidFill>
                  <a:schemeClr val="tx1">
                    <a:lumMod val="50000"/>
                  </a:schemeClr>
                </a:solidFill>
                <a:latin typeface="Calibri" pitchFamily="34" charset="0"/>
              </a:rPr>
              <a:t>	Jerico </a:t>
            </a:r>
            <a:r>
              <a:rPr lang="en-GB" sz="2600" dirty="0" err="1">
                <a:solidFill>
                  <a:schemeClr val="tx1">
                    <a:lumMod val="50000"/>
                  </a:schemeClr>
                </a:solidFill>
                <a:latin typeface="Calibri" pitchFamily="34" charset="0"/>
              </a:rPr>
              <a:t>OceanBoard</a:t>
            </a:r>
            <a:r>
              <a:rPr lang="en-GB" sz="2600" dirty="0">
                <a:solidFill>
                  <a:schemeClr val="tx1">
                    <a:lumMod val="50000"/>
                  </a:schemeClr>
                </a:solidFill>
                <a:latin typeface="Calibri" pitchFamily="34" charset="0"/>
              </a:rPr>
              <a:t> </a:t>
            </a:r>
          </a:p>
          <a:p>
            <a:r>
              <a:rPr lang="en-GB" sz="2600" dirty="0">
                <a:solidFill>
                  <a:schemeClr val="tx1">
                    <a:lumMod val="50000"/>
                  </a:schemeClr>
                </a:solidFill>
                <a:latin typeface="Calibri" pitchFamily="34" charset="0"/>
              </a:rPr>
              <a:t>	(</a:t>
            </a:r>
            <a:r>
              <a:rPr lang="en-GB" sz="2600" dirty="0" err="1">
                <a:solidFill>
                  <a:schemeClr val="tx1">
                    <a:lumMod val="50000"/>
                  </a:schemeClr>
                </a:solidFill>
                <a:latin typeface="Calibri" pitchFamily="34" charset="0"/>
              </a:rPr>
              <a:t>prof</a:t>
            </a:r>
            <a:r>
              <a:rPr lang="en-GB" sz="2600" dirty="0">
                <a:solidFill>
                  <a:schemeClr val="tx1">
                    <a:lumMod val="50000"/>
                  </a:schemeClr>
                </a:solidFill>
                <a:latin typeface="Calibri" pitchFamily="34" charset="0"/>
              </a:rPr>
              <a:t> &amp; public and educational glider tool)</a:t>
            </a:r>
          </a:p>
          <a:p>
            <a:endParaRPr lang="en-GB" sz="2600" dirty="0">
              <a:solidFill>
                <a:schemeClr val="bg2"/>
              </a:solidFill>
              <a:latin typeface="Calibri" pitchFamily="34" charset="0"/>
            </a:endParaRPr>
          </a:p>
          <a:p>
            <a:r>
              <a:rPr lang="en-GB" sz="2600" b="1" dirty="0">
                <a:solidFill>
                  <a:schemeClr val="bg2"/>
                </a:solidFill>
                <a:latin typeface="Calibri" pitchFamily="34" charset="0"/>
              </a:rPr>
              <a:t>6.3</a:t>
            </a:r>
            <a:r>
              <a:rPr lang="en-GB" sz="2600" dirty="0">
                <a:solidFill>
                  <a:schemeClr val="bg2"/>
                </a:solidFill>
                <a:latin typeface="Calibri" pitchFamily="34" charset="0"/>
              </a:rPr>
              <a:t>	Summer schools </a:t>
            </a:r>
          </a:p>
          <a:p>
            <a:r>
              <a:rPr lang="en-GB" sz="2600" dirty="0">
                <a:solidFill>
                  <a:schemeClr val="bg2"/>
                </a:solidFill>
                <a:latin typeface="Calibri" pitchFamily="34" charset="0"/>
              </a:rPr>
              <a:t>	(</a:t>
            </a:r>
            <a:r>
              <a:rPr lang="en-GB" sz="2600" dirty="0">
                <a:solidFill>
                  <a:schemeClr val="tx1">
                    <a:lumMod val="50000"/>
                  </a:schemeClr>
                </a:solidFill>
                <a:latin typeface="Calibri" pitchFamily="34" charset="0"/>
              </a:rPr>
              <a:t>Malta 2013 &amp; </a:t>
            </a:r>
            <a:r>
              <a:rPr lang="en-GB" sz="2600" dirty="0" smtClean="0">
                <a:solidFill>
                  <a:schemeClr val="bg2"/>
                </a:solidFill>
                <a:latin typeface="Calibri" pitchFamily="34" charset="0"/>
              </a:rPr>
              <a:t>The</a:t>
            </a:r>
            <a:r>
              <a:rPr lang="en-GB" sz="2600" dirty="0" smtClean="0">
                <a:solidFill>
                  <a:schemeClr val="tx1">
                    <a:lumMod val="50000"/>
                  </a:schemeClr>
                </a:solidFill>
                <a:latin typeface="Calibri" pitchFamily="34" charset="0"/>
              </a:rPr>
              <a:t> </a:t>
            </a:r>
            <a:r>
              <a:rPr lang="en-GB" sz="2600" dirty="0" smtClean="0">
                <a:solidFill>
                  <a:schemeClr val="bg2"/>
                </a:solidFill>
                <a:latin typeface="Calibri" pitchFamily="34" charset="0"/>
              </a:rPr>
              <a:t>Netherlands </a:t>
            </a:r>
            <a:r>
              <a:rPr lang="en-GB" sz="2600" dirty="0">
                <a:solidFill>
                  <a:schemeClr val="bg2"/>
                </a:solidFill>
                <a:latin typeface="Calibri" pitchFamily="34" charset="0"/>
              </a:rPr>
              <a:t>2014)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eaLnBrk="1" hangingPunct="1"/>
            <a:r>
              <a:rPr lang="en-GB" sz="2400" b="1" i="0" dirty="0" smtClean="0"/>
              <a:t>Sub-task 6.1.1 Build Community Hub</a:t>
            </a:r>
          </a:p>
          <a:p>
            <a:pPr eaLnBrk="1" hangingPunct="1"/>
            <a:r>
              <a:rPr lang="en-GB" sz="2400" i="0" dirty="0" smtClean="0">
                <a:solidFill>
                  <a:srgbClr val="002060"/>
                </a:solidFill>
              </a:rPr>
              <a:t>D6.2: ‘Prototype’ M12 completed </a:t>
            </a:r>
          </a:p>
          <a:p>
            <a:pPr eaLnBrk="1" hangingPunct="1"/>
            <a:endParaRPr lang="en-GB" sz="2400" i="0" dirty="0" smtClean="0"/>
          </a:p>
          <a:p>
            <a:pPr eaLnBrk="1" hangingPunct="1"/>
            <a:r>
              <a:rPr lang="en-GB" sz="2400" b="1" i="0" dirty="0" smtClean="0"/>
              <a:t>Sub-task 6.1.2  Development of Jerico Datatool</a:t>
            </a:r>
          </a:p>
          <a:p>
            <a:pPr eaLnBrk="1" hangingPunct="1"/>
            <a:r>
              <a:rPr lang="en-GB" sz="2400" i="0" dirty="0" smtClean="0">
                <a:solidFill>
                  <a:srgbClr val="002060"/>
                </a:solidFill>
              </a:rPr>
              <a:t>D6.4: ‘Demonstrator’ M24 completed</a:t>
            </a:r>
          </a:p>
          <a:p>
            <a:pPr eaLnBrk="1" hangingPunct="1"/>
            <a:endParaRPr lang="en-GB" sz="2400" i="0" dirty="0" smtClean="0"/>
          </a:p>
          <a:p>
            <a:pPr eaLnBrk="1" hangingPunct="1"/>
            <a:r>
              <a:rPr lang="en-GB" sz="2400" b="1" i="0" dirty="0" smtClean="0"/>
              <a:t>Sub-task 6.1.3  Jerico public display monitor</a:t>
            </a:r>
            <a:endParaRPr lang="en-GB" sz="2400" i="0" dirty="0" smtClean="0"/>
          </a:p>
        </p:txBody>
      </p:sp>
      <p:sp>
        <p:nvSpPr>
          <p:cNvPr id="4" name="Footer Placeholder 3"/>
          <p:cNvSpPr>
            <a:spLocks noGrp="1"/>
          </p:cNvSpPr>
          <p:nvPr>
            <p:ph type="ftr" sz="quarter" idx="10"/>
          </p:nvPr>
        </p:nvSpPr>
        <p:spPr/>
        <p:txBody>
          <a:bodyPr/>
          <a:lstStyle/>
          <a:p>
            <a:pPr>
              <a:defRPr/>
            </a:pPr>
            <a:r>
              <a:rPr lang="en-GB" i="0" smtClean="0"/>
              <a:t>www.jerico-fp7.eu</a:t>
            </a:r>
            <a:endParaRPr lang="en-GB" i="0"/>
          </a:p>
        </p:txBody>
      </p:sp>
      <p:sp>
        <p:nvSpPr>
          <p:cNvPr id="5" name="Title 4"/>
          <p:cNvSpPr>
            <a:spLocks noGrp="1"/>
          </p:cNvSpPr>
          <p:nvPr>
            <p:ph type="title"/>
          </p:nvPr>
        </p:nvSpPr>
        <p:spPr/>
        <p:txBody>
          <a:bodyPr/>
          <a:lstStyle/>
          <a:p>
            <a:pPr>
              <a:defRPr/>
            </a:pPr>
            <a:r>
              <a:rPr lang="en-GB" dirty="0" smtClean="0"/>
              <a:t>Task 6.1 end-user products &amp; services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i="0" dirty="0" smtClean="0"/>
              <a:t>www.jerico-fp7.eu</a:t>
            </a:r>
            <a:endParaRPr lang="en-GB" i="0" dirty="0"/>
          </a:p>
        </p:txBody>
      </p:sp>
      <p:sp>
        <p:nvSpPr>
          <p:cNvPr id="5" name="Title 4"/>
          <p:cNvSpPr>
            <a:spLocks noGrp="1"/>
          </p:cNvSpPr>
          <p:nvPr>
            <p:ph type="title"/>
          </p:nvPr>
        </p:nvSpPr>
        <p:spPr/>
        <p:txBody>
          <a:bodyPr/>
          <a:lstStyle/>
          <a:p>
            <a:pPr>
              <a:defRPr/>
            </a:pPr>
            <a:r>
              <a:rPr lang="en-GB" dirty="0" smtClean="0"/>
              <a:t>Task 6.1 end-user products &amp; services: Jerico Community hub</a:t>
            </a:r>
            <a:endParaRPr lang="en-GB" dirty="0"/>
          </a:p>
        </p:txBody>
      </p:sp>
      <p:pic>
        <p:nvPicPr>
          <p:cNvPr id="7172" name="Picture 2"/>
          <p:cNvPicPr>
            <a:picLocks noChangeAspect="1" noChangeArrowheads="1"/>
          </p:cNvPicPr>
          <p:nvPr/>
        </p:nvPicPr>
        <p:blipFill>
          <a:blip r:embed="rId3" cstate="print"/>
          <a:srcRect/>
          <a:stretch>
            <a:fillRect/>
          </a:stretch>
        </p:blipFill>
        <p:spPr bwMode="auto">
          <a:xfrm>
            <a:off x="3273425" y="1557338"/>
            <a:ext cx="5330825" cy="5127625"/>
          </a:xfrm>
          <a:prstGeom prst="rect">
            <a:avLst/>
          </a:prstGeom>
          <a:noFill/>
          <a:ln w="9525">
            <a:solidFill>
              <a:schemeClr val="bg2"/>
            </a:solidFill>
            <a:miter lim="800000"/>
            <a:headEnd/>
            <a:tailEnd/>
          </a:ln>
        </p:spPr>
      </p:pic>
      <p:sp>
        <p:nvSpPr>
          <p:cNvPr id="7173" name="Content Placeholder 2"/>
          <p:cNvSpPr>
            <a:spLocks noGrp="1"/>
          </p:cNvSpPr>
          <p:nvPr>
            <p:ph idx="1"/>
          </p:nvPr>
        </p:nvSpPr>
        <p:spPr>
          <a:xfrm>
            <a:off x="179388" y="2209800"/>
            <a:ext cx="2667000" cy="3740150"/>
          </a:xfrm>
        </p:spPr>
        <p:txBody>
          <a:bodyPr/>
          <a:lstStyle/>
          <a:p>
            <a:pPr marL="0" indent="0" eaLnBrk="1" hangingPunct="1"/>
            <a:r>
              <a:rPr lang="en-GB" sz="2200" b="1" i="0" dirty="0" smtClean="0"/>
              <a:t>Sub-task 6.1.1 Build community hub</a:t>
            </a:r>
          </a:p>
          <a:p>
            <a:pPr marL="0" indent="0" eaLnBrk="1" hangingPunct="1"/>
            <a:endParaRPr lang="en-GB" sz="2200" b="1" i="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79388" y="2209800"/>
            <a:ext cx="2447925" cy="3740150"/>
          </a:xfrm>
        </p:spPr>
        <p:txBody>
          <a:bodyPr/>
          <a:lstStyle/>
          <a:p>
            <a:pPr marL="0" indent="0" eaLnBrk="1" hangingPunct="1"/>
            <a:r>
              <a:rPr lang="en-GB" sz="2200" b="1" i="0" dirty="0" smtClean="0"/>
              <a:t>Sub-task 6.1.2  Development of Jerico Datatool</a:t>
            </a:r>
          </a:p>
          <a:p>
            <a:pPr marL="0" indent="0" eaLnBrk="1" hangingPunct="1"/>
            <a:endParaRPr lang="en-GB" sz="2200" b="1" i="0" dirty="0" smtClean="0"/>
          </a:p>
          <a:p>
            <a:pPr marL="0" indent="0" eaLnBrk="1" hangingPunct="1"/>
            <a:r>
              <a:rPr lang="en-GB" sz="2200" i="0" dirty="0" smtClean="0">
                <a:solidFill>
                  <a:srgbClr val="002060"/>
                </a:solidFill>
              </a:rPr>
              <a:t>Launched in January 2012 it has had 19,000 visits from 157 countries</a:t>
            </a:r>
          </a:p>
        </p:txBody>
      </p:sp>
      <p:sp>
        <p:nvSpPr>
          <p:cNvPr id="4" name="Footer Placeholder 3"/>
          <p:cNvSpPr>
            <a:spLocks noGrp="1"/>
          </p:cNvSpPr>
          <p:nvPr>
            <p:ph type="ftr" sz="quarter" idx="10"/>
          </p:nvPr>
        </p:nvSpPr>
        <p:spPr/>
        <p:txBody>
          <a:bodyPr/>
          <a:lstStyle/>
          <a:p>
            <a:pPr>
              <a:defRPr/>
            </a:pPr>
            <a:r>
              <a:rPr lang="en-GB" i="0" dirty="0" smtClean="0"/>
              <a:t>www.jerico-fp7.eu</a:t>
            </a:r>
            <a:endParaRPr lang="en-GB" i="0" dirty="0"/>
          </a:p>
        </p:txBody>
      </p:sp>
      <p:sp>
        <p:nvSpPr>
          <p:cNvPr id="5" name="Title 4"/>
          <p:cNvSpPr>
            <a:spLocks noGrp="1"/>
          </p:cNvSpPr>
          <p:nvPr>
            <p:ph type="title"/>
          </p:nvPr>
        </p:nvSpPr>
        <p:spPr/>
        <p:txBody>
          <a:bodyPr/>
          <a:lstStyle/>
          <a:p>
            <a:pPr>
              <a:defRPr/>
            </a:pPr>
            <a:r>
              <a:rPr lang="en-GB" dirty="0" smtClean="0"/>
              <a:t>Task 6.1 end-user products &amp; services: </a:t>
            </a:r>
            <a:r>
              <a:rPr lang="en-GB" dirty="0" err="1" smtClean="0"/>
              <a:t>Jerico</a:t>
            </a:r>
            <a:r>
              <a:rPr lang="en-GB" dirty="0" smtClean="0"/>
              <a:t> </a:t>
            </a:r>
            <a:r>
              <a:rPr lang="en-GB" dirty="0" smtClean="0"/>
              <a:t>community hub</a:t>
            </a:r>
            <a:endParaRPr lang="en-GB" dirty="0"/>
          </a:p>
        </p:txBody>
      </p:sp>
      <p:pic>
        <p:nvPicPr>
          <p:cNvPr id="6" name="Picture 4"/>
          <p:cNvPicPr>
            <a:picLocks noChangeAspect="1" noChangeArrowheads="1"/>
          </p:cNvPicPr>
          <p:nvPr/>
        </p:nvPicPr>
        <p:blipFill>
          <a:blip r:embed="rId3"/>
          <a:srcRect r="3030"/>
          <a:stretch>
            <a:fillRect/>
          </a:stretch>
        </p:blipFill>
        <p:spPr bwMode="auto">
          <a:xfrm>
            <a:off x="2643174" y="1928802"/>
            <a:ext cx="6414696" cy="4000528"/>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6.1 end-user products &amp; services: </a:t>
            </a:r>
            <a:r>
              <a:rPr lang="en-GB" dirty="0" err="1" smtClean="0"/>
              <a:t>Jerico</a:t>
            </a:r>
            <a:r>
              <a:rPr lang="en-GB" dirty="0" smtClean="0"/>
              <a:t> </a:t>
            </a:r>
            <a:r>
              <a:rPr lang="en-GB" dirty="0" smtClean="0"/>
              <a:t>Community hub</a:t>
            </a:r>
            <a:endParaRPr lang="en-GB" dirty="0"/>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5122" name="Picture 2"/>
          <p:cNvPicPr>
            <a:picLocks noChangeAspect="1" noChangeArrowheads="1"/>
          </p:cNvPicPr>
          <p:nvPr/>
        </p:nvPicPr>
        <p:blipFill>
          <a:blip r:embed="rId3"/>
          <a:srcRect t="7269"/>
          <a:stretch>
            <a:fillRect/>
          </a:stretch>
        </p:blipFill>
        <p:spPr bwMode="auto">
          <a:xfrm>
            <a:off x="142844" y="1928802"/>
            <a:ext cx="8840421" cy="4714907"/>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6.1 end-user products &amp; services: Jerico Datatool</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fr-FR" smtClean="0"/>
              <a:t>www.jerico-fp7.eu</a:t>
            </a:r>
            <a:endParaRPr lang="fr-FR"/>
          </a:p>
        </p:txBody>
      </p:sp>
      <p:pic>
        <p:nvPicPr>
          <p:cNvPr id="5" name="Picture 2" descr="C:\Users\x937505\Jerico\SteeringCommitee_&amp;GenAssembly_Oslo_May2014\Jerico - May to Sep 2013 Temp - 3 buoys.png"/>
          <p:cNvPicPr>
            <a:picLocks noChangeAspect="1" noChangeArrowheads="1"/>
          </p:cNvPicPr>
          <p:nvPr/>
        </p:nvPicPr>
        <p:blipFill>
          <a:blip r:embed="rId3"/>
          <a:srcRect r="787" b="29050"/>
          <a:stretch>
            <a:fillRect/>
          </a:stretch>
        </p:blipFill>
        <p:spPr bwMode="auto">
          <a:xfrm>
            <a:off x="71406" y="1571611"/>
            <a:ext cx="9001188" cy="4680023"/>
          </a:xfrm>
          <a:prstGeom prst="rect">
            <a:avLst/>
          </a:prstGeom>
          <a:noFill/>
          <a:ln>
            <a:solidFill>
              <a:schemeClr val="bg2"/>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FR"/>
              <a:t>www.jerico-fp7.eu</a:t>
            </a:r>
          </a:p>
        </p:txBody>
      </p:sp>
      <p:sp>
        <p:nvSpPr>
          <p:cNvPr id="47106" name="Rectangle 2"/>
          <p:cNvSpPr>
            <a:spLocks noGrp="1" noChangeArrowheads="1"/>
          </p:cNvSpPr>
          <p:nvPr>
            <p:ph type="title"/>
          </p:nvPr>
        </p:nvSpPr>
        <p:spPr/>
        <p:txBody>
          <a:bodyPr/>
          <a:lstStyle/>
          <a:p>
            <a:pPr eaLnBrk="1" hangingPunct="1">
              <a:defRPr/>
            </a:pPr>
            <a:r>
              <a:rPr lang="en-GB" dirty="0" smtClean="0"/>
              <a:t>Task 6.1 end-user products &amp; services: Jerico Datatool</a:t>
            </a:r>
            <a:endParaRPr lang="fr-FR" dirty="0" smtClean="0"/>
          </a:p>
        </p:txBody>
      </p:sp>
      <p:pic>
        <p:nvPicPr>
          <p:cNvPr id="3074" name="Picture 2" descr="C:\Users\x937505\Jerico\SteeringCommitee_&amp;GenAssembly_Oslo_May2014\Jerico Jan 2013 Ferrybox.png"/>
          <p:cNvPicPr>
            <a:picLocks noChangeAspect="1" noChangeArrowheads="1"/>
          </p:cNvPicPr>
          <p:nvPr/>
        </p:nvPicPr>
        <p:blipFill>
          <a:blip r:embed="rId3"/>
          <a:srcRect r="569" b="2596"/>
          <a:stretch>
            <a:fillRect/>
          </a:stretch>
        </p:blipFill>
        <p:spPr bwMode="auto">
          <a:xfrm>
            <a:off x="714380" y="1459777"/>
            <a:ext cx="7643834" cy="5398223"/>
          </a:xfrm>
          <a:prstGeom prst="rect">
            <a:avLst/>
          </a:prstGeom>
          <a:noFill/>
          <a:ln>
            <a:solidFill>
              <a:schemeClr val="bg2"/>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t0000009">
  <a:themeElements>
    <a:clrScheme name="Presentation_Jericov3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esentation_Jericov3">
      <a:majorFont>
        <a:latin typeface="Helvetic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700" b="0" i="0" u="none" strike="noStrike" cap="none" normalizeH="0" baseline="0" smtClean="0">
            <a:ln>
              <a:noFill/>
            </a:ln>
            <a:solidFill>
              <a:srgbClr val="007AB4"/>
            </a:solidFill>
            <a:effectLst/>
            <a:latin typeface="Helvetica" pitchFamily="-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700" b="0" i="0" u="none" strike="noStrike" cap="none" normalizeH="0" baseline="0" smtClean="0">
            <a:ln>
              <a:noFill/>
            </a:ln>
            <a:solidFill>
              <a:srgbClr val="007AB4"/>
            </a:solidFill>
            <a:effectLst/>
            <a:latin typeface="Helvetica" pitchFamily="-4" charset="0"/>
          </a:defRPr>
        </a:defPPr>
      </a:lstStyle>
    </a:lnDef>
  </a:objectDefaults>
  <a:extraClrSchemeLst>
    <a:extraClrScheme>
      <a:clrScheme name="Presentation_Jericov3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esentation_Jericov3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esentation_Jericov3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Ppt0000009</Template>
  <TotalTime>898</TotalTime>
  <Words>1186</Words>
  <Application>Microsoft Office PowerPoint</Application>
  <PresentationFormat>On-screen Show (4:3)</PresentationFormat>
  <Paragraphs>227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Ppt0000009</vt:lpstr>
      <vt:lpstr>WP6: Outreach</vt:lpstr>
      <vt:lpstr>WP6 tasks</vt:lpstr>
      <vt:lpstr>WP6 tasks</vt:lpstr>
      <vt:lpstr>Task 6.1 end-user products &amp; services</vt:lpstr>
      <vt:lpstr>Task 6.1 end-user products &amp; services: Jerico Community hub</vt:lpstr>
      <vt:lpstr>Task 6.1 end-user products &amp; services: Jerico community hub</vt:lpstr>
      <vt:lpstr>Task 6.1 end-user products &amp; services: Jerico Community hub</vt:lpstr>
      <vt:lpstr>Task 6.1 end-user products &amp; services: Jerico Datatool</vt:lpstr>
      <vt:lpstr>Task 6.1 end-user products &amp; services: Jerico Datatool</vt:lpstr>
      <vt:lpstr>Task 6.1 end-user products &amp; services: Jerico user display (JUD)</vt:lpstr>
      <vt:lpstr>Task 6.1 end-user products &amp; services: Jerico user display (JUD)</vt:lpstr>
      <vt:lpstr>Task 6.2 Oceanboard</vt:lpstr>
      <vt:lpstr>Task 6.2 Oceanboard</vt:lpstr>
      <vt:lpstr>Task 6.2 Oceanboard</vt:lpstr>
      <vt:lpstr>PowerPoint Presentation</vt:lpstr>
      <vt:lpstr>PowerPoint Presentation</vt:lpstr>
      <vt:lpstr>PowerPoint Presentation</vt:lpstr>
      <vt:lpstr>PowerPoint Presentation</vt:lpstr>
      <vt:lpstr>PowerPoint Presentation</vt:lpstr>
      <vt:lpstr>Task 6.2 Oceanboard</vt:lpstr>
      <vt:lpstr>PowerPoint Presentation</vt:lpstr>
      <vt:lpstr>Task 6.3 summer schools</vt:lpstr>
      <vt:lpstr>Task 6.3 summer schools: Malta</vt:lpstr>
      <vt:lpstr>PowerPoint Presentation</vt:lpstr>
      <vt:lpstr>Task 6.3 summer schools: Malta</vt:lpstr>
      <vt:lpstr>Task 6.3 summer schools: Malta </vt:lpstr>
      <vt:lpstr>Task 6.3 summer schools: Malta</vt:lpstr>
      <vt:lpstr>Task 6.3 summer schools: Malta</vt:lpstr>
      <vt:lpstr>PowerPoint Presentation</vt:lpstr>
      <vt:lpstr>Task 6.3 summer schools: Deltares</vt:lpstr>
      <vt:lpstr>Task 6.3 summer schools: Deltares</vt:lpstr>
      <vt:lpstr>Task 6.3 summer schools: Deltares</vt:lpstr>
      <vt:lpstr>WP6 tasks</vt:lpstr>
    </vt:vector>
  </TitlesOfParts>
  <Company>IFREMER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General Assembly – NIVA HQ</dc:title>
  <dc:creator>pfarcy</dc:creator>
  <cp:lastModifiedBy>Kai Sørensen</cp:lastModifiedBy>
  <cp:revision>137</cp:revision>
  <cp:lastPrinted>1904-01-01T00:00:00Z</cp:lastPrinted>
  <dcterms:created xsi:type="dcterms:W3CDTF">2014-04-15T07:50:42Z</dcterms:created>
  <dcterms:modified xsi:type="dcterms:W3CDTF">2014-05-05T16:07:14Z</dcterms:modified>
</cp:coreProperties>
</file>