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700" kern="1200">
        <a:solidFill>
          <a:srgbClr val="007AB4"/>
        </a:solidFill>
        <a:latin typeface="Helvetic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B333"/>
    <a:srgbClr val="159938"/>
    <a:srgbClr val="53B086"/>
    <a:srgbClr val="0073AF"/>
    <a:srgbClr val="5CBBD6"/>
    <a:srgbClr val="49B5DD"/>
    <a:srgbClr val="8CCCDC"/>
    <a:srgbClr val="62B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5" autoAdjust="0"/>
    <p:restoredTop sz="90929"/>
  </p:normalViewPr>
  <p:slideViewPr>
    <p:cSldViewPr>
      <p:cViewPr>
        <p:scale>
          <a:sx n="87" d="100"/>
          <a:sy n="87" d="100"/>
        </p:scale>
        <p:origin x="-282" y="1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fld id="{2900EE03-5545-48D7-AAB9-379698595E8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6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cs typeface="+mn-cs"/>
              </a:defRPr>
            </a:lvl1pPr>
          </a:lstStyle>
          <a:p>
            <a:pPr>
              <a:defRPr/>
            </a:pPr>
            <a:fld id="{9984DDBD-44CF-4F21-8EEB-787083739B8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999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fld id="{B5738518-8C87-48AB-A307-FF09D38272BD}" type="slidenum">
              <a:rPr lang="fr-FR" altLang="it-IT" sz="1200" smtClean="0">
                <a:solidFill>
                  <a:schemeClr val="tx1"/>
                </a:solidFill>
                <a:latin typeface="Times New Roman" pitchFamily="18" charset="0"/>
              </a:rPr>
              <a:pPr>
                <a:lnSpc>
                  <a:spcPct val="100000"/>
                </a:lnSpc>
              </a:pPr>
              <a:t>1</a:t>
            </a:fld>
            <a:endParaRPr lang="fr-FR" alt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84DDBD-44CF-4F21-8EEB-787083739B8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4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fld id="{B5738518-8C87-48AB-A307-FF09D38272BD}" type="slidenum">
              <a:rPr lang="fr-FR" altLang="it-IT" sz="1200">
                <a:solidFill>
                  <a:prstClr val="black"/>
                </a:solidFill>
                <a:latin typeface="Times New Roman" pitchFamily="18" charset="0"/>
              </a:rPr>
              <a:pPr>
                <a:lnSpc>
                  <a:spcPct val="100000"/>
                </a:lnSpc>
              </a:pPr>
              <a:t>19</a:t>
            </a:fld>
            <a:endParaRPr lang="fr-FR" altLang="it-IT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981200" y="58674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fr-FR" sz="1200">
                <a:solidFill>
                  <a:srgbClr val="A3CB5B"/>
                </a:solidFill>
                <a:latin typeface="Helvetica" pitchFamily="-4" charset="0"/>
                <a:cs typeface="+mn-cs"/>
              </a:rPr>
              <a:t>Speaker </a:t>
            </a:r>
            <a:r>
              <a:rPr lang="fr-FR" sz="1200" b="1">
                <a:solidFill>
                  <a:srgbClr val="005E9F"/>
                </a:solidFill>
                <a:latin typeface="Helvetica" pitchFamily="-4" charset="0"/>
                <a:cs typeface="+mn-cs"/>
              </a:rPr>
              <a:t>I</a:t>
            </a:r>
            <a:r>
              <a:rPr lang="fr-FR" sz="1200">
                <a:solidFill>
                  <a:srgbClr val="A3CB5B"/>
                </a:solidFill>
                <a:latin typeface="Helvetica" pitchFamily="-4" charset="0"/>
                <a:cs typeface="+mn-cs"/>
              </a:rPr>
              <a:t> Organism </a:t>
            </a:r>
            <a:r>
              <a:rPr lang="fr-FR" sz="1200" b="1">
                <a:solidFill>
                  <a:srgbClr val="005E9F"/>
                </a:solidFill>
                <a:latin typeface="Helvetica" pitchFamily="-4" charset="0"/>
                <a:cs typeface="+mn-cs"/>
              </a:rPr>
              <a:t>I</a:t>
            </a:r>
            <a:r>
              <a:rPr lang="fr-FR" sz="1200">
                <a:solidFill>
                  <a:srgbClr val="A3CB5B"/>
                </a:solidFill>
                <a:latin typeface="Helvetica" pitchFamily="-4" charset="0"/>
                <a:cs typeface="+mn-cs"/>
              </a:rPr>
              <a:t> adresse mail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286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fr-FR" sz="1100" b="1" i="1">
                <a:solidFill>
                  <a:srgbClr val="3C92C1"/>
                </a:solidFill>
                <a:latin typeface="Helvetica" pitchFamily="-4" charset="0"/>
                <a:cs typeface="+mn-cs"/>
              </a:rPr>
              <a:t>www.jerico-fp7.eu</a:t>
            </a:r>
          </a:p>
        </p:txBody>
      </p:sp>
      <p:pic>
        <p:nvPicPr>
          <p:cNvPr id="6" name="Picture 28" descr="FOND_PP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880225" y="1474788"/>
            <a:ext cx="2176463" cy="323850"/>
            <a:chOff x="4334" y="929"/>
            <a:chExt cx="1371" cy="20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34" y="929"/>
              <a:ext cx="41" cy="204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63" y="929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60" y="1038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445" y="1038"/>
              <a:ext cx="41" cy="91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992" y="929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89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74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328" y="929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25" y="1038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10" y="1038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664" y="929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561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46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131763" y="3667125"/>
            <a:ext cx="1817687" cy="323850"/>
            <a:chOff x="561" y="2351"/>
            <a:chExt cx="1145" cy="204"/>
          </a:xfrm>
        </p:grpSpPr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 rot="10800000" flipH="1">
              <a:off x="664" y="2351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 rot="10800000" flipH="1">
              <a:off x="561" y="2354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 rot="10800000" flipH="1">
              <a:off x="993" y="2351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 rot="10800000" flipH="1">
              <a:off x="890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 rot="10800000" flipH="1">
              <a:off x="775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 rot="10800000" flipH="1">
              <a:off x="1329" y="2351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 rot="10800000" flipH="1">
              <a:off x="1226" y="2354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 rot="10800000" flipH="1">
              <a:off x="1111" y="2354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 rot="10800000" flipH="1">
              <a:off x="1665" y="2351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 rot="10800000" flipH="1">
              <a:off x="1562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 rot="10800000" flipH="1">
              <a:off x="1447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</p:grpSp>
      <p:pic>
        <p:nvPicPr>
          <p:cNvPr id="33" name="Picture 59" descr="SIGNATURE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3725863"/>
            <a:ext cx="6761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4479329"/>
            <a:ext cx="5867400" cy="677863"/>
          </a:xfrm>
        </p:spPr>
        <p:txBody>
          <a:bodyPr/>
          <a:lstStyle>
            <a:lvl1pPr>
              <a:lnSpc>
                <a:spcPct val="90000"/>
              </a:lnSpc>
              <a:defRPr sz="2700" b="0">
                <a:solidFill>
                  <a:srgbClr val="007AB4"/>
                </a:solidFill>
                <a:latin typeface="Helvetica Neue" pitchFamily="-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5181600"/>
            <a:ext cx="5867400" cy="677863"/>
          </a:xfrm>
        </p:spPr>
        <p:txBody>
          <a:bodyPr/>
          <a:lstStyle>
            <a:lvl1pPr marL="0" indent="0">
              <a:defRPr sz="1900">
                <a:solidFill>
                  <a:srgbClr val="77C5E3"/>
                </a:solidFill>
                <a:latin typeface="Helvetica" pitchFamily="-4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876800" y="6400800"/>
            <a:ext cx="3962400" cy="304800"/>
          </a:xfrm>
        </p:spPr>
        <p:txBody>
          <a:bodyPr anchor="t"/>
          <a:lstStyle>
            <a:lvl1pPr algn="r">
              <a:defRPr b="1" smtClean="0">
                <a:solidFill>
                  <a:srgbClr val="3C92C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fr-FR" altLang="it-IT"/>
              <a:t>May 5 to 7 2014 / Oslo / Norway</a:t>
            </a:r>
          </a:p>
        </p:txBody>
      </p:sp>
    </p:spTree>
    <p:extLst>
      <p:ext uri="{BB962C8B-B14F-4D97-AF65-F5344CB8AC3E}">
        <p14:creationId xmlns:p14="http://schemas.microsoft.com/office/powerpoint/2010/main" val="34368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609600" y="2209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 b="0" i="1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71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7" descr="VAGUE_SE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52400"/>
            <a:ext cx="14620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807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smtClean="0"/>
              <a:t>Cliquez pour modifier les styles du texte du masque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770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 i="1">
                <a:solidFill>
                  <a:srgbClr val="49B5D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477000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 b="1">
                <a:solidFill>
                  <a:srgbClr val="0073AF"/>
                </a:solidFill>
                <a:latin typeface="Helvetica" pitchFamily="-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grpSp>
        <p:nvGrpSpPr>
          <p:cNvPr id="1031" name="Group 35"/>
          <p:cNvGrpSpPr>
            <a:grpSpLocks/>
          </p:cNvGrpSpPr>
          <p:nvPr/>
        </p:nvGrpSpPr>
        <p:grpSpPr bwMode="auto">
          <a:xfrm>
            <a:off x="179388" y="1608138"/>
            <a:ext cx="2147887" cy="255587"/>
            <a:chOff x="135" y="1038"/>
            <a:chExt cx="1353" cy="161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 rot="10800000">
              <a:off x="1456" y="1038"/>
              <a:ext cx="32" cy="161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10800000">
              <a:off x="1196" y="1038"/>
              <a:ext cx="32" cy="16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rot="10800000">
              <a:off x="1277" y="1042"/>
              <a:ext cx="32" cy="72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 rot="10800000">
              <a:off x="1368" y="1042"/>
              <a:ext cx="32" cy="72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10800000">
              <a:off x="936" y="1038"/>
              <a:ext cx="32" cy="16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 rot="10800000">
              <a:off x="1016" y="1042"/>
              <a:ext cx="33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 rot="10800000">
              <a:off x="1108" y="1042"/>
              <a:ext cx="32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10800000">
              <a:off x="669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 rot="10800000">
              <a:off x="752" y="1042"/>
              <a:ext cx="32" cy="72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 rot="10800000">
              <a:off x="843" y="1042"/>
              <a:ext cx="32" cy="72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0800000">
              <a:off x="405" y="1038"/>
              <a:ext cx="32" cy="161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 rot="10800000">
              <a:off x="485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 rot="10800000">
              <a:off x="576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 rot="10800000" flipH="1">
              <a:off x="135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 rot="10800000" flipH="1">
              <a:off x="319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 rot="10800000" flipH="1">
              <a:off x="228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cs typeface="+mn-cs"/>
              </a:endParaRPr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4925" y="1447800"/>
            <a:ext cx="7543800" cy="76200"/>
          </a:xfrm>
          <a:prstGeom prst="rect">
            <a:avLst/>
          </a:prstGeom>
          <a:gradFill rotWithShape="0">
            <a:gsLst>
              <a:gs pos="0">
                <a:srgbClr val="0073AF"/>
              </a:gs>
              <a:gs pos="100000">
                <a:srgbClr val="49B5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FR" sz="2400">
                <a:solidFill>
                  <a:schemeClr val="tx1"/>
                </a:solidFill>
                <a:latin typeface="Times New Roman" pitchFamily="-4" charset="0"/>
                <a:cs typeface="+mn-cs"/>
              </a:rPr>
              <a:t> 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6180138" y="6477000"/>
            <a:ext cx="2506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FR" altLang="it-IT" sz="1100">
                <a:solidFill>
                  <a:srgbClr val="0073AF"/>
                </a:solidFill>
              </a:rPr>
              <a:t>General Assembly 2 - </a:t>
            </a:r>
            <a:r>
              <a:rPr lang="fr-FR" altLang="it-IT" sz="1100">
                <a:solidFill>
                  <a:srgbClr val="49B5DD"/>
                </a:solidFill>
              </a:rPr>
              <a:t>JERICO</a:t>
            </a:r>
            <a:r>
              <a:rPr lang="fr-FR" altLang="it-IT" sz="1100" b="1">
                <a:solidFill>
                  <a:srgbClr val="0073AF"/>
                </a:solidFill>
              </a:rPr>
              <a:t> </a:t>
            </a:r>
            <a:r>
              <a:rPr lang="fr-FR" altLang="it-IT" sz="1100">
                <a:solidFill>
                  <a:srgbClr val="0073AF"/>
                </a:solidFill>
              </a:rPr>
              <a:t>- </a:t>
            </a:r>
            <a:fld id="{0DB285E7-6F17-4C7C-95D7-F437F9F54066}" type="slidenum">
              <a:rPr lang="fr-FR" altLang="it-IT" sz="1100">
                <a:solidFill>
                  <a:srgbClr val="0073AF"/>
                </a:solidFill>
              </a:rPr>
              <a:pPr algn="r">
                <a:lnSpc>
                  <a:spcPct val="100000"/>
                </a:lnSpc>
              </a:pPr>
              <a:t>‹N›</a:t>
            </a:fld>
            <a:endParaRPr lang="fr-FR" altLang="it-IT" sz="1100">
              <a:solidFill>
                <a:srgbClr val="0073A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cap="all">
          <a:solidFill>
            <a:srgbClr val="0067A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A258"/>
        </a:buClr>
        <a:buSzPct val="80000"/>
        <a:defRPr sz="1600" 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i="1">
          <a:solidFill>
            <a:srgbClr val="0067A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400" i="1">
          <a:solidFill>
            <a:srgbClr val="0067A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67A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it-IT" sz="1100" dirty="0">
                <a:solidFill>
                  <a:srgbClr val="3C92C1"/>
                </a:solidFill>
              </a:rPr>
              <a:t>May 5 to 7 2014 / Oslo / Norway</a:t>
            </a:r>
            <a:endParaRPr lang="fr-FR" altLang="it-IT" sz="1100" dirty="0">
              <a:solidFill>
                <a:srgbClr val="3C92C1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4149725"/>
            <a:ext cx="5328691" cy="677863"/>
          </a:xfrm>
        </p:spPr>
        <p:txBody>
          <a:bodyPr/>
          <a:lstStyle/>
          <a:p>
            <a:pPr eaLnBrk="1" hangingPunct="1"/>
            <a:r>
              <a:rPr lang="fr-FR" altLang="it-IT" cap="none" dirty="0" smtClean="0">
                <a:latin typeface="Helvetica Neue"/>
              </a:rPr>
              <a:t>2</a:t>
            </a:r>
            <a:r>
              <a:rPr lang="fr-FR" altLang="it-IT" cap="none" baseline="30000" dirty="0" smtClean="0">
                <a:latin typeface="Helvetica Neue"/>
              </a:rPr>
              <a:t>nd</a:t>
            </a:r>
            <a:r>
              <a:rPr lang="fr-FR" altLang="it-IT" cap="none" dirty="0" smtClean="0">
                <a:latin typeface="Helvetica Neue"/>
              </a:rPr>
              <a:t> General </a:t>
            </a:r>
            <a:r>
              <a:rPr lang="fr-FR" altLang="it-IT" cap="none" dirty="0" err="1" smtClean="0">
                <a:latin typeface="Helvetica Neue"/>
              </a:rPr>
              <a:t>Assembly</a:t>
            </a:r>
            <a:r>
              <a:rPr lang="fr-FR" altLang="it-IT" cap="none" dirty="0" smtClean="0">
                <a:latin typeface="Helvetica Neue"/>
              </a:rPr>
              <a:t> – NIVA HQ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941168"/>
            <a:ext cx="8136904" cy="13681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 algn="ctr" eaLnBrk="1" hangingPunct="1">
              <a:spcBef>
                <a:spcPct val="0"/>
              </a:spcBef>
              <a:buClrTx/>
              <a:buSzTx/>
              <a:defRPr/>
            </a:pPr>
            <a:r>
              <a:rPr lang="en-GB" altLang="en-US" b="1" i="0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WP5: DATA MANAGEMENT AND DISTRIBUTION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defRPr/>
            </a:pPr>
            <a:r>
              <a:rPr lang="en-GB" altLang="en-US" b="1" i="0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Review and Status</a:t>
            </a:r>
            <a:endParaRPr lang="en-GB" altLang="en-US" i="0" kern="1200" dirty="0">
              <a:solidFill>
                <a:srgbClr val="007AB4"/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lvl="0" algn="ctr" eaLnBrk="1" hangingPunct="1">
              <a:spcBef>
                <a:spcPct val="0"/>
              </a:spcBef>
              <a:buClrTx/>
              <a:buSzTx/>
              <a:defRPr/>
            </a:pPr>
            <a:endParaRPr lang="en-GB" altLang="en-US" sz="1200" i="0" kern="1200" dirty="0">
              <a:solidFill>
                <a:srgbClr val="007AB4"/>
              </a:solidFill>
              <a:latin typeface="Helvetica Neue"/>
            </a:endParaRPr>
          </a:p>
          <a:p>
            <a:pPr lvl="0" algn="ctr" eaLnBrk="1" hangingPunct="1">
              <a:spcBef>
                <a:spcPct val="0"/>
              </a:spcBef>
              <a:buClrTx/>
              <a:buSzTx/>
              <a:defRPr/>
            </a:pP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Rajesh Nair</a:t>
            </a:r>
            <a:r>
              <a:rPr lang="en-GB" altLang="en-US" sz="1100" i="0" kern="1200" baseline="30000" dirty="0">
                <a:solidFill>
                  <a:srgbClr val="0066CC"/>
                </a:solidFill>
                <a:latin typeface="Helvetica Neue"/>
              </a:rPr>
              <a:t>1</a:t>
            </a:r>
            <a:r>
              <a:rPr lang="en-GB" altLang="en-US" sz="1100" b="1" i="0" kern="1200" dirty="0">
                <a:solidFill>
                  <a:srgbClr val="0066CC"/>
                </a:solidFill>
                <a:latin typeface="Helvetica Neue"/>
              </a:rPr>
              <a:t>,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Loic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Petit De La Villeon</a:t>
            </a:r>
            <a:r>
              <a:rPr lang="en-GB" altLang="en-US" sz="1100" i="0" kern="1200" baseline="30000" dirty="0">
                <a:solidFill>
                  <a:srgbClr val="0066CC"/>
                </a:solidFill>
                <a:latin typeface="Helvetica Neue"/>
              </a:rPr>
              <a:t>2</a:t>
            </a:r>
            <a:r>
              <a:rPr lang="en-GB" altLang="en-US" sz="1100" b="1" i="0" kern="1200" dirty="0">
                <a:solidFill>
                  <a:srgbClr val="0066CC"/>
                </a:solidFill>
                <a:latin typeface="Helvetica Neue"/>
              </a:rPr>
              <a:t>, 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Gilbert Maudire</a:t>
            </a:r>
            <a:r>
              <a:rPr lang="en-GB" altLang="en-US" sz="1100" i="0" kern="1200" baseline="30000" dirty="0">
                <a:solidFill>
                  <a:srgbClr val="0066CC"/>
                </a:solidFill>
                <a:latin typeface="Helvetica Neue"/>
              </a:rPr>
              <a:t>2</a:t>
            </a:r>
            <a:r>
              <a:rPr lang="en-GB" altLang="en-US" sz="1100" b="1" i="0" kern="1200" dirty="0">
                <a:solidFill>
                  <a:srgbClr val="0066CC"/>
                </a:solidFill>
                <a:latin typeface="Helvetica Neue"/>
              </a:rPr>
              <a:t>, 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Caterina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Fanara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(</a:t>
            </a:r>
            <a:r>
              <a:rPr lang="en-GB" altLang="en-US" sz="1100" i="0" kern="1200" dirty="0">
                <a:solidFill>
                  <a:srgbClr val="FF0000"/>
                </a:solidFill>
                <a:latin typeface="Helvetica Neue"/>
              </a:rPr>
              <a:t>cfanara@ogs.trieste.it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)</a:t>
            </a:r>
            <a:r>
              <a:rPr lang="en-GB" altLang="en-US" sz="1100" i="0" kern="1200" baseline="30000" dirty="0">
                <a:solidFill>
                  <a:srgbClr val="0066CC"/>
                </a:solidFill>
                <a:latin typeface="Helvetica Neue"/>
              </a:rPr>
              <a:t>1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, and Alessandro Crise</a:t>
            </a:r>
            <a:r>
              <a:rPr lang="en-GB" altLang="en-US" sz="1100" i="0" kern="1200" baseline="30000" dirty="0">
                <a:solidFill>
                  <a:srgbClr val="0066CC"/>
                </a:solidFill>
                <a:latin typeface="Helvetica Neue"/>
              </a:rPr>
              <a:t>1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defRPr/>
            </a:pPr>
            <a:r>
              <a:rPr lang="en-GB" altLang="en-US" sz="1100" i="0" kern="1200" baseline="30000" dirty="0">
                <a:solidFill>
                  <a:srgbClr val="0066CC"/>
                </a:solidFill>
                <a:latin typeface="Helvetica Neue"/>
              </a:rPr>
              <a:t>1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OGS (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Istituto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Nazionale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di 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Oceanografia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e di 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Geofisica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</a:t>
            </a:r>
            <a:r>
              <a:rPr lang="en-GB" altLang="en-US" sz="1100" i="0" kern="1200" dirty="0" err="1">
                <a:solidFill>
                  <a:srgbClr val="0066CC"/>
                </a:solidFill>
                <a:latin typeface="Helvetica Neue"/>
              </a:rPr>
              <a:t>Sperimentale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), Italy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defRPr/>
            </a:pPr>
            <a:r>
              <a:rPr lang="en-GB" altLang="en-US" sz="1100" i="0" kern="1200" baseline="30000" dirty="0">
                <a:solidFill>
                  <a:srgbClr val="0066CC"/>
                </a:solidFill>
                <a:latin typeface="Helvetica Neue"/>
              </a:rPr>
              <a:t>2</a:t>
            </a:r>
            <a:r>
              <a:rPr lang="en-GB" altLang="en-US" sz="1100" i="0" kern="1200" dirty="0">
                <a:solidFill>
                  <a:srgbClr val="0066CC"/>
                </a:solidFill>
                <a:latin typeface="Helvetica Neue"/>
              </a:rPr>
              <a:t> IFREMER, France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397250" y="254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endParaRPr lang="fr-FR" alt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08363" y="2444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endParaRPr lang="fr-FR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/>
              <a:t>WP5: </a:t>
            </a:r>
            <a:r>
              <a:rPr lang="en-US" sz="2800" dirty="0" smtClean="0"/>
              <a:t>harmonization</a:t>
            </a:r>
            <a:endParaRPr lang="en-US" sz="2800" dirty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8077200" cy="4099520"/>
          </a:xfrm>
        </p:spPr>
        <p:txBody>
          <a:bodyPr/>
          <a:lstStyle/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GB" altLang="en-US" sz="1200" b="1" i="0" dirty="0" smtClean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altLang="en-US" sz="2400" b="1" i="0" dirty="0" smtClean="0">
                <a:solidFill>
                  <a:srgbClr val="0087C7"/>
                </a:solidFill>
                <a:latin typeface="Arial"/>
              </a:rPr>
              <a:t>Towards </a:t>
            </a:r>
            <a:r>
              <a:rPr lang="en-GB" altLang="en-US" sz="2400" b="1" i="0" dirty="0">
                <a:solidFill>
                  <a:srgbClr val="0087C7"/>
                </a:solidFill>
                <a:latin typeface="Arial"/>
              </a:rPr>
              <a:t>real-time integration of the 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altLang="en-US" sz="2400" b="1" i="0" dirty="0">
                <a:solidFill>
                  <a:srgbClr val="0087C7"/>
                </a:solidFill>
                <a:latin typeface="Arial"/>
              </a:rPr>
              <a:t>heterogeneous, distributed JERICO sensor network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altLang="en-US" sz="2400" b="1" i="0" dirty="0">
                <a:solidFill>
                  <a:srgbClr val="0087C7"/>
                </a:solidFill>
                <a:latin typeface="Arial"/>
              </a:rPr>
              <a:t> into mainstream European information infrastructures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altLang="en-US" sz="24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2000" i="0" dirty="0">
                <a:solidFill>
                  <a:srgbClr val="0087C7"/>
                </a:solidFill>
                <a:latin typeface="Arial"/>
              </a:rPr>
              <a:t>Activity partners: IFREMER / MARUM</a:t>
            </a:r>
            <a:r>
              <a:rPr lang="en-US" altLang="en-US" sz="1800" i="0" dirty="0">
                <a:solidFill>
                  <a:srgbClr val="0087C7"/>
                </a:solidFill>
                <a:latin typeface="Arial"/>
              </a:rPr>
              <a:t>  </a:t>
            </a:r>
            <a:endParaRPr lang="en-US" altLang="en-US" sz="13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altLang="en-US" sz="12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Loïc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Petit De la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Villeon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(Loic.Petit.De.La.Villeon@ifremer.fr)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Thomas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Loubrieu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(tloubrie@ifremer.fr)</a:t>
            </a: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Andree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Behnken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(abehnken@marum.de)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lnSpc>
                <a:spcPct val="93000"/>
              </a:lnSpc>
              <a:defRPr/>
            </a:pPr>
            <a:r>
              <a:rPr lang="en-US" altLang="en-US" sz="2800" dirty="0"/>
              <a:t>WP5: harmonization</a:t>
            </a:r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8077200" cy="4464496"/>
          </a:xfrm>
        </p:spPr>
        <p:txBody>
          <a:bodyPr>
            <a:normAutofit lnSpcReduction="10000"/>
          </a:bodyPr>
          <a:lstStyle/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1200" b="1" i="0" dirty="0" smtClean="0">
              <a:solidFill>
                <a:srgbClr val="007AB4"/>
              </a:solidFill>
              <a:latin typeface="Helvetica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400" b="1" i="0" dirty="0" smtClean="0">
                <a:solidFill>
                  <a:srgbClr val="007AB4"/>
                </a:solidFill>
                <a:latin typeface="Helvetica" pitchFamily="34" charset="0"/>
              </a:rPr>
              <a:t>OGC/SWE </a:t>
            </a:r>
            <a:r>
              <a:rPr lang="en-US" altLang="en-US" sz="2400" b="1" i="0" dirty="0">
                <a:solidFill>
                  <a:srgbClr val="007AB4"/>
                </a:solidFill>
                <a:latin typeface="Helvetica" pitchFamily="34" charset="0"/>
              </a:rPr>
              <a:t>for JERICO: </a:t>
            </a:r>
            <a:r>
              <a:rPr lang="en-US" altLang="en-US" sz="2400" b="1" i="0" dirty="0" err="1">
                <a:solidFill>
                  <a:srgbClr val="007AB4"/>
                </a:solidFill>
                <a:latin typeface="Helvetica" pitchFamily="34" charset="0"/>
              </a:rPr>
              <a:t>SensorML</a:t>
            </a:r>
            <a:r>
              <a:rPr lang="en-US" altLang="en-US" sz="2400" b="1" i="0" dirty="0">
                <a:solidFill>
                  <a:srgbClr val="007AB4"/>
                </a:solidFill>
                <a:latin typeface="Helvetica" pitchFamily="34" charset="0"/>
              </a:rPr>
              <a:t> templates</a:t>
            </a:r>
            <a:endParaRPr lang="en-US" altLang="en-US" sz="1800" b="1" i="0" dirty="0" smtClean="0">
              <a:solidFill>
                <a:srgbClr val="007AB4"/>
              </a:solidFill>
              <a:latin typeface="Helvetica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1800" b="1" i="0" dirty="0">
              <a:solidFill>
                <a:srgbClr val="007AB4"/>
              </a:solidFill>
              <a:latin typeface="Helvetica" pitchFamily="34" charset="0"/>
            </a:endParaRPr>
          </a:p>
          <a:p>
            <a:pPr marL="285750" lvl="0" indent="-285750" algn="just" eaLnBrk="1" hangingPunct="1">
              <a:spcBef>
                <a:spcPct val="0"/>
              </a:spcBef>
              <a:buClr>
                <a:srgbClr val="0000FF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1800" b="1" i="0" dirty="0" smtClean="0">
                <a:solidFill>
                  <a:srgbClr val="007AB4"/>
                </a:solidFill>
                <a:latin typeface="Helvetica" pitchFamily="34" charset="0"/>
              </a:rPr>
              <a:t>Sensor </a:t>
            </a:r>
            <a:r>
              <a:rPr lang="en-US" altLang="en-US" sz="1800" b="1" i="0" dirty="0">
                <a:solidFill>
                  <a:srgbClr val="007AB4"/>
                </a:solidFill>
                <a:latin typeface="Helvetica" pitchFamily="34" charset="0"/>
              </a:rPr>
              <a:t>Web Enablement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 is a suite of OGC standards enabling real time integration of    heterogeneous sensors into the information infrastructure</a:t>
            </a:r>
            <a:r>
              <a:rPr lang="en-US" altLang="en-US" sz="1800" i="0" dirty="0" smtClean="0">
                <a:solidFill>
                  <a:srgbClr val="007AB4"/>
                </a:solidFill>
                <a:latin typeface="Helvetica" pitchFamily="34" charset="0"/>
              </a:rPr>
              <a:t>.</a:t>
            </a:r>
          </a:p>
          <a:p>
            <a:pPr marL="0" lvl="0" indent="0" algn="just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18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285750" lvl="0" indent="-285750" algn="just" eaLnBrk="1" hangingPunct="1">
              <a:spcBef>
                <a:spcPct val="0"/>
              </a:spcBef>
              <a:buClr>
                <a:srgbClr val="0000FF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These standards cover: </a:t>
            </a:r>
            <a:r>
              <a:rPr lang="en-US" altLang="en-US" sz="1800" b="1" i="0" dirty="0">
                <a:solidFill>
                  <a:srgbClr val="007AB4"/>
                </a:solidFill>
                <a:latin typeface="Helvetica" pitchFamily="34" charset="0"/>
              </a:rPr>
              <a:t>platform/sensor and process descriptions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 (</a:t>
            </a:r>
            <a:r>
              <a:rPr lang="en-US" altLang="en-US" sz="1800" i="0" dirty="0" err="1">
                <a:solidFill>
                  <a:srgbClr val="007AB4"/>
                </a:solidFill>
                <a:latin typeface="Helvetica" pitchFamily="34" charset="0"/>
              </a:rPr>
              <a:t>sensorML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, TML), the </a:t>
            </a:r>
            <a:r>
              <a:rPr lang="en-US" altLang="en-US" sz="1800" b="1" i="0" dirty="0">
                <a:solidFill>
                  <a:srgbClr val="007AB4"/>
                </a:solidFill>
                <a:latin typeface="Helvetica" pitchFamily="34" charset="0"/>
              </a:rPr>
              <a:t>observation data flow from sensors (O&amp;M) 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and the </a:t>
            </a:r>
            <a:r>
              <a:rPr lang="en-US" altLang="en-US" sz="1800" b="1" i="0" dirty="0">
                <a:solidFill>
                  <a:srgbClr val="007AB4"/>
                </a:solidFill>
                <a:latin typeface="Helvetica" pitchFamily="34" charset="0"/>
              </a:rPr>
              <a:t>management of sensor requests, planning and alerts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 (SOS, SPS, SAS, WNS</a:t>
            </a:r>
            <a:r>
              <a:rPr lang="en-US" altLang="en-US" sz="1800" i="0" dirty="0" smtClean="0">
                <a:solidFill>
                  <a:srgbClr val="007AB4"/>
                </a:solidFill>
                <a:latin typeface="Helvetica" pitchFamily="34" charset="0"/>
              </a:rPr>
              <a:t>).</a:t>
            </a:r>
          </a:p>
          <a:p>
            <a:pPr marL="0" lvl="0" indent="0" algn="just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18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285750" lvl="0" indent="-285750" algn="just" eaLnBrk="1" hangingPunct="1">
              <a:spcBef>
                <a:spcPct val="0"/>
              </a:spcBef>
              <a:buClr>
                <a:srgbClr val="0000FF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1800" b="1" i="0" dirty="0" err="1">
                <a:solidFill>
                  <a:srgbClr val="007AB4"/>
                </a:solidFill>
                <a:latin typeface="Helvetica" pitchFamily="34" charset="0"/>
              </a:rPr>
              <a:t>SensorML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 is the XML format dedicated to sensor system descriptions: it describes hierarchically sensor and observation networks. As such, it can be used to implement valuable platform catalogues</a:t>
            </a:r>
            <a:r>
              <a:rPr lang="en-US" altLang="en-US" sz="1800" i="0" dirty="0" smtClean="0">
                <a:solidFill>
                  <a:srgbClr val="007AB4"/>
                </a:solidFill>
                <a:latin typeface="Helvetica" pitchFamily="34" charset="0"/>
              </a:rPr>
              <a:t>.</a:t>
            </a:r>
          </a:p>
          <a:p>
            <a:pPr marL="0" lvl="0" indent="0" algn="just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18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285750" lvl="0" indent="-285750" algn="just" eaLnBrk="1" hangingPunct="1">
              <a:spcBef>
                <a:spcPct val="0"/>
              </a:spcBef>
              <a:buClr>
                <a:srgbClr val="0000FF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1800" b="1" i="0" dirty="0">
                <a:solidFill>
                  <a:srgbClr val="007AB4"/>
                </a:solidFill>
                <a:latin typeface="Helvetica" pitchFamily="34" charset="0"/>
              </a:rPr>
              <a:t>Synergies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 with earlier studies in ESONET and </a:t>
            </a:r>
            <a:r>
              <a:rPr lang="en-US" altLang="en-US" sz="1800" i="0" dirty="0" err="1">
                <a:solidFill>
                  <a:srgbClr val="007AB4"/>
                </a:solidFill>
                <a:latin typeface="Helvetica" pitchFamily="34" charset="0"/>
              </a:rPr>
              <a:t>OceanSites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, and current work within </a:t>
            </a:r>
            <a:r>
              <a:rPr lang="en-US" altLang="en-US" sz="1800" i="0" dirty="0" err="1">
                <a:solidFill>
                  <a:srgbClr val="007AB4"/>
                </a:solidFill>
                <a:latin typeface="Helvetica" pitchFamily="34" charset="0"/>
              </a:rPr>
              <a:t>SeaDataNet</a:t>
            </a:r>
            <a:r>
              <a:rPr lang="en-US" altLang="en-US" sz="1800" i="0" dirty="0">
                <a:solidFill>
                  <a:srgbClr val="007AB4"/>
                </a:solidFill>
                <a:latin typeface="Helvetica" pitchFamily="34" charset="0"/>
              </a:rPr>
              <a:t> and ODIP, have been considered.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WP5: harmonization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10064" y="1916832"/>
            <a:ext cx="8928546" cy="4402527"/>
            <a:chOff x="0" y="1916113"/>
            <a:chExt cx="9144000" cy="4192893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1916113"/>
              <a:ext cx="9144000" cy="48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45000"/>
                <a:buFontTx/>
                <a:buNone/>
                <a:tabLst>
                  <a:tab pos="0" algn="l"/>
                  <a:tab pos="112713" algn="l"/>
                  <a:tab pos="569913" algn="l"/>
                  <a:tab pos="1027113" algn="l"/>
                  <a:tab pos="1484313" algn="l"/>
                  <a:tab pos="1941513" algn="l"/>
                  <a:tab pos="2398713" algn="l"/>
                  <a:tab pos="2855913" algn="l"/>
                  <a:tab pos="3313113" algn="l"/>
                  <a:tab pos="3770313" algn="l"/>
                  <a:tab pos="4227513" algn="l"/>
                  <a:tab pos="4684713" algn="l"/>
                  <a:tab pos="5141913" algn="l"/>
                  <a:tab pos="5599113" algn="l"/>
                  <a:tab pos="6056313" algn="l"/>
                  <a:tab pos="6513513" algn="l"/>
                  <a:tab pos="6970713" algn="l"/>
                  <a:tab pos="7427913" algn="l"/>
                  <a:tab pos="7885113" algn="l"/>
                  <a:tab pos="8342313" algn="l"/>
                  <a:tab pos="8799513" algn="l"/>
                </a:tabLst>
                <a:defRPr/>
              </a:pPr>
              <a:r>
                <a:rPr kumimoji="0" lang="en-US" alt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A </a:t>
              </a:r>
              <a:r>
                <a:rPr kumimoji="0" lang="en-US" altLang="en-US" sz="2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sensorML</a:t>
              </a:r>
              <a:r>
                <a:rPr kumimoji="0" lang="en-US" alt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 description of HCMR’s Poseidon - </a:t>
              </a:r>
              <a:r>
                <a:rPr kumimoji="0" lang="en-US" altLang="en-US" sz="2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Pylos</a:t>
              </a:r>
              <a:r>
                <a:rPr kumimoji="0" lang="en-US" alt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 Platform</a:t>
              </a:r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53975" y="2533326"/>
              <a:ext cx="9036050" cy="3575680"/>
              <a:chOff x="53975" y="2533326"/>
              <a:chExt cx="9036050" cy="3575680"/>
            </a:xfrm>
          </p:grpSpPr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53975" y="2533326"/>
                <a:ext cx="9036050" cy="347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342900" indent="-342900" algn="l" defTabSz="457200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87C7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87C7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87C7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42950" marR="0" lvl="1" indent="-342900" algn="l" defTabSz="457200" rtl="0" eaLnBrk="0" fontAlgn="base" latinLnBrk="0" hangingPunct="0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FF"/>
                  </a:buClr>
                  <a:buSzPct val="45000"/>
                  <a:buFont typeface="Wingdings" panose="05000000000000000000" pitchFamily="2" charset="2"/>
                  <a:buChar char="q"/>
                  <a:tabLst>
                    <a:tab pos="0" algn="l"/>
                    <a:tab pos="112713" algn="l"/>
                    <a:tab pos="569913" algn="l"/>
                    <a:tab pos="1027113" algn="l"/>
                    <a:tab pos="1484313" algn="l"/>
                    <a:tab pos="1941513" algn="l"/>
                    <a:tab pos="2398713" algn="l"/>
                    <a:tab pos="2855913" algn="l"/>
                    <a:tab pos="3313113" algn="l"/>
                    <a:tab pos="3770313" algn="l"/>
                    <a:tab pos="4227513" algn="l"/>
                    <a:tab pos="4684713" algn="l"/>
                    <a:tab pos="5141913" algn="l"/>
                    <a:tab pos="5599113" algn="l"/>
                    <a:tab pos="6056313" algn="l"/>
                    <a:tab pos="6513513" algn="l"/>
                    <a:tab pos="6970713" algn="l"/>
                    <a:tab pos="7427913" algn="l"/>
                    <a:tab pos="7885113" algn="l"/>
                    <a:tab pos="8342313" algn="l"/>
                    <a:tab pos="8799513" algn="l"/>
                  </a:tabLst>
                  <a:defRPr/>
                </a:pPr>
                <a:r>
                  <a:rPr kumimoji="0" lang="en-US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7C7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US" alt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7C7"/>
                    </a:solidFill>
                    <a:effectLst/>
                    <a:uLnTx/>
                    <a:uFillTx/>
                    <a:latin typeface="Arial"/>
                  </a:rPr>
                  <a:t>Mooring with 14 sensors (atmospheric, sea-surface and water-column)</a:t>
                </a:r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81" y="3013381"/>
                <a:ext cx="8047038" cy="3095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WP5: harmonization</a:t>
            </a:r>
            <a:endParaRPr lang="fr-FR" dirty="0" smtClean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09600" y="1916832"/>
            <a:ext cx="8077200" cy="4536504"/>
          </a:xfrm>
        </p:spPr>
        <p:txBody>
          <a:bodyPr>
            <a:normAutofit lnSpcReduction="10000"/>
          </a:bodyPr>
          <a:lstStyle/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400" b="1" i="0" dirty="0">
                <a:solidFill>
                  <a:srgbClr val="007AB4"/>
                </a:solidFill>
                <a:latin typeface="Helvetica" pitchFamily="34" charset="0"/>
              </a:rPr>
              <a:t>Results</a:t>
            </a: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800" b="1" i="0" dirty="0">
                <a:solidFill>
                  <a:srgbClr val="007AB4"/>
                </a:solidFill>
                <a:latin typeface="Helvetica" pitchFamily="34" charset="0"/>
              </a:rPr>
              <a:t> </a:t>
            </a:r>
            <a:r>
              <a:rPr lang="en-US" altLang="en-US" sz="2000" i="0" dirty="0">
                <a:solidFill>
                  <a:srgbClr val="007AB4"/>
                </a:solidFill>
                <a:latin typeface="Helvetica" pitchFamily="34" charset="0"/>
              </a:rPr>
              <a:t>(available on an alfresco collaborative basis</a:t>
            </a:r>
            <a:r>
              <a:rPr lang="en-US" altLang="en-US" sz="2000" i="0" dirty="0" smtClean="0">
                <a:solidFill>
                  <a:srgbClr val="007AB4"/>
                </a:solidFill>
                <a:latin typeface="Helvetica" pitchFamily="34" charset="0"/>
              </a:rPr>
              <a:t>)</a:t>
            </a: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0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000" i="0" dirty="0">
                <a:solidFill>
                  <a:srgbClr val="007AB4"/>
                </a:solidFill>
                <a:latin typeface="Helvetica" pitchFamily="34" charset="0"/>
              </a:rPr>
              <a:t> Demonstration description in XML</a:t>
            </a:r>
            <a:r>
              <a:rPr lang="en-US" altLang="en-US" sz="2000" i="0" dirty="0" smtClean="0">
                <a:solidFill>
                  <a:srgbClr val="007AB4"/>
                </a:solidFill>
                <a:latin typeface="Helvetica" pitchFamily="34" charset="0"/>
              </a:rPr>
              <a:t>.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0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000" i="0" dirty="0">
                <a:solidFill>
                  <a:srgbClr val="007AB4"/>
                </a:solidFill>
                <a:latin typeface="Helvetica" pitchFamily="34" charset="0"/>
              </a:rPr>
              <a:t> Report on description from MARUM</a:t>
            </a:r>
            <a:r>
              <a:rPr lang="en-US" altLang="en-US" sz="2000" i="0" dirty="0" smtClean="0">
                <a:solidFill>
                  <a:srgbClr val="007AB4"/>
                </a:solidFill>
                <a:latin typeface="Helvetica" pitchFamily="34" charset="0"/>
              </a:rPr>
              <a:t>.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0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000" i="0" dirty="0">
                <a:solidFill>
                  <a:srgbClr val="007AB4"/>
                </a:solidFill>
                <a:latin typeface="Helvetica" pitchFamily="34" charset="0"/>
              </a:rPr>
              <a:t> IFREMER feedback</a:t>
            </a:r>
            <a:r>
              <a:rPr lang="en-US" altLang="en-US" sz="2000" i="0" dirty="0" smtClean="0">
                <a:solidFill>
                  <a:srgbClr val="007AB4"/>
                </a:solidFill>
                <a:latin typeface="Helvetica" pitchFamily="34" charset="0"/>
              </a:rPr>
              <a:t>.</a:t>
            </a: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0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400" b="1" i="0" dirty="0">
                <a:solidFill>
                  <a:srgbClr val="007AB4"/>
                </a:solidFill>
                <a:latin typeface="Helvetica" pitchFamily="34" charset="0"/>
              </a:rPr>
              <a:t>Perspectives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GB" altLang="en-US" sz="2000" i="0" dirty="0" smtClean="0">
              <a:solidFill>
                <a:srgbClr val="007AB4"/>
              </a:solidFill>
              <a:latin typeface="Helvetica" pitchFamily="34" charset="0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GB" altLang="en-US" sz="2000" i="0" dirty="0" smtClean="0">
                <a:solidFill>
                  <a:srgbClr val="007AB4"/>
                </a:solidFill>
                <a:latin typeface="Helvetica" pitchFamily="34" charset="0"/>
              </a:rPr>
              <a:t>MARUM </a:t>
            </a:r>
            <a:r>
              <a:rPr lang="en-GB" altLang="en-US" sz="2000" i="0" dirty="0">
                <a:solidFill>
                  <a:srgbClr val="007AB4"/>
                </a:solidFill>
                <a:latin typeface="Helvetica" pitchFamily="34" charset="0"/>
              </a:rPr>
              <a:t>is considering feedback (to be sent).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GB" altLang="en-US" sz="2000" i="0" dirty="0" smtClean="0">
              <a:solidFill>
                <a:srgbClr val="007AB4"/>
              </a:solidFill>
              <a:latin typeface="Helvetica" pitchFamily="34" charset="0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GB" altLang="en-US" sz="2000" i="0" dirty="0" smtClean="0">
                <a:solidFill>
                  <a:srgbClr val="007AB4"/>
                </a:solidFill>
                <a:latin typeface="Helvetica" pitchFamily="34" charset="0"/>
              </a:rPr>
              <a:t>Implementation </a:t>
            </a:r>
            <a:r>
              <a:rPr lang="en-GB" altLang="en-US" sz="2000" i="0" dirty="0">
                <a:solidFill>
                  <a:srgbClr val="007AB4"/>
                </a:solidFill>
                <a:latin typeface="Helvetica" pitchFamily="34" charset="0"/>
              </a:rPr>
              <a:t>of requirements in </a:t>
            </a:r>
            <a:r>
              <a:rPr lang="en-GB" altLang="en-US" sz="2000" i="0" dirty="0" err="1">
                <a:solidFill>
                  <a:srgbClr val="007AB4"/>
                </a:solidFill>
                <a:latin typeface="Helvetica" pitchFamily="34" charset="0"/>
              </a:rPr>
              <a:t>SeaDataNet</a:t>
            </a:r>
            <a:r>
              <a:rPr lang="en-GB" altLang="en-US" sz="2000" i="0" dirty="0">
                <a:solidFill>
                  <a:srgbClr val="007AB4"/>
                </a:solidFill>
                <a:latin typeface="Helvetica" pitchFamily="34" charset="0"/>
              </a:rPr>
              <a:t> </a:t>
            </a:r>
            <a:r>
              <a:rPr lang="en-GB" altLang="en-US" sz="2000" i="0" dirty="0" err="1">
                <a:solidFill>
                  <a:srgbClr val="007AB4"/>
                </a:solidFill>
                <a:latin typeface="Helvetica" pitchFamily="34" charset="0"/>
              </a:rPr>
              <a:t>SensorML</a:t>
            </a:r>
            <a:r>
              <a:rPr lang="en-GB" altLang="en-US" sz="2000" i="0" dirty="0">
                <a:solidFill>
                  <a:srgbClr val="007AB4"/>
                </a:solidFill>
                <a:latin typeface="Helvetica" pitchFamily="34" charset="0"/>
              </a:rPr>
              <a:t> editor (12/2014).</a:t>
            </a:r>
          </a:p>
          <a:p>
            <a:pPr eaLnBrk="1" hangingPunct="1"/>
            <a:endParaRPr lang="fr-FR" altLang="it-IT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WP5: harmonization</a:t>
            </a:r>
            <a:endParaRPr lang="fr-FR" dirty="0" smtClean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GB" altLang="en-US" sz="2400" b="1" i="0" dirty="0" smtClean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GB" altLang="en-US" sz="2400" b="1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altLang="en-US" sz="2400" b="1" i="0" dirty="0" smtClean="0">
                <a:solidFill>
                  <a:srgbClr val="0087C7"/>
                </a:solidFill>
                <a:latin typeface="Arial"/>
              </a:rPr>
              <a:t>Delayed </a:t>
            </a:r>
            <a:r>
              <a:rPr lang="en-GB" altLang="en-US" sz="2400" b="1" i="0" dirty="0">
                <a:solidFill>
                  <a:srgbClr val="0087C7"/>
                </a:solidFill>
                <a:latin typeface="Arial"/>
              </a:rPr>
              <a:t>Mode data management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altLang="en-US" sz="24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2000" i="0" dirty="0">
                <a:solidFill>
                  <a:srgbClr val="0087C7"/>
                </a:solidFill>
                <a:latin typeface="Arial"/>
              </a:rPr>
              <a:t>Activity partners: IFREMER / MARIS</a:t>
            </a:r>
            <a:r>
              <a:rPr lang="en-US" altLang="en-US" sz="1800" i="0" dirty="0">
                <a:solidFill>
                  <a:srgbClr val="0087C7"/>
                </a:solidFill>
                <a:latin typeface="Arial"/>
              </a:rPr>
              <a:t> </a:t>
            </a:r>
            <a:endParaRPr lang="en-US" altLang="en-US" sz="13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altLang="en-US" sz="12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Loïc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Petit De la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Villeon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(Loic.Petit.De.La.Villeon@ifremer.fr)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Dick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Schaap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(dick@maris.nl)</a:t>
            </a: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WP5: harmonization</a:t>
            </a:r>
            <a:endParaRPr lang="fr-FR" dirty="0" smtClean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8077200" cy="4243536"/>
          </a:xfrm>
        </p:spPr>
        <p:txBody>
          <a:bodyPr>
            <a:normAutofit fontScale="85000" lnSpcReduction="20000"/>
          </a:bodyPr>
          <a:lstStyle/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800" b="1" i="0" dirty="0">
                <a:solidFill>
                  <a:srgbClr val="007AB4"/>
                </a:solidFill>
                <a:latin typeface="Helvetica" pitchFamily="34" charset="0"/>
              </a:rPr>
              <a:t>Results</a:t>
            </a: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600" b="1" i="0" dirty="0">
                <a:solidFill>
                  <a:srgbClr val="007AB4"/>
                </a:solidFill>
                <a:latin typeface="Helvetica" pitchFamily="34" charset="0"/>
              </a:rPr>
              <a:t> </a:t>
            </a:r>
            <a:r>
              <a:rPr lang="en-US" altLang="en-US" sz="2400" i="0" dirty="0">
                <a:solidFill>
                  <a:srgbClr val="007AB4"/>
                </a:solidFill>
                <a:latin typeface="Helvetica" pitchFamily="34" charset="0"/>
              </a:rPr>
              <a:t>(available as deliverable D5.1)</a:t>
            </a: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400" i="0" dirty="0">
              <a:solidFill>
                <a:srgbClr val="007AB4"/>
              </a:solidFill>
              <a:latin typeface="Helvetica" pitchFamily="34" charset="0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End of last year: release of the second version of the </a:t>
            </a:r>
            <a:b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</a:br>
            <a: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“Delayed Mode Data Management Handbook”;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400" i="0" dirty="0">
              <a:solidFill>
                <a:srgbClr val="007AB4"/>
              </a:solidFill>
              <a:latin typeface="Helvetica" pitchFamily="34" charset="0"/>
              <a:ea typeface="+mn-ea"/>
              <a:cs typeface="+mn-cs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Includes latest developments of </a:t>
            </a:r>
            <a:r>
              <a:rPr lang="en-GB" altLang="en-US" sz="2400" i="0" dirty="0" err="1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SeaDataNet</a:t>
            </a:r>
            <a: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 together with </a:t>
            </a:r>
            <a:r>
              <a:rPr lang="en-GB" altLang="en-US" sz="2400" i="0" dirty="0" err="1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Eurofleets</a:t>
            </a:r>
            <a: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 and ODIP  (EU - USA - Australia);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400" i="0" dirty="0">
              <a:solidFill>
                <a:srgbClr val="007AB4"/>
              </a:solidFill>
              <a:latin typeface="Helvetica" pitchFamily="34" charset="0"/>
              <a:ea typeface="+mn-ea"/>
              <a:cs typeface="+mn-cs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 </a:t>
            </a:r>
            <a: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IFREMER feedback transmitted.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US" altLang="en-US" sz="2600" b="1" i="0" dirty="0">
              <a:solidFill>
                <a:srgbClr val="007AB4"/>
              </a:solidFill>
              <a:latin typeface="Helvetica" pitchFamily="34" charset="0"/>
              <a:ea typeface="+mn-ea"/>
              <a:cs typeface="+mn-cs"/>
            </a:endParaRP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sz="2800" b="1" i="0" dirty="0">
                <a:solidFill>
                  <a:srgbClr val="007AB4"/>
                </a:solidFill>
                <a:latin typeface="Helvetica" pitchFamily="34" charset="0"/>
              </a:rPr>
              <a:t>Perspectives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GB" altLang="en-US" sz="2600" b="1" i="0" dirty="0">
              <a:solidFill>
                <a:srgbClr val="007AB4"/>
              </a:solidFill>
              <a:latin typeface="Helvetica" pitchFamily="34" charset="0"/>
              <a:ea typeface="+mn-ea"/>
              <a:cs typeface="+mn-cs"/>
            </a:endParaRPr>
          </a:p>
          <a:p>
            <a:pPr marL="755650" lvl="1" indent="-277813" eaLnBrk="1" hangingPunct="1">
              <a:spcBef>
                <a:spcPct val="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GB" altLang="en-US" sz="2400" i="0" dirty="0">
                <a:solidFill>
                  <a:srgbClr val="007AB4"/>
                </a:solidFill>
                <a:latin typeface="Helvetica" pitchFamily="34" charset="0"/>
                <a:ea typeface="+mn-ea"/>
                <a:cs typeface="+mn-cs"/>
              </a:rPr>
              <a:t>Implementation when data will be available in Delayed Mode (at the end of the JERICO project).</a:t>
            </a:r>
          </a:p>
          <a:p>
            <a:pPr marL="477837" lvl="1" indent="0" eaLnBrk="1" hangingPunct="1">
              <a:spcBef>
                <a:spcPct val="0"/>
              </a:spcBef>
              <a:buClr>
                <a:srgbClr val="0087C7"/>
              </a:buClr>
              <a:buSzPct val="45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endParaRPr lang="en-GB" altLang="en-US" sz="2000" i="0" dirty="0">
              <a:solidFill>
                <a:srgbClr val="007AB4"/>
              </a:solidFill>
              <a:latin typeface="Helvetica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238" y="304800"/>
            <a:ext cx="8842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WP5: link to WP7 (Service &amp; Data Access)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22238" y="1939925"/>
            <a:ext cx="8928100" cy="4484688"/>
            <a:chOff x="122238" y="1939925"/>
            <a:chExt cx="8928100" cy="4484688"/>
          </a:xfrm>
        </p:grpSpPr>
        <p:grpSp>
          <p:nvGrpSpPr>
            <p:cNvPr id="6" name="Gruppo 4"/>
            <p:cNvGrpSpPr>
              <a:grpSpLocks/>
            </p:cNvGrpSpPr>
            <p:nvPr/>
          </p:nvGrpSpPr>
          <p:grpSpPr bwMode="auto">
            <a:xfrm>
              <a:off x="395288" y="2679700"/>
              <a:ext cx="8351837" cy="3744913"/>
              <a:chOff x="114300" y="1593850"/>
              <a:chExt cx="8850313" cy="4521200"/>
            </a:xfrm>
          </p:grpSpPr>
          <p:pic>
            <p:nvPicPr>
              <p:cNvPr id="8" name="Imag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650" y="1808163"/>
                <a:ext cx="4157663" cy="541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magin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" y="1593850"/>
                <a:ext cx="4386263" cy="449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magin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9938" y="2565400"/>
                <a:ext cx="4384675" cy="354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22238" y="1939925"/>
              <a:ext cx="8928100" cy="696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700">
                  <a:solidFill>
                    <a:srgbClr val="007AB4"/>
                  </a:solidFill>
                  <a:latin typeface="Helvetic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45000"/>
                <a:buFontTx/>
                <a:buNone/>
                <a:tabLst>
                  <a:tab pos="0" algn="l"/>
                  <a:tab pos="112713" algn="l"/>
                  <a:tab pos="569913" algn="l"/>
                  <a:tab pos="1027113" algn="l"/>
                  <a:tab pos="1484313" algn="l"/>
                  <a:tab pos="1941513" algn="l"/>
                  <a:tab pos="2398713" algn="l"/>
                  <a:tab pos="2855913" algn="l"/>
                  <a:tab pos="3313113" algn="l"/>
                  <a:tab pos="3770313" algn="l"/>
                  <a:tab pos="4227513" algn="l"/>
                  <a:tab pos="4684713" algn="l"/>
                  <a:tab pos="5141913" algn="l"/>
                  <a:tab pos="5599113" algn="l"/>
                  <a:tab pos="6056313" algn="l"/>
                  <a:tab pos="6513513" algn="l"/>
                  <a:tab pos="6970713" algn="l"/>
                  <a:tab pos="7427913" algn="l"/>
                  <a:tab pos="7885113" algn="l"/>
                  <a:tab pos="8342313" algn="l"/>
                  <a:tab pos="8799513" algn="l"/>
                </a:tabLst>
                <a:defRPr/>
              </a:pPr>
              <a:r>
                <a:rPr kumimoji="0" lang="en-US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Platforms and status of data flow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45000"/>
                <a:buFontTx/>
                <a:buNone/>
                <a:tabLst>
                  <a:tab pos="0" algn="l"/>
                  <a:tab pos="112713" algn="l"/>
                  <a:tab pos="569913" algn="l"/>
                  <a:tab pos="1027113" algn="l"/>
                  <a:tab pos="1484313" algn="l"/>
                  <a:tab pos="1941513" algn="l"/>
                  <a:tab pos="2398713" algn="l"/>
                  <a:tab pos="2855913" algn="l"/>
                  <a:tab pos="3313113" algn="l"/>
                  <a:tab pos="3770313" algn="l"/>
                  <a:tab pos="4227513" algn="l"/>
                  <a:tab pos="4684713" algn="l"/>
                  <a:tab pos="5141913" algn="l"/>
                  <a:tab pos="5599113" algn="l"/>
                  <a:tab pos="6056313" algn="l"/>
                  <a:tab pos="6513513" algn="l"/>
                  <a:tab pos="6970713" algn="l"/>
                  <a:tab pos="7427913" algn="l"/>
                  <a:tab pos="7885113" algn="l"/>
                  <a:tab pos="8342313" algn="l"/>
                  <a:tab pos="8799513" algn="l"/>
                </a:tabLst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(as at the end of 2013)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45000"/>
                <a:buFontTx/>
                <a:buNone/>
                <a:tabLst>
                  <a:tab pos="0" algn="l"/>
                  <a:tab pos="112713" algn="l"/>
                  <a:tab pos="569913" algn="l"/>
                  <a:tab pos="1027113" algn="l"/>
                  <a:tab pos="1484313" algn="l"/>
                  <a:tab pos="1941513" algn="l"/>
                  <a:tab pos="2398713" algn="l"/>
                  <a:tab pos="2855913" algn="l"/>
                  <a:tab pos="3313113" algn="l"/>
                  <a:tab pos="3770313" algn="l"/>
                  <a:tab pos="4227513" algn="l"/>
                  <a:tab pos="4684713" algn="l"/>
                  <a:tab pos="5141913" algn="l"/>
                  <a:tab pos="5599113" algn="l"/>
                  <a:tab pos="6056313" algn="l"/>
                  <a:tab pos="6513513" algn="l"/>
                  <a:tab pos="6970713" algn="l"/>
                  <a:tab pos="7427913" algn="l"/>
                  <a:tab pos="7885113" algn="l"/>
                  <a:tab pos="8342313" algn="l"/>
                  <a:tab pos="8799513" algn="l"/>
                </a:tabLst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AB4"/>
                  </a:solidFill>
                  <a:effectLst/>
                  <a:uLnTx/>
                  <a:uFillTx/>
                  <a:latin typeface="Helvetic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/>
              <a:t>WP5: </a:t>
            </a:r>
            <a:r>
              <a:rPr lang="fr-FR" sz="2800" dirty="0" err="1"/>
              <a:t>deliverables</a:t>
            </a:r>
            <a:endParaRPr lang="fr-FR" sz="2800" dirty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09600" y="1916832"/>
            <a:ext cx="8077200" cy="4392488"/>
          </a:xfrm>
        </p:spPr>
        <p:txBody>
          <a:bodyPr>
            <a:normAutofit/>
          </a:bodyPr>
          <a:lstStyle/>
          <a:p>
            <a:pPr lvl="1" algn="ctr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endParaRPr lang="en-GB" sz="2800" b="1" i="0" kern="1200" dirty="0" smtClean="0">
              <a:latin typeface="Helvetica Neue" charset="0"/>
            </a:endParaRPr>
          </a:p>
          <a:p>
            <a:pPr lvl="1" algn="ctr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GB" sz="2800" b="1" i="0" kern="1200" dirty="0" smtClean="0">
                <a:latin typeface="Helvetica Neue" charset="0"/>
              </a:rPr>
              <a:t>Rendered </a:t>
            </a:r>
            <a:r>
              <a:rPr lang="en-GB" sz="2800" b="1" i="0" kern="1200" dirty="0">
                <a:latin typeface="Helvetica Neue" charset="0"/>
              </a:rPr>
              <a:t>deliverables</a:t>
            </a:r>
          </a:p>
          <a:p>
            <a:pPr lvl="1" algn="ctr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endParaRPr lang="en-US" sz="2400" b="1" i="0" kern="1200" dirty="0">
              <a:solidFill>
                <a:srgbClr val="0066CC"/>
              </a:solidFill>
              <a:latin typeface="Helvetica Neue" charset="0"/>
            </a:endParaRP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400" i="0" dirty="0">
                <a:solidFill>
                  <a:srgbClr val="0087C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D5.1: “DM data management handbook, V1”</a:t>
            </a: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endParaRPr lang="en-US" sz="2400" i="0" dirty="0">
              <a:solidFill>
                <a:srgbClr val="0087C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400" i="0" dirty="0">
                <a:solidFill>
                  <a:srgbClr val="0087C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D5.2: “RT data management handbook, V1”</a:t>
            </a:r>
          </a:p>
          <a:p>
            <a:pPr marL="457200" lvl="1" indent="0" eaLnBrk="1" hangingPunct="1">
              <a:spcBef>
                <a:spcPct val="0"/>
              </a:spcBef>
              <a:buSzPct val="70000"/>
              <a:defRPr/>
            </a:pPr>
            <a:r>
              <a:rPr lang="en-US" sz="2400" i="0" dirty="0">
                <a:solidFill>
                  <a:srgbClr val="0087C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400" i="0" dirty="0">
                <a:solidFill>
                  <a:srgbClr val="0087C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D5.3: “First data management report”</a:t>
            </a:r>
          </a:p>
          <a:p>
            <a:pPr marL="457200" lvl="1" indent="0" eaLnBrk="1" hangingPunct="1">
              <a:spcBef>
                <a:spcPct val="0"/>
              </a:spcBef>
              <a:buSzPct val="70000"/>
              <a:defRPr/>
            </a:pPr>
            <a:endParaRPr lang="en-US" sz="2400" i="0" dirty="0">
              <a:solidFill>
                <a:srgbClr val="0087C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400" i="0" dirty="0">
                <a:solidFill>
                  <a:srgbClr val="0087C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D5.4: “Guidelines for uncertainty”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/>
              <a:t>WP5: </a:t>
            </a:r>
            <a:r>
              <a:rPr lang="fr-FR" sz="2800" dirty="0" err="1"/>
              <a:t>deliverables</a:t>
            </a:r>
            <a:endParaRPr lang="fr-FR" dirty="0" smtClean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algn="ctr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2800" b="1" i="0" kern="1200" dirty="0">
                <a:latin typeface="Helvetica Neue" charset="0"/>
              </a:rPr>
              <a:t>Progressing deliverables</a:t>
            </a:r>
          </a:p>
          <a:p>
            <a:pPr lvl="1" algn="ctr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endParaRPr lang="en-US" sz="2400" b="1" i="0" kern="1200" dirty="0">
              <a:solidFill>
                <a:srgbClr val="0066CC"/>
              </a:solidFill>
              <a:latin typeface="Helvetica Neue" charset="0"/>
            </a:endParaRP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200" i="0" dirty="0">
                <a:solidFill>
                  <a:srgbClr val="0087C7"/>
                </a:solidFill>
                <a:latin typeface="Arial"/>
              </a:rPr>
              <a:t>D5.5: “Report on uncertainty for selected key parameters: temperature, salinity and chlorophyll-a”</a:t>
            </a:r>
          </a:p>
          <a:p>
            <a:pPr marL="457200" lvl="1" indent="0" eaLnBrk="1" hangingPunct="1">
              <a:spcBef>
                <a:spcPct val="0"/>
              </a:spcBef>
              <a:buSzPct val="70000"/>
              <a:defRPr/>
            </a:pPr>
            <a:endParaRPr lang="en-US" sz="2200" i="0" dirty="0">
              <a:solidFill>
                <a:srgbClr val="0087C7"/>
              </a:solidFill>
              <a:latin typeface="Arial"/>
            </a:endParaRP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200" i="0" dirty="0">
                <a:solidFill>
                  <a:srgbClr val="0087C7"/>
                </a:solidFill>
                <a:latin typeface="Arial"/>
              </a:rPr>
              <a:t>D5.6: “DM data management handbook, V2”</a:t>
            </a: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endParaRPr lang="en-US" sz="2200" i="0" dirty="0">
              <a:solidFill>
                <a:srgbClr val="0087C7"/>
              </a:solidFill>
              <a:latin typeface="Arial"/>
            </a:endParaRP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200" i="0" dirty="0">
                <a:solidFill>
                  <a:srgbClr val="0087C7"/>
                </a:solidFill>
                <a:latin typeface="Arial"/>
              </a:rPr>
              <a:t>D5.7: “Second data management report”</a:t>
            </a: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endParaRPr lang="en-US" sz="2200" i="0" dirty="0">
              <a:solidFill>
                <a:srgbClr val="0087C7"/>
              </a:solidFill>
              <a:latin typeface="Arial"/>
            </a:endParaRPr>
          </a:p>
          <a:p>
            <a:pPr marL="800100" lvl="1" indent="-342900" eaLnBrk="1" hangingPunct="1">
              <a:spcBef>
                <a:spcPct val="0"/>
              </a:spcBef>
              <a:buSzPct val="70000"/>
              <a:buFont typeface="Wingdings" pitchFamily="2" charset="2"/>
              <a:buChar char="q"/>
              <a:defRPr/>
            </a:pPr>
            <a:r>
              <a:rPr lang="en-US" sz="2200" i="0" dirty="0">
                <a:solidFill>
                  <a:srgbClr val="0087C7"/>
                </a:solidFill>
                <a:latin typeface="Arial"/>
              </a:rPr>
              <a:t>D5.8: “RT data management handbook, V2” </a:t>
            </a:r>
          </a:p>
          <a:p>
            <a:pPr marL="457200" lvl="1" indent="0" eaLnBrk="1" hangingPunct="1">
              <a:spcBef>
                <a:spcPct val="0"/>
              </a:spcBef>
              <a:buSzPct val="70000"/>
              <a:defRPr/>
            </a:pPr>
            <a:endParaRPr lang="it-IT" sz="2200" i="0" dirty="0">
              <a:solidFill>
                <a:srgbClr val="0087C7"/>
              </a:solidFill>
              <a:latin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it-IT" sz="1100" dirty="0">
                <a:solidFill>
                  <a:srgbClr val="3C92C1"/>
                </a:solidFill>
              </a:rPr>
              <a:t>May 5 to 7 2014 / Oslo / Norway</a:t>
            </a:r>
            <a:endParaRPr lang="fr-FR" altLang="it-IT" sz="1100" dirty="0">
              <a:solidFill>
                <a:srgbClr val="3C92C1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4149725"/>
            <a:ext cx="5867400" cy="677863"/>
          </a:xfrm>
        </p:spPr>
        <p:txBody>
          <a:bodyPr/>
          <a:lstStyle/>
          <a:p>
            <a:pPr eaLnBrk="1" hangingPunct="1"/>
            <a:r>
              <a:rPr lang="fr-FR" altLang="it-IT" cap="none" dirty="0" smtClean="0">
                <a:latin typeface="Helvetica Neue"/>
              </a:rPr>
              <a:t>2</a:t>
            </a:r>
            <a:r>
              <a:rPr lang="fr-FR" altLang="it-IT" cap="none" baseline="30000" dirty="0" smtClean="0">
                <a:latin typeface="Helvetica Neue"/>
              </a:rPr>
              <a:t>nd</a:t>
            </a:r>
            <a:r>
              <a:rPr lang="fr-FR" altLang="it-IT" cap="none" dirty="0" smtClean="0">
                <a:latin typeface="Helvetica Neue"/>
              </a:rPr>
              <a:t> General </a:t>
            </a:r>
            <a:r>
              <a:rPr lang="fr-FR" altLang="it-IT" cap="none" dirty="0" err="1" smtClean="0">
                <a:latin typeface="Helvetica Neue"/>
              </a:rPr>
              <a:t>Assembly</a:t>
            </a:r>
            <a:r>
              <a:rPr lang="fr-FR" altLang="it-IT" cap="none" dirty="0" smtClean="0">
                <a:latin typeface="Helvetica Neue"/>
              </a:rPr>
              <a:t> – NIVA HQ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013176"/>
            <a:ext cx="5867400" cy="1224557"/>
          </a:xfrm>
          <a:solidFill>
            <a:schemeClr val="tx1"/>
          </a:solidFill>
        </p:spPr>
        <p:txBody>
          <a:bodyPr/>
          <a:lstStyle/>
          <a:p>
            <a:pPr marL="342900" indent="-342900" algn="ctr" eaLnBrk="1" hangingPunct="1"/>
            <a:endParaRPr lang="en-US" altLang="it-IT" sz="2800" i="0" dirty="0" smtClean="0">
              <a:solidFill>
                <a:srgbClr val="007AB4"/>
              </a:solidFill>
              <a:latin typeface="+mn-lt"/>
            </a:endParaRPr>
          </a:p>
          <a:p>
            <a:pPr marL="342900" indent="-342900" algn="ctr" eaLnBrk="1" hangingPunct="1"/>
            <a:r>
              <a:rPr lang="en-US" altLang="it-IT" sz="2400" b="1" i="0" dirty="0" smtClean="0">
                <a:solidFill>
                  <a:srgbClr val="007AB4"/>
                </a:solidFill>
                <a:latin typeface="+mn-lt"/>
              </a:rPr>
              <a:t>Thank You</a:t>
            </a:r>
            <a:endParaRPr lang="en-US" altLang="it-IT" sz="2400" b="1" i="0" dirty="0">
              <a:solidFill>
                <a:srgbClr val="007AB4"/>
              </a:solidFill>
              <a:latin typeface="+mn-lt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397250" y="254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endParaRPr lang="fr-FR" alt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08363" y="2444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781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lnSpc>
                <a:spcPct val="93000"/>
              </a:lnSpc>
              <a:defRPr/>
            </a:pPr>
            <a:r>
              <a:rPr lang="en-US" sz="2800" dirty="0"/>
              <a:t>WP5: </a:t>
            </a:r>
            <a:r>
              <a:rPr lang="en-US" sz="2800" dirty="0" smtClean="0"/>
              <a:t>the </a:t>
            </a:r>
            <a:r>
              <a:rPr lang="en-US" sz="2800" dirty="0"/>
              <a:t>operating strategy</a:t>
            </a:r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916832"/>
            <a:ext cx="8077200" cy="4608512"/>
          </a:xfrm>
        </p:spPr>
        <p:txBody>
          <a:bodyPr>
            <a:normAutofit fontScale="92500" lnSpcReduction="10000"/>
          </a:bodyPr>
          <a:lstStyle/>
          <a:p>
            <a:pPr marL="0" lvl="0" indent="0" eaLnBrk="1" hangingPunct="1">
              <a:spcBef>
                <a:spcPct val="0"/>
              </a:spcBef>
              <a:buClrTx/>
              <a:buSzTx/>
            </a:pPr>
            <a:endParaRPr kumimoji="0" lang="it-IT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Create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suitable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partnerships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GB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with ongoing European data management initiatives 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to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meet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objectives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→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formalize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links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and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actively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engage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with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SeaDataNet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-II (SDN-II) &amp;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MyOcean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(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MyO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) to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support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JERICO data flow and </a:t>
            </a:r>
            <a:r>
              <a:rPr kumimoji="0" lang="it-IT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dissemination</a:t>
            </a:r>
            <a:r>
              <a:rPr kumimoji="0" lang="it-IT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endParaRPr kumimoji="0" lang="it-IT" alt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Use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what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exists</a:t>
            </a:r>
            <a:r>
              <a:rPr lang="it-IT" altLang="en-US" sz="2500" b="1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→ 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SDN-II for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Delayed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-mode (DM) data &amp;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MyO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for (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near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 Real-time (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nRT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 data.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endParaRPr lang="it-IT" altLang="en-US" sz="2500" b="1" i="0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Avoid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duplication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of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efforts</a:t>
            </a:r>
            <a:r>
              <a:rPr lang="it-IT" altLang="en-US" sz="2500" b="1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→ 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cooperate with SDN-II &amp;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MyO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in the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development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/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improvement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of data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handling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methodologies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and data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quality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assurance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procedures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prioritizing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JERICO-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specific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monitoring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parameters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/</a:t>
            </a:r>
            <a:r>
              <a:rPr lang="it-IT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technologies</a:t>
            </a:r>
            <a:r>
              <a:rPr lang="it-IT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eaLnBrk="1" hangingPunct="1"/>
            <a:endParaRPr lang="fr-FR" altLang="it-IT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21319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5823"/>
            <a:ext cx="5884752" cy="449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/>
              <a:t>DATA: </a:t>
            </a:r>
            <a:r>
              <a:rPr lang="fr-FR" sz="2800" dirty="0" err="1"/>
              <a:t>some</a:t>
            </a:r>
            <a:r>
              <a:rPr lang="fr-FR" sz="2800" dirty="0"/>
              <a:t> </a:t>
            </a:r>
            <a:r>
              <a:rPr lang="fr-FR" sz="2800" dirty="0" err="1"/>
              <a:t>food</a:t>
            </a:r>
            <a:r>
              <a:rPr lang="fr-FR" sz="2800" dirty="0"/>
              <a:t> for </a:t>
            </a:r>
            <a:r>
              <a:rPr lang="fr-FR" sz="2800" dirty="0" err="1"/>
              <a:t>thought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9508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/>
              <a:t>DATA: </a:t>
            </a:r>
            <a:r>
              <a:rPr lang="fr-FR" sz="2800" dirty="0" err="1"/>
              <a:t>some</a:t>
            </a:r>
            <a:r>
              <a:rPr lang="fr-FR" sz="2800" dirty="0"/>
              <a:t> </a:t>
            </a:r>
            <a:r>
              <a:rPr lang="fr-FR" sz="2800" dirty="0" err="1"/>
              <a:t>food</a:t>
            </a:r>
            <a:r>
              <a:rPr lang="fr-FR" sz="2800" dirty="0"/>
              <a:t> for </a:t>
            </a:r>
            <a:r>
              <a:rPr lang="fr-FR" sz="2800" dirty="0" err="1"/>
              <a:t>thought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60" y="1916832"/>
            <a:ext cx="5420201" cy="43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/>
              <a:t>DATA: </a:t>
            </a:r>
            <a:r>
              <a:rPr lang="fr-FR" sz="2800" dirty="0" err="1"/>
              <a:t>some</a:t>
            </a:r>
            <a:r>
              <a:rPr lang="fr-FR" sz="2800" dirty="0"/>
              <a:t> </a:t>
            </a:r>
            <a:r>
              <a:rPr lang="fr-FR" sz="2800" dirty="0" err="1"/>
              <a:t>food</a:t>
            </a:r>
            <a:r>
              <a:rPr lang="fr-FR" sz="2800" dirty="0"/>
              <a:t> for </a:t>
            </a:r>
            <a:r>
              <a:rPr lang="fr-FR" sz="2800" dirty="0" err="1"/>
              <a:t>thought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806690" cy="38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562800" cy="11430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defRPr/>
            </a:pPr>
            <a:r>
              <a:rPr lang="en-US" altLang="en-US" sz="2800" dirty="0"/>
              <a:t>WP5: why this operating strategy?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16832"/>
            <a:ext cx="8077200" cy="4536504"/>
          </a:xfrm>
        </p:spPr>
        <p:txBody>
          <a:bodyPr>
            <a:normAutofit fontScale="92500"/>
          </a:bodyPr>
          <a:lstStyle/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Create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suitable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partnerships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GB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with ongoing European data management initiatives 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to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meet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objectives</a:t>
            </a:r>
            <a:r>
              <a:rPr lang="it-IT" altLang="en-US" sz="2500" b="1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→ </a:t>
            </a:r>
            <a:r>
              <a:rPr lang="en-GB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supports the “open &amp; free” data policy paradigm; will aid in ensuring </a:t>
            </a:r>
            <a:r>
              <a:rPr lang="en-GB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compatibilty</a:t>
            </a:r>
            <a:r>
              <a:rPr lang="en-GB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interoperability, and the implementation of communal data handling practices.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endParaRPr lang="it-IT" altLang="en-US" sz="2500" b="1" i="0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Use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what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exists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lang="it-IT" altLang="en-US" sz="2500" b="1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→ </a:t>
            </a:r>
            <a:r>
              <a:rPr lang="en-GB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Many JERICO partners are already contributing to (or are prepared to contribute to) SDN-II/</a:t>
            </a:r>
            <a:r>
              <a:rPr lang="en-GB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MyO</a:t>
            </a:r>
            <a:r>
              <a:rPr lang="en-GB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endParaRPr lang="it-IT" altLang="en-US" sz="2500" b="1" i="0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</a:pP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Avoid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duplication</a:t>
            </a:r>
            <a:r>
              <a:rPr kumimoji="0" lang="it-IT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of </a:t>
            </a:r>
            <a:r>
              <a:rPr kumimoji="0" lang="it-IT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efforts</a:t>
            </a:r>
            <a:r>
              <a:rPr lang="it-IT" altLang="en-US" sz="2500" b="1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→ </a:t>
            </a:r>
            <a:r>
              <a:rPr lang="en-GB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cooperating with SDN-II/</a:t>
            </a:r>
            <a:r>
              <a:rPr lang="en-GB" altLang="en-US" sz="2500" i="0" kern="1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MyO</a:t>
            </a:r>
            <a:r>
              <a:rPr lang="en-GB" altLang="en-US" sz="2500" i="0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will allow JERICO to participate in establishing Europe’s database and management infrastructure for coastal marine data.</a:t>
            </a:r>
          </a:p>
          <a:p>
            <a:pPr eaLnBrk="1" hangingPunct="1"/>
            <a:endParaRPr lang="fr-FR" alt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defRPr/>
            </a:pPr>
            <a:r>
              <a:rPr lang="en-US" altLang="en-US" sz="2800" dirty="0"/>
              <a:t>WP5: the operating </a:t>
            </a:r>
            <a:r>
              <a:rPr lang="en-US" altLang="en-US" sz="2800" dirty="0" smtClean="0"/>
              <a:t>structure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62548" y="1916832"/>
            <a:ext cx="8421687" cy="4649787"/>
            <a:chOff x="471488" y="1989138"/>
            <a:chExt cx="8421687" cy="4649787"/>
          </a:xfrm>
        </p:grpSpPr>
        <p:grpSp>
          <p:nvGrpSpPr>
            <p:cNvPr id="6" name="Gruppo 4"/>
            <p:cNvGrpSpPr>
              <a:grpSpLocks/>
            </p:cNvGrpSpPr>
            <p:nvPr/>
          </p:nvGrpSpPr>
          <p:grpSpPr bwMode="auto">
            <a:xfrm>
              <a:off x="1806575" y="1989138"/>
              <a:ext cx="5259388" cy="2924175"/>
              <a:chOff x="104775" y="3832225"/>
              <a:chExt cx="5259388" cy="2924175"/>
            </a:xfrm>
          </p:grpSpPr>
          <p:pic>
            <p:nvPicPr>
              <p:cNvPr id="9" name="Immagin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" y="3832225"/>
                <a:ext cx="5259388" cy="292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1936750" y="5419725"/>
                <a:ext cx="1681163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it-IT" sz="2000" b="1" u="sng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-4" charset="0"/>
                  </a:rPr>
                  <a:t>Oceanboard</a:t>
                </a:r>
                <a:endParaRPr lang="it-IT" sz="2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4" charset="0"/>
                </a:endParaRPr>
              </a:p>
            </p:txBody>
          </p:sp>
        </p:grpSp>
        <p:sp>
          <p:nvSpPr>
            <p:cNvPr id="7" name="CasellaDiTesto 1"/>
            <p:cNvSpPr txBox="1">
              <a:spLocks noChangeArrowheads="1"/>
            </p:cNvSpPr>
            <p:nvPr/>
          </p:nvSpPr>
          <p:spPr bwMode="auto">
            <a:xfrm>
              <a:off x="471488" y="4178300"/>
              <a:ext cx="3167062" cy="219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2A258"/>
                </a:buClr>
                <a:buSzPct val="80000"/>
                <a:defRPr sz="1600" 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1400" i="1">
                  <a:solidFill>
                    <a:srgbClr val="0067A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defRPr sz="1400" i="1">
                  <a:solidFill>
                    <a:srgbClr val="0067A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14000"/>
                </a:lnSpc>
                <a:spcBef>
                  <a:spcPct val="0"/>
                </a:spcBef>
                <a:buClrTx/>
                <a:buSzTx/>
              </a:pP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JERICO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has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an «open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access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» data policy. The flow of data from JERICO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partners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to the community of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users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is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driven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by the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synergic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action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of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three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altLang="en-US" sz="2000" i="0" dirty="0" err="1">
                  <a:solidFill>
                    <a:srgbClr val="000000"/>
                  </a:solidFill>
                  <a:latin typeface="Arial Narrow" pitchFamily="34" charset="0"/>
                </a:rPr>
                <a:t>WPs</a:t>
              </a:r>
              <a:r>
                <a:rPr lang="it-IT" altLang="en-US" sz="2000" i="0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8" name="CasellaDiTesto 7"/>
            <p:cNvSpPr txBox="1">
              <a:spLocks noChangeArrowheads="1"/>
            </p:cNvSpPr>
            <p:nvPr/>
          </p:nvSpPr>
          <p:spPr bwMode="auto">
            <a:xfrm>
              <a:off x="4716463" y="4879975"/>
              <a:ext cx="4176712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2A258"/>
                </a:buClr>
                <a:buSzPct val="80000"/>
                <a:defRPr sz="1600" i="1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1400" i="1">
                  <a:solidFill>
                    <a:srgbClr val="0067A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defRPr sz="1400" i="1">
                  <a:solidFill>
                    <a:srgbClr val="0067A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rgbClr val="0067A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4000"/>
                </a:lnSpc>
                <a:spcBef>
                  <a:spcPct val="0"/>
                </a:spcBef>
                <a:buClrTx/>
                <a:buSzTx/>
              </a:pPr>
              <a:r>
                <a:rPr lang="it-IT" altLang="en-US" sz="1900" b="1" i="0" dirty="0">
                  <a:solidFill>
                    <a:srgbClr val="000000"/>
                  </a:solidFill>
                  <a:latin typeface="Arial Narrow" pitchFamily="34" charset="0"/>
                </a:rPr>
                <a:t>WP5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defines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the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rules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for data management and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distribution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</a:p>
            <a:p>
              <a:pPr eaLnBrk="1" hangingPunct="1">
                <a:lnSpc>
                  <a:spcPct val="114000"/>
                </a:lnSpc>
                <a:spcBef>
                  <a:spcPct val="0"/>
                </a:spcBef>
                <a:buClrTx/>
                <a:buSzTx/>
              </a:pPr>
              <a:r>
                <a:rPr lang="it-IT" altLang="en-US" sz="1900" b="1" i="0" dirty="0">
                  <a:solidFill>
                    <a:srgbClr val="000000"/>
                  </a:solidFill>
                  <a:latin typeface="Arial Narrow" pitchFamily="34" charset="0"/>
                </a:rPr>
                <a:t>WP7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is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collecting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data from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partners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</a:p>
            <a:p>
              <a:pPr eaLnBrk="1" hangingPunct="1">
                <a:lnSpc>
                  <a:spcPct val="114000"/>
                </a:lnSpc>
                <a:spcBef>
                  <a:spcPct val="0"/>
                </a:spcBef>
                <a:buClrTx/>
                <a:buSzTx/>
              </a:pPr>
              <a:r>
                <a:rPr lang="it-IT" altLang="en-US" sz="1900" b="1" i="0" dirty="0">
                  <a:solidFill>
                    <a:srgbClr val="000000"/>
                  </a:solidFill>
                  <a:latin typeface="Arial Narrow" pitchFamily="34" charset="0"/>
                </a:rPr>
                <a:t>WP6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provides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the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platform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for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distribution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 of data and </a:t>
              </a:r>
              <a:r>
                <a:rPr lang="it-IT" altLang="en-US" sz="1900" i="0" dirty="0" err="1">
                  <a:solidFill>
                    <a:srgbClr val="000000"/>
                  </a:solidFill>
                  <a:latin typeface="Arial Narrow" pitchFamily="34" charset="0"/>
                </a:rPr>
                <a:t>tools</a:t>
              </a:r>
              <a:r>
                <a:rPr lang="it-IT" altLang="en-US" sz="1900" i="0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defRPr/>
            </a:pPr>
            <a:r>
              <a:rPr lang="fr-FR" sz="2800" dirty="0"/>
              <a:t>WP5: a </a:t>
            </a:r>
            <a:r>
              <a:rPr lang="fr-FR" sz="2800" dirty="0" err="1"/>
              <a:t>functional</a:t>
            </a:r>
            <a:r>
              <a:rPr lang="fr-FR" sz="2800" dirty="0"/>
              <a:t> description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665163" y="1916832"/>
            <a:ext cx="7561262" cy="4464050"/>
            <a:chOff x="665163" y="1773238"/>
            <a:chExt cx="7561262" cy="4464050"/>
          </a:xfrm>
        </p:grpSpPr>
        <p:pic>
          <p:nvPicPr>
            <p:cNvPr id="6" name="Immagin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0" t="12502" r="6230" b="19109"/>
            <a:stretch>
              <a:fillRect/>
            </a:stretch>
          </p:blipFill>
          <p:spPr bwMode="auto">
            <a:xfrm>
              <a:off x="665163" y="1773238"/>
              <a:ext cx="7561262" cy="384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o 6"/>
            <p:cNvGrpSpPr/>
            <p:nvPr/>
          </p:nvGrpSpPr>
          <p:grpSpPr>
            <a:xfrm>
              <a:off x="5289550" y="5195888"/>
              <a:ext cx="2701925" cy="1041400"/>
              <a:chOff x="5289550" y="5195888"/>
              <a:chExt cx="2701925" cy="1041400"/>
            </a:xfrm>
          </p:grpSpPr>
          <p:sp>
            <p:nvSpPr>
              <p:cNvPr id="8" name="Freccia bidirezionale verticale 7"/>
              <p:cNvSpPr>
                <a:spLocks noChangeArrowheads="1"/>
              </p:cNvSpPr>
              <p:nvPr/>
            </p:nvSpPr>
            <p:spPr bwMode="auto">
              <a:xfrm rot="17750011">
                <a:off x="5480844" y="5176044"/>
                <a:ext cx="422275" cy="804863"/>
              </a:xfrm>
              <a:prstGeom prst="upDownArrow">
                <a:avLst>
                  <a:gd name="adj1" fmla="val 34602"/>
                  <a:gd name="adj2" fmla="val 42419"/>
                </a:avLst>
              </a:pr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b"/>
              <a:lstStyle/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 kern="0">
                  <a:solidFill>
                    <a:sysClr val="windowText" lastClr="000000"/>
                  </a:solidFill>
                  <a:latin typeface="Helvetica" pitchFamily="-4" charset="0"/>
                </a:endParaRPr>
              </a:p>
            </p:txBody>
          </p:sp>
          <p:sp>
            <p:nvSpPr>
              <p:cNvPr id="9" name="Rettangolo arrotondato 10"/>
              <p:cNvSpPr>
                <a:spLocks noChangeArrowheads="1"/>
              </p:cNvSpPr>
              <p:nvPr/>
            </p:nvSpPr>
            <p:spPr bwMode="auto">
              <a:xfrm>
                <a:off x="6097588" y="5195888"/>
                <a:ext cx="1893887" cy="1041400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kern="0" dirty="0">
                    <a:solidFill>
                      <a:srgbClr val="000000"/>
                    </a:solidFill>
                    <a:latin typeface="Helvetica" pitchFamily="-4" charset="0"/>
                  </a:rPr>
                  <a:t>EMODNETPP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defRPr/>
            </a:pPr>
            <a:r>
              <a:rPr lang="fr-FR" sz="2800" dirty="0"/>
              <a:t>WP5: </a:t>
            </a:r>
            <a:r>
              <a:rPr lang="fr-FR" sz="2800" dirty="0" err="1"/>
              <a:t>overview</a:t>
            </a:r>
            <a:r>
              <a:rPr lang="fr-FR" sz="2800" dirty="0"/>
              <a:t> of </a:t>
            </a:r>
            <a:r>
              <a:rPr lang="fr-FR" sz="2800" dirty="0" err="1"/>
              <a:t>tasks</a:t>
            </a:r>
            <a:endParaRPr lang="fr-FR" sz="2800" dirty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916832"/>
            <a:ext cx="8077200" cy="4536504"/>
          </a:xfrm>
        </p:spPr>
        <p:txBody>
          <a:bodyPr>
            <a:normAutofit fontScale="92500"/>
          </a:bodyPr>
          <a:lstStyle/>
          <a:p>
            <a:pPr lvl="1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endParaRPr lang="en-GB" sz="1900" b="1" i="0" kern="1200" dirty="0" smtClean="0">
              <a:latin typeface="Helvetica Neue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GB" sz="1900" b="1" i="0" kern="1200" dirty="0" smtClean="0">
                <a:latin typeface="Helvetica Neue" charset="0"/>
              </a:rPr>
              <a:t>5.1 </a:t>
            </a:r>
            <a:r>
              <a:rPr lang="en-GB" sz="1900" b="1" i="0" kern="1200" dirty="0">
                <a:latin typeface="Helvetica Neue" charset="0"/>
              </a:rPr>
              <a:t>Create value for measured data </a:t>
            </a:r>
            <a:r>
              <a:rPr lang="en-GB" sz="1900" i="0" kern="1200" dirty="0">
                <a:latin typeface="Helvetica Neue" charset="0"/>
              </a:rPr>
              <a:t>(Task Leader: OGS; other partner  </a:t>
            </a:r>
          </a:p>
          <a:p>
            <a:pPr lvl="1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GB" sz="1900" i="0" kern="1200" dirty="0">
                <a:latin typeface="Helvetica Neue" charset="0"/>
              </a:rPr>
              <a:t>      involved: HCMR)</a:t>
            </a:r>
            <a:endParaRPr lang="en-US" sz="1700" b="1" i="0" kern="1200" dirty="0">
              <a:solidFill>
                <a:srgbClr val="000000"/>
              </a:solidFill>
              <a:latin typeface="Helvetica Neue" charset="0"/>
            </a:endParaRPr>
          </a:p>
          <a:p>
            <a:pPr marL="457200" lvl="1" indent="0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700" b="1" i="0" kern="1200" dirty="0">
                <a:solidFill>
                  <a:srgbClr val="000000"/>
                </a:solidFill>
                <a:latin typeface="Helvetica Neue" charset="0"/>
              </a:rPr>
              <a:t>       Activity description: development of common procedures for assigning     </a:t>
            </a:r>
          </a:p>
          <a:p>
            <a:pPr marL="457200" lvl="1" indent="0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700" b="1" i="0" kern="1200" dirty="0">
                <a:solidFill>
                  <a:srgbClr val="000000"/>
                </a:solidFill>
                <a:latin typeface="Helvetica Neue" charset="0"/>
              </a:rPr>
              <a:t>       uncertainties to measured parameters. </a:t>
            </a:r>
          </a:p>
          <a:p>
            <a:pPr marL="457200" lvl="1" indent="0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endParaRPr lang="en-US" sz="1700" b="1" i="0" kern="1200" dirty="0">
              <a:solidFill>
                <a:srgbClr val="000000"/>
              </a:solidFill>
              <a:latin typeface="Helvetica Neue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GB" sz="1900" b="1" i="0" kern="1200" dirty="0">
                <a:latin typeface="Helvetica Neue" charset="0"/>
              </a:rPr>
              <a:t>5.2 </a:t>
            </a:r>
            <a:r>
              <a:rPr lang="en-US" sz="1900" b="1" i="0" kern="1200" dirty="0">
                <a:latin typeface="Helvetica Neue" charset="0"/>
              </a:rPr>
              <a:t>Harmonization of delayed-mode data management procedures   </a:t>
            </a:r>
          </a:p>
          <a:p>
            <a:pPr lvl="1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900" b="1" i="0" kern="1200" dirty="0">
                <a:latin typeface="Helvetica Neue" charset="0"/>
              </a:rPr>
              <a:t>      with </a:t>
            </a:r>
            <a:r>
              <a:rPr lang="en-US" sz="1900" b="1" i="0" kern="1200" dirty="0" err="1">
                <a:latin typeface="Helvetica Neue" charset="0"/>
              </a:rPr>
              <a:t>SeaDataNet</a:t>
            </a:r>
            <a:r>
              <a:rPr lang="en-US" sz="1900" b="1" i="0" kern="1200" dirty="0">
                <a:latin typeface="Helvetica Neue" charset="0"/>
              </a:rPr>
              <a:t> (</a:t>
            </a:r>
            <a:r>
              <a:rPr lang="en-US" sz="1900" i="0" kern="1200" dirty="0">
                <a:latin typeface="Helvetica Neue" charset="0"/>
              </a:rPr>
              <a:t>Task Leader: IFREMER; other partners involved:     </a:t>
            </a:r>
          </a:p>
          <a:p>
            <a:pPr lvl="1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900" i="0" kern="1200" dirty="0">
                <a:latin typeface="Helvetica Neue" charset="0"/>
              </a:rPr>
              <a:t>      HCMR, MUMM, OGS</a:t>
            </a:r>
            <a:r>
              <a:rPr lang="en-US" sz="1900" b="1" i="0" kern="1200" dirty="0">
                <a:latin typeface="Helvetica Neue" charset="0"/>
              </a:rPr>
              <a:t>)</a:t>
            </a:r>
            <a:endParaRPr lang="en-US" sz="1500" b="1" i="0" kern="1200" dirty="0">
              <a:solidFill>
                <a:srgbClr val="000000"/>
              </a:solidFill>
              <a:latin typeface="Helvetica Neue" charset="0"/>
            </a:endParaRPr>
          </a:p>
          <a:p>
            <a:pPr marL="457200" lvl="1" indent="0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500" b="1" i="0" kern="1200" dirty="0">
                <a:solidFill>
                  <a:srgbClr val="000000"/>
                </a:solidFill>
                <a:latin typeface="Helvetica Neue" charset="0"/>
              </a:rPr>
              <a:t>       </a:t>
            </a:r>
            <a:r>
              <a:rPr lang="en-US" sz="1700" b="1" i="0" kern="1200" dirty="0">
                <a:solidFill>
                  <a:srgbClr val="000000"/>
                </a:solidFill>
                <a:latin typeface="Helvetica Neue" charset="0"/>
              </a:rPr>
              <a:t>Activity description: development of the JERICO data management </a:t>
            </a:r>
          </a:p>
          <a:p>
            <a:pPr marL="457200" lvl="1" indent="0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700" b="1" i="0" kern="1200" dirty="0">
                <a:solidFill>
                  <a:srgbClr val="000000"/>
                </a:solidFill>
                <a:latin typeface="Helvetica Neue" charset="0"/>
              </a:rPr>
              <a:t>      framework for delayed-mode data.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endParaRPr lang="en-GB" sz="1700" b="1" i="0" kern="1200" dirty="0">
              <a:latin typeface="Helvetica Neue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GB" sz="1800" b="1" i="0" kern="1200" dirty="0">
                <a:latin typeface="Helvetica Neue" charset="0"/>
              </a:rPr>
              <a:t>5.3 </a:t>
            </a:r>
            <a:r>
              <a:rPr lang="en-US" sz="1800" b="1" i="0" kern="1200" dirty="0">
                <a:latin typeface="Helvetica Neue" charset="0"/>
              </a:rPr>
              <a:t>Harmonization of real-time data management procedures   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800" b="1" i="0" kern="1200" dirty="0">
                <a:latin typeface="Helvetica Neue" charset="0"/>
              </a:rPr>
              <a:t>      with </a:t>
            </a:r>
            <a:r>
              <a:rPr lang="en-US" sz="1800" b="1" i="0" kern="1200" dirty="0" err="1">
                <a:latin typeface="Helvetica Neue" charset="0"/>
              </a:rPr>
              <a:t>MyOcean</a:t>
            </a:r>
            <a:r>
              <a:rPr lang="en-US" sz="1800" b="1" i="0" kern="1200" dirty="0">
                <a:latin typeface="Helvetica Neue" charset="0"/>
              </a:rPr>
              <a:t>/</a:t>
            </a:r>
            <a:r>
              <a:rPr lang="en-US" sz="1800" b="1" i="0" kern="1200" dirty="0" err="1">
                <a:latin typeface="Helvetica Neue" charset="0"/>
              </a:rPr>
              <a:t>EuroGOOS</a:t>
            </a:r>
            <a:r>
              <a:rPr lang="en-US" sz="1800" b="1" i="0" kern="1200" dirty="0">
                <a:latin typeface="Helvetica Neue" charset="0"/>
              </a:rPr>
              <a:t> (</a:t>
            </a:r>
            <a:r>
              <a:rPr lang="en-US" sz="1800" i="0" kern="1200" dirty="0">
                <a:latin typeface="Helvetica Neue" charset="0"/>
              </a:rPr>
              <a:t>Task leader: IFREMER; other partners   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800" i="0" kern="1200" dirty="0">
                <a:latin typeface="Helvetica Neue" charset="0"/>
              </a:rPr>
              <a:t>      involved: CNR, NIVA, IMR, HCMR, PUERTO, SMHI</a:t>
            </a:r>
            <a:r>
              <a:rPr lang="en-US" sz="1800" b="1" i="0" kern="1200" dirty="0">
                <a:latin typeface="Helvetica Neue" charset="0"/>
              </a:rPr>
              <a:t>)</a:t>
            </a:r>
            <a:endParaRPr lang="en-US" sz="1600" b="1" i="0" kern="1200" dirty="0">
              <a:solidFill>
                <a:srgbClr val="000000"/>
              </a:solidFill>
              <a:latin typeface="Helvetica Neue" charset="0"/>
            </a:endParaRPr>
          </a:p>
          <a:p>
            <a:pPr marL="457200" lvl="1" indent="0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600" b="1" i="0" kern="1200" dirty="0">
                <a:solidFill>
                  <a:srgbClr val="000000"/>
                </a:solidFill>
                <a:latin typeface="Helvetica Neue" charset="0"/>
              </a:rPr>
              <a:t>       Activity description: development of the JERICO data management </a:t>
            </a:r>
          </a:p>
          <a:p>
            <a:pPr marL="457200" lvl="1" indent="0" algn="just" eaLnBrk="1" hangingPunct="1">
              <a:spcBef>
                <a:spcPct val="0"/>
              </a:spcBef>
              <a:buClr>
                <a:srgbClr val="0066CC"/>
              </a:buClr>
              <a:buSzPct val="70000"/>
              <a:defRPr/>
            </a:pPr>
            <a:r>
              <a:rPr lang="en-US" sz="1600" b="1" i="0" kern="1200" dirty="0">
                <a:solidFill>
                  <a:srgbClr val="000000"/>
                </a:solidFill>
                <a:latin typeface="Helvetica Neue" charset="0"/>
              </a:rPr>
              <a:t>       framework for dealing with real-time data.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8640960" cy="11430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defRPr/>
            </a:pPr>
            <a:r>
              <a:rPr lang="en-US" sz="2800" dirty="0"/>
              <a:t>WP5: creating value for measured data </a:t>
            </a:r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2420888"/>
            <a:ext cx="8077200" cy="3733800"/>
          </a:xfrm>
        </p:spPr>
        <p:txBody>
          <a:bodyPr/>
          <a:lstStyle/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altLang="en-US" sz="24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altLang="en-US" sz="2400" b="1" i="0" dirty="0">
                <a:solidFill>
                  <a:srgbClr val="0087C7"/>
                </a:solidFill>
                <a:latin typeface="Arial"/>
              </a:rPr>
              <a:t>Guidelines for Uncertainty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altLang="en-US" sz="24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2000" i="0" dirty="0">
                <a:solidFill>
                  <a:srgbClr val="0087C7"/>
                </a:solidFill>
                <a:latin typeface="Arial"/>
              </a:rPr>
              <a:t>Activity partners: OGS / HCMR</a:t>
            </a:r>
            <a:r>
              <a:rPr lang="en-US" altLang="en-US" sz="1800" i="0" dirty="0">
                <a:solidFill>
                  <a:srgbClr val="0087C7"/>
                </a:solidFill>
                <a:latin typeface="Arial"/>
              </a:rPr>
              <a:t>  </a:t>
            </a:r>
            <a:endParaRPr lang="en-US" altLang="en-US" sz="13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altLang="en-US" sz="1200" i="0" dirty="0">
              <a:solidFill>
                <a:srgbClr val="0087C7"/>
              </a:solidFill>
              <a:latin typeface="Arial"/>
            </a:endParaRP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Rajesh Nair (rnair@ogs.trieste.it)</a:t>
            </a: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Nevio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Medeot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(nmedeot@ogs.trieste.it)</a:t>
            </a:r>
          </a:p>
          <a:p>
            <a:pPr lvl="0" indent="-341313" algn="ctr" defTabSz="457200">
              <a:spcBef>
                <a:spcPts val="800"/>
              </a:spcBef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George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Petihakis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(gpetihakis@hcmr.gr)</a:t>
            </a:r>
          </a:p>
          <a:p>
            <a:pPr lvl="0" indent="-341313" algn="ctr" defTabSz="457200">
              <a:spcBef>
                <a:spcPts val="800"/>
              </a:spcBef>
              <a:buClrTx/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Manolis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</a:t>
            </a:r>
            <a:r>
              <a:rPr lang="en-US" altLang="en-US" sz="1200" i="0" dirty="0" err="1">
                <a:solidFill>
                  <a:srgbClr val="0087C7"/>
                </a:solidFill>
                <a:latin typeface="Arial"/>
              </a:rPr>
              <a:t>Ntoumas</a:t>
            </a:r>
            <a:r>
              <a:rPr lang="en-US" altLang="en-US" sz="1200" i="0" dirty="0">
                <a:solidFill>
                  <a:srgbClr val="0087C7"/>
                </a:solidFill>
                <a:latin typeface="Arial"/>
              </a:rPr>
              <a:t> (mntou@hcmr.gr)</a:t>
            </a:r>
          </a:p>
          <a:p>
            <a:pPr eaLnBrk="1" hangingPunct="1"/>
            <a:endParaRPr lang="fr-FR" altLang="it-IT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885698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WP5: creating value for measured data </a:t>
            </a:r>
            <a:endParaRPr lang="fr-FR" dirty="0" smtClean="0"/>
          </a:p>
        </p:txBody>
      </p:sp>
      <p:sp>
        <p:nvSpPr>
          <p:cNvPr id="9218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844824"/>
            <a:ext cx="8077200" cy="4608512"/>
          </a:xfrm>
        </p:spPr>
        <p:txBody>
          <a:bodyPr>
            <a:normAutofit/>
          </a:bodyPr>
          <a:lstStyle/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</a:pP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Helvetica" pitchFamily="34" charset="0"/>
              </a:rPr>
              <a:t>Guidelines for Uncertainty</a:t>
            </a:r>
          </a:p>
          <a:p>
            <a:pPr marL="0" lvl="0" indent="0" algn="ctr" eaLnBrk="1" hangingPunct="1">
              <a:spcBef>
                <a:spcPct val="0"/>
              </a:spcBef>
              <a:buClr>
                <a:srgbClr val="0000FF"/>
              </a:buClr>
              <a:buSzPct val="45000"/>
            </a:pPr>
            <a:endParaRPr kumimoji="0" lang="en-US" alt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87C7"/>
              </a:solidFill>
              <a:effectLst/>
              <a:uLnTx/>
              <a:uFillTx/>
              <a:latin typeface="Helvetica" pitchFamily="34" charset="0"/>
            </a:endParaRPr>
          </a:p>
          <a:p>
            <a:pPr marL="457200" lvl="1" indent="0" algn="just" eaLnBrk="1" hangingPunct="1">
              <a:spcBef>
                <a:spcPts val="70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</a:pPr>
            <a:r>
              <a:rPr kumimoji="0" lang="en-US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7C7"/>
                </a:solidFill>
                <a:effectLst/>
                <a:uLnTx/>
                <a:uFillTx/>
                <a:latin typeface="Helvetica" pitchFamily="34" charset="0"/>
              </a:rPr>
              <a:t>The deliverable, D5.4, the document “Guidelines for Uncertainty” was prepared, and has been submitted to the Coordinator.</a:t>
            </a:r>
          </a:p>
          <a:p>
            <a:pPr marL="457200" lvl="1" indent="0" algn="just" eaLnBrk="1" hangingPunct="1">
              <a:spcBef>
                <a:spcPts val="70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</a:pPr>
            <a:r>
              <a:rPr kumimoji="0" lang="en-GB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7C7"/>
                </a:solidFill>
                <a:effectLst/>
                <a:uLnTx/>
                <a:uFillTx/>
                <a:latin typeface="Helvetica" pitchFamily="34" charset="0"/>
              </a:rPr>
              <a:t>D5.4:</a:t>
            </a:r>
          </a:p>
          <a:p>
            <a:pPr marL="914400" lvl="2" indent="0" algn="just" eaLnBrk="1" hangingPunct="1">
              <a:spcBef>
                <a:spcPts val="70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</a:pPr>
            <a:r>
              <a:rPr kumimoji="0" lang="en-GB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7C7"/>
                </a:solidFill>
                <a:effectLst/>
                <a:uLnTx/>
                <a:uFillTx/>
                <a:latin typeface="Helvetica" pitchFamily="34" charset="0"/>
              </a:rPr>
              <a:t>presents the essential principles and concepts central to the determination of measurement uncertainty;</a:t>
            </a:r>
          </a:p>
          <a:p>
            <a:pPr marL="914400" lvl="2" indent="0" algn="just" eaLnBrk="1" hangingPunct="1">
              <a:spcBef>
                <a:spcPts val="70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</a:pPr>
            <a:r>
              <a:rPr kumimoji="0" lang="en-GB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7C7"/>
                </a:solidFill>
                <a:effectLst/>
                <a:uLnTx/>
                <a:uFillTx/>
                <a:latin typeface="Helvetica" pitchFamily="34" charset="0"/>
              </a:rPr>
              <a:t>describes the different steps involved in an uncertainty calculation, and introduces reporting conventions;</a:t>
            </a:r>
          </a:p>
          <a:p>
            <a:pPr marL="914400" lvl="2" indent="0" algn="just" eaLnBrk="1" hangingPunct="1">
              <a:spcBef>
                <a:spcPts val="70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</a:pPr>
            <a:r>
              <a:rPr kumimoji="0" lang="en-GB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7C7"/>
                </a:solidFill>
                <a:effectLst/>
                <a:uLnTx/>
                <a:uFillTx/>
                <a:latin typeface="Helvetica" pitchFamily="34" charset="0"/>
              </a:rPr>
              <a:t>Provides guidance on the proper preparation of relevant documentation;</a:t>
            </a:r>
          </a:p>
          <a:p>
            <a:pPr marL="914400" lvl="2" indent="0" algn="just" eaLnBrk="1" hangingPunct="1">
              <a:spcBef>
                <a:spcPts val="700"/>
              </a:spcBef>
              <a:buClr>
                <a:srgbClr val="0087C7"/>
              </a:buClr>
              <a:buSzPct val="45000"/>
              <a:buFont typeface="Wingdings" pitchFamily="2" charset="2"/>
              <a:buChar char=""/>
            </a:pPr>
            <a:r>
              <a:rPr kumimoji="0" lang="en-GB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7C7"/>
                </a:solidFill>
                <a:effectLst/>
                <a:uLnTx/>
                <a:uFillTx/>
                <a:latin typeface="Helvetica" pitchFamily="34" charset="0"/>
              </a:rPr>
              <a:t>outlines the importance of uncertainty determinations in the context of coastal marine observing activity.</a:t>
            </a:r>
            <a:endParaRPr lang="en-US" altLang="it-IT" sz="1800" i="0" kern="1200" dirty="0">
              <a:solidFill>
                <a:srgbClr val="0087C7"/>
              </a:solidFill>
              <a:latin typeface="Helvetica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WP5: creating value for measured data 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1835696" y="2250159"/>
            <a:ext cx="4608512" cy="4465638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2A258"/>
              </a:buClr>
              <a:buSzPct val="80000"/>
              <a:defRPr sz="1600" i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1400" i="1">
                <a:solidFill>
                  <a:srgbClr val="0067A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defRPr sz="1400" i="1">
                <a:solidFill>
                  <a:srgbClr val="0067A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67A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rgbClr val="0067A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rgbClr val="0067A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rgbClr val="0067A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rgbClr val="0067A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rgbClr val="0067A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1.	DOCUMENT DESCRIPTION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2.	EXECUTIVE SUMMARY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3.	INTRODUCTION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	MAIN REPORT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4.1. Some useful elementary concepts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4.2. Measurement and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4.2.1	What is (and is not) a measurement?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4.2.2	What is measurement uncertainty?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4.2.3	Error, accuracy and precision versus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4.2.4	Sources of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4.3. Determining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4.3.1	Defining the </a:t>
            </a:r>
            <a:r>
              <a:rPr kumimoji="0" lang="en-US" altLang="it-IT" sz="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measurand</a:t>
            </a: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4.3.2	Designating the sources of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4.3.3	Quantifying the uncertainty components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4.3.4	Calculating the combined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4.3.5	Expanded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4.4. Reporting uncertainty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4.4.1	The combined standard uncertainty (</a:t>
            </a:r>
            <a:r>
              <a:rPr kumimoji="0" lang="en-US" altLang="it-IT" sz="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u</a:t>
            </a:r>
            <a:r>
              <a:rPr kumimoji="0" lang="en-US" altLang="it-IT" sz="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c</a:t>
            </a: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4.4.2	The expanded uncertainty (U)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4.4.3	The uncertainty budget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4.4.4	Good Practice recommendations for preparing documentation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4.5 Uncertainty evaluation in the context of coastal marine observatories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5.	CONCLUSION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6.	BIBLIOGRAPHY	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900" b="0" i="0" u="none" strike="noStrike" kern="0" cap="none" spc="0" normalizeH="0" baseline="0" noProof="0" dirty="0" smtClean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35696" y="1628800"/>
            <a:ext cx="4608512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131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45000"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D5.4: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contents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87C7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87C7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3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9">
  <a:themeElements>
    <a:clrScheme name="Presentation_Jericov3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esentation_Jericov3">
      <a:majorFont>
        <a:latin typeface="Helvetica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lnDef>
  </a:objectDefaults>
  <a:extraClrSchemeLst>
    <a:extraClrScheme>
      <a:clrScheme name="Presentation_Jericov3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Jericov3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Jericov3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Ppt0000009</Template>
  <TotalTime>192</TotalTime>
  <Words>1056</Words>
  <Application>Microsoft Office PowerPoint</Application>
  <PresentationFormat>Presentazione su schermo (4:3)</PresentationFormat>
  <Paragraphs>217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Ppt0000009</vt:lpstr>
      <vt:lpstr>2nd General Assembly – NIVA HQ</vt:lpstr>
      <vt:lpstr>WP5: the operating strategy</vt:lpstr>
      <vt:lpstr>WP5: why this operating strategy?</vt:lpstr>
      <vt:lpstr>WP5: the operating structure</vt:lpstr>
      <vt:lpstr>WP5: a functional description</vt:lpstr>
      <vt:lpstr>WP5: overview of tasks</vt:lpstr>
      <vt:lpstr>WP5: creating value for measured data </vt:lpstr>
      <vt:lpstr>WP5: creating value for measured data </vt:lpstr>
      <vt:lpstr>WP5: creating value for measured data </vt:lpstr>
      <vt:lpstr>WP5: harmonization</vt:lpstr>
      <vt:lpstr>WP5: harmonization</vt:lpstr>
      <vt:lpstr>WP5: harmonization</vt:lpstr>
      <vt:lpstr>WP5: harmonization</vt:lpstr>
      <vt:lpstr>WP5: harmonization</vt:lpstr>
      <vt:lpstr>WP5: harmonization</vt:lpstr>
      <vt:lpstr>WP5: link to WP7 (Service &amp; Data Access)</vt:lpstr>
      <vt:lpstr>WP5: deliverables</vt:lpstr>
      <vt:lpstr>WP5: deliverables</vt:lpstr>
      <vt:lpstr>2nd General Assembly – NIVA HQ</vt:lpstr>
      <vt:lpstr>DATA: some food for thought</vt:lpstr>
      <vt:lpstr>DATA: some food for thought</vt:lpstr>
      <vt:lpstr>DATA: some food for thought</vt:lpstr>
    </vt:vector>
  </TitlesOfParts>
  <Company>IFREMER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General Assembly – NIVA HQ</dc:title>
  <dc:creator>pfarcy</dc:creator>
  <cp:lastModifiedBy>Windows User</cp:lastModifiedBy>
  <cp:revision>19</cp:revision>
  <cp:lastPrinted>1904-01-01T00:00:00Z</cp:lastPrinted>
  <dcterms:created xsi:type="dcterms:W3CDTF">2014-04-15T07:50:42Z</dcterms:created>
  <dcterms:modified xsi:type="dcterms:W3CDTF">2014-05-06T08:57:07Z</dcterms:modified>
</cp:coreProperties>
</file>