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58" r:id="rId6"/>
    <p:sldId id="261" r:id="rId7"/>
    <p:sldId id="276" r:id="rId8"/>
    <p:sldId id="275" r:id="rId9"/>
    <p:sldId id="299" r:id="rId10"/>
    <p:sldId id="268" r:id="rId11"/>
    <p:sldId id="287" r:id="rId12"/>
    <p:sldId id="288" r:id="rId13"/>
    <p:sldId id="289" r:id="rId14"/>
    <p:sldId id="290" r:id="rId15"/>
    <p:sldId id="269" r:id="rId16"/>
    <p:sldId id="292" r:id="rId17"/>
    <p:sldId id="293" r:id="rId18"/>
    <p:sldId id="297" r:id="rId19"/>
    <p:sldId id="295" r:id="rId20"/>
    <p:sldId id="296" r:id="rId21"/>
    <p:sldId id="283" r:id="rId22"/>
    <p:sldId id="291" r:id="rId23"/>
    <p:sldId id="284" r:id="rId24"/>
    <p:sldId id="298" r:id="rId25"/>
    <p:sldId id="300" r:id="rId26"/>
    <p:sldId id="280" r:id="rId27"/>
    <p:sldId id="26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rgbClr val="007AB4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rgbClr val="007AB4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rgbClr val="007AB4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rgbClr val="007AB4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F"/>
    <a:srgbClr val="6CB333"/>
    <a:srgbClr val="159938"/>
    <a:srgbClr val="53B086"/>
    <a:srgbClr val="5CBBD6"/>
    <a:srgbClr val="49B5DD"/>
    <a:srgbClr val="8CCCDC"/>
    <a:srgbClr val="62B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5" autoAdjust="0"/>
    <p:restoredTop sz="90929"/>
  </p:normalViewPr>
  <p:slideViewPr>
    <p:cSldViewPr>
      <p:cViewPr varScale="1">
        <p:scale>
          <a:sx n="72" d="100"/>
          <a:sy n="72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fld id="{15C15444-31D4-4348-95D2-FC0982AB02C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5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fld id="{FA916B28-1F47-4D56-B2B8-099CFBFCC6D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24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CAF60-B828-4767-BDB1-180CB267BA79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981200" y="58674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fr-FR" sz="1200" dirty="0">
              <a:solidFill>
                <a:srgbClr val="A3CB5B"/>
              </a:solidFill>
              <a:latin typeface="Helvetica" pitchFamily="-4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1100" b="1" i="1">
                <a:solidFill>
                  <a:srgbClr val="3C92C1"/>
                </a:solidFill>
                <a:latin typeface="Helvetica" pitchFamily="-4" charset="0"/>
              </a:rPr>
              <a:t>www.jerico-fp7.eu</a:t>
            </a:r>
          </a:p>
        </p:txBody>
      </p:sp>
      <p:pic>
        <p:nvPicPr>
          <p:cNvPr id="6" name="Picture 28" descr="FOND_PP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9438"/>
            <a:ext cx="91440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880225" y="1474788"/>
            <a:ext cx="2176463" cy="323850"/>
            <a:chOff x="4334" y="929"/>
            <a:chExt cx="1371" cy="20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34" y="929"/>
              <a:ext cx="41" cy="204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3" y="929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60" y="1038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445" y="1038"/>
              <a:ext cx="41" cy="91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992" y="929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89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74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28" y="929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25" y="1038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10" y="1038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664" y="929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561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46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131763" y="3667125"/>
            <a:ext cx="1817687" cy="323850"/>
            <a:chOff x="561" y="2351"/>
            <a:chExt cx="1145" cy="204"/>
          </a:xfrm>
        </p:grpSpPr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 rot="10800000" flipH="1">
              <a:off x="664" y="2351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 rot="10800000" flipH="1">
              <a:off x="561" y="2354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 rot="10800000" flipH="1">
              <a:off x="993" y="2351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 rot="10800000" flipH="1">
              <a:off x="890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 rot="10800000" flipH="1">
              <a:off x="775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 rot="10800000" flipH="1">
              <a:off x="1329" y="2351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 rot="10800000" flipH="1">
              <a:off x="1226" y="2354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 rot="10800000" flipH="1">
              <a:off x="1111" y="2354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 rot="10800000" flipH="1">
              <a:off x="1665" y="2351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 rot="10800000" flipH="1">
              <a:off x="1562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 rot="10800000" flipH="1">
              <a:off x="1447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</a:endParaRPr>
            </a:p>
          </p:txBody>
        </p:sp>
      </p:grpSp>
      <p:pic>
        <p:nvPicPr>
          <p:cNvPr id="33" name="Picture 59" descr="SIGNATURE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3725863"/>
            <a:ext cx="6761162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4479329"/>
            <a:ext cx="5867400" cy="677863"/>
          </a:xfrm>
        </p:spPr>
        <p:txBody>
          <a:bodyPr/>
          <a:lstStyle>
            <a:lvl1pPr>
              <a:lnSpc>
                <a:spcPct val="90000"/>
              </a:lnSpc>
              <a:defRPr sz="2700" b="0">
                <a:solidFill>
                  <a:srgbClr val="007AB4"/>
                </a:solidFill>
                <a:latin typeface="Helvetica Neue" pitchFamily="-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5181600"/>
            <a:ext cx="5867400" cy="677863"/>
          </a:xfrm>
        </p:spPr>
        <p:txBody>
          <a:bodyPr/>
          <a:lstStyle>
            <a:lvl1pPr marL="0" indent="0">
              <a:defRPr sz="1900">
                <a:solidFill>
                  <a:srgbClr val="77C5E3"/>
                </a:solidFill>
                <a:latin typeface="Helvetica" pitchFamily="-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3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876800" y="6400800"/>
            <a:ext cx="3962400" cy="304800"/>
          </a:xfrm>
        </p:spPr>
        <p:txBody>
          <a:bodyPr anchor="t"/>
          <a:lstStyle>
            <a:lvl1pPr algn="r">
              <a:defRPr b="1">
                <a:solidFill>
                  <a:srgbClr val="3C92C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Date I City I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VAGUE_SE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4450"/>
            <a:ext cx="14620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5867400" y="6524625"/>
            <a:ext cx="30114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4138" algn="r">
              <a:defRPr/>
            </a:pPr>
            <a:r>
              <a:rPr lang="fr-FR" sz="1100" dirty="0">
                <a:solidFill>
                  <a:srgbClr val="0073AF"/>
                </a:solidFill>
              </a:rPr>
              <a:t>GA, </a:t>
            </a:r>
            <a:r>
              <a:rPr lang="fr-FR" sz="1100" dirty="0" smtClean="0">
                <a:solidFill>
                  <a:srgbClr val="0073AF"/>
                </a:solidFill>
              </a:rPr>
              <a:t>Oslo, May 2014,   </a:t>
            </a:r>
            <a:r>
              <a:rPr lang="fr-FR" sz="1100" dirty="0">
                <a:solidFill>
                  <a:srgbClr val="0073AF"/>
                </a:solidFill>
              </a:rPr>
              <a:t>WP3  </a:t>
            </a:r>
            <a:r>
              <a:rPr lang="fr-FR" sz="1100" dirty="0" err="1">
                <a:solidFill>
                  <a:srgbClr val="0073AF"/>
                </a:solidFill>
              </a:rPr>
              <a:t>Status</a:t>
            </a:r>
            <a:r>
              <a:rPr lang="fr-FR" dirty="0"/>
              <a:t> </a:t>
            </a:r>
            <a:r>
              <a:rPr lang="fr-FR" sz="1100" dirty="0">
                <a:solidFill>
                  <a:srgbClr val="0073AF"/>
                </a:solidFill>
              </a:rPr>
              <a:t>- </a:t>
            </a:r>
            <a:fld id="{ECF54B43-3844-44AB-9D2B-47398FCB0B60}" type="slidenum">
              <a:rPr lang="fr-FR" sz="1100">
                <a:solidFill>
                  <a:srgbClr val="0073AF"/>
                </a:solidFill>
              </a:rPr>
              <a:pPr marL="84138" algn="r">
                <a:defRPr/>
              </a:pPr>
              <a:t>‹Nr.›</a:t>
            </a:fld>
            <a:endParaRPr lang="fr-FR" sz="1100" dirty="0">
              <a:solidFill>
                <a:srgbClr val="0073AF"/>
              </a:solidFill>
            </a:endParaRPr>
          </a:p>
        </p:txBody>
      </p:sp>
      <p:grpSp>
        <p:nvGrpSpPr>
          <p:cNvPr id="7" name="Group 35"/>
          <p:cNvGrpSpPr>
            <a:grpSpLocks/>
          </p:cNvGrpSpPr>
          <p:nvPr userDrawn="1"/>
        </p:nvGrpSpPr>
        <p:grpSpPr bwMode="auto">
          <a:xfrm>
            <a:off x="160338" y="1201738"/>
            <a:ext cx="2147887" cy="255587"/>
            <a:chOff x="135" y="1038"/>
            <a:chExt cx="1353" cy="161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 rot="10800000">
              <a:off x="1456" y="1038"/>
              <a:ext cx="32" cy="161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 rot="10800000">
              <a:off x="1196" y="1038"/>
              <a:ext cx="32" cy="16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 rot="10800000">
              <a:off x="1277" y="1042"/>
              <a:ext cx="32" cy="72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 rot="10800000">
              <a:off x="1368" y="1042"/>
              <a:ext cx="32" cy="72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 rot="10800000">
              <a:off x="936" y="1038"/>
              <a:ext cx="32" cy="16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 rot="10800000">
              <a:off x="1016" y="1042"/>
              <a:ext cx="33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 rot="10800000">
              <a:off x="1108" y="1042"/>
              <a:ext cx="32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 rot="10800000">
              <a:off x="669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 rot="10800000">
              <a:off x="752" y="1042"/>
              <a:ext cx="32" cy="72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 rot="10800000">
              <a:off x="843" y="1042"/>
              <a:ext cx="32" cy="72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 rot="10800000">
              <a:off x="405" y="1038"/>
              <a:ext cx="32" cy="161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 rot="10800000">
              <a:off x="485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10800000">
              <a:off x="576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 rot="10800000" flipH="1">
              <a:off x="135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 rot="10800000" flipH="1">
              <a:off x="319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 rot="10800000" flipH="1">
              <a:off x="228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</p:grpSp>
      <p:sp>
        <p:nvSpPr>
          <p:cNvPr id="24" name="Rectangle 36"/>
          <p:cNvSpPr>
            <a:spLocks noChangeArrowheads="1"/>
          </p:cNvSpPr>
          <p:nvPr userDrawn="1"/>
        </p:nvSpPr>
        <p:spPr bwMode="auto">
          <a:xfrm>
            <a:off x="-19050" y="1052513"/>
            <a:ext cx="7543800" cy="76200"/>
          </a:xfrm>
          <a:prstGeom prst="rect">
            <a:avLst/>
          </a:prstGeom>
          <a:gradFill rotWithShape="0">
            <a:gsLst>
              <a:gs pos="0">
                <a:srgbClr val="0073AF"/>
              </a:gs>
              <a:gs pos="100000">
                <a:srgbClr val="49B5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Times New Roman" pitchFamily="-4" charset="0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000" cap="all" baseline="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 b="0" i="1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Textmasterformate durch Klicken bearbeiten</a:t>
            </a:r>
          </a:p>
        </p:txBody>
      </p:sp>
      <p:sp>
        <p:nvSpPr>
          <p:cNvPr id="2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49B5D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www.jerico-fp7.eu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VAGUE_SE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513" y="152400"/>
            <a:ext cx="14620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79388" y="1341438"/>
            <a:ext cx="2147887" cy="255587"/>
            <a:chOff x="135" y="1038"/>
            <a:chExt cx="1353" cy="161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 rot="10800000">
              <a:off x="1456" y="1038"/>
              <a:ext cx="32" cy="161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 rot="10800000">
              <a:off x="1196" y="1038"/>
              <a:ext cx="32" cy="16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 rot="10800000">
              <a:off x="1277" y="1042"/>
              <a:ext cx="32" cy="72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 rot="10800000">
              <a:off x="1368" y="1042"/>
              <a:ext cx="32" cy="72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 rot="10800000">
              <a:off x="936" y="1038"/>
              <a:ext cx="32" cy="16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 rot="10800000">
              <a:off x="1016" y="1042"/>
              <a:ext cx="33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 rot="10800000">
              <a:off x="1108" y="1042"/>
              <a:ext cx="32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 rot="10800000">
              <a:off x="669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 rot="10800000">
              <a:off x="752" y="1042"/>
              <a:ext cx="32" cy="72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 rot="10800000">
              <a:off x="843" y="1042"/>
              <a:ext cx="32" cy="72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 rot="10800000">
              <a:off x="405" y="1038"/>
              <a:ext cx="32" cy="161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 rot="10800000">
              <a:off x="485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 rot="10800000">
              <a:off x="576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 rot="10800000" flipH="1">
              <a:off x="135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 rot="10800000" flipH="1">
              <a:off x="319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 rot="10800000" flipH="1">
              <a:off x="228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90000"/>
                </a:lnSpc>
                <a:defRPr/>
              </a:pPr>
              <a:endParaRPr lang="fr-FR" dirty="0">
                <a:latin typeface="Helvetica" pitchFamily="-4" charset="0"/>
              </a:endParaRPr>
            </a:p>
          </p:txBody>
        </p:sp>
      </p:grp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0" y="1192213"/>
            <a:ext cx="7543800" cy="76200"/>
          </a:xfrm>
          <a:prstGeom prst="rect">
            <a:avLst/>
          </a:prstGeom>
          <a:gradFill rotWithShape="0">
            <a:gsLst>
              <a:gs pos="0">
                <a:srgbClr val="0073AF"/>
              </a:gs>
              <a:gs pos="100000">
                <a:srgbClr val="49B5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Times New Roman" pitchFamily="-4" charset="0"/>
              </a:rPr>
              <a:t> </a:t>
            </a:r>
          </a:p>
        </p:txBody>
      </p:sp>
      <p:sp>
        <p:nvSpPr>
          <p:cNvPr id="23" name="Rectangle 39"/>
          <p:cNvSpPr>
            <a:spLocks noChangeArrowheads="1"/>
          </p:cNvSpPr>
          <p:nvPr userDrawn="1"/>
        </p:nvSpPr>
        <p:spPr bwMode="auto">
          <a:xfrm>
            <a:off x="5508625" y="6524625"/>
            <a:ext cx="33702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4138" algn="r">
              <a:defRPr/>
            </a:pPr>
            <a:r>
              <a:rPr lang="fr-FR" sz="1100" dirty="0">
                <a:solidFill>
                  <a:srgbClr val="0073AF"/>
                </a:solidFill>
              </a:rPr>
              <a:t>GA, </a:t>
            </a:r>
            <a:r>
              <a:rPr lang="fr-FR" sz="1100" dirty="0" smtClean="0">
                <a:solidFill>
                  <a:srgbClr val="0073AF"/>
                </a:solidFill>
              </a:rPr>
              <a:t>Oslo</a:t>
            </a:r>
            <a:r>
              <a:rPr lang="fr-FR" sz="1100" baseline="0" dirty="0" smtClean="0">
                <a:solidFill>
                  <a:srgbClr val="0073AF"/>
                </a:solidFill>
              </a:rPr>
              <a:t> May </a:t>
            </a:r>
            <a:r>
              <a:rPr lang="fr-FR" sz="1100" dirty="0" smtClean="0">
                <a:solidFill>
                  <a:srgbClr val="0073AF"/>
                </a:solidFill>
              </a:rPr>
              <a:t>2014,   </a:t>
            </a:r>
            <a:r>
              <a:rPr lang="fr-FR" sz="1100" dirty="0">
                <a:solidFill>
                  <a:srgbClr val="0073AF"/>
                </a:solidFill>
              </a:rPr>
              <a:t>WP3  </a:t>
            </a:r>
            <a:r>
              <a:rPr lang="fr-FR" sz="1100" dirty="0" err="1">
                <a:solidFill>
                  <a:srgbClr val="0073AF"/>
                </a:solidFill>
              </a:rPr>
              <a:t>Status</a:t>
            </a:r>
            <a:r>
              <a:rPr lang="fr-FR" sz="1100" dirty="0">
                <a:solidFill>
                  <a:srgbClr val="0073AF"/>
                </a:solidFill>
              </a:rPr>
              <a:t>          - </a:t>
            </a:r>
            <a:fld id="{4A48A562-637C-4222-A1D3-49ED1AC0F75E}" type="slidenum">
              <a:rPr lang="fr-FR" sz="1100">
                <a:solidFill>
                  <a:srgbClr val="0073AF"/>
                </a:solidFill>
              </a:rPr>
              <a:pPr marL="84138" algn="r">
                <a:defRPr/>
              </a:pPr>
              <a:t>‹Nr.›</a:t>
            </a:fld>
            <a:endParaRPr lang="fr-FR" sz="1100" dirty="0">
              <a:solidFill>
                <a:srgbClr val="0073A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-100013"/>
            <a:ext cx="6781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2"/>
          </p:nvPr>
        </p:nvSpPr>
        <p:spPr>
          <a:xfrm>
            <a:off x="395288" y="6453188"/>
            <a:ext cx="2881312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09600" y="64770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100" i="1">
                <a:solidFill>
                  <a:srgbClr val="0073AF"/>
                </a:solidFill>
              </a:defRPr>
            </a:lvl1pPr>
          </a:lstStyle>
          <a:p>
            <a:pPr>
              <a:defRPr/>
            </a:pPr>
            <a:r>
              <a:rPr lang="fr-FR"/>
              <a:t>www.jerico-fp7.eu</a:t>
            </a: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cap="all">
          <a:solidFill>
            <a:srgbClr val="0067A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A258"/>
        </a:buClr>
        <a:buSzPct val="80000"/>
        <a:buChar char="•"/>
        <a:defRPr sz="1400" i="1">
          <a:solidFill>
            <a:schemeClr val="bg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 i="1">
          <a:solidFill>
            <a:srgbClr val="0067A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 i="1">
          <a:solidFill>
            <a:srgbClr val="0067A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67A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067175" y="6400800"/>
            <a:ext cx="4772025" cy="304800"/>
          </a:xfrm>
          <a:noFill/>
        </p:spPr>
        <p:txBody>
          <a:bodyPr/>
          <a:lstStyle/>
          <a:p>
            <a:r>
              <a:rPr lang="en-GB" dirty="0" smtClean="0">
                <a:latin typeface="Helvetica"/>
              </a:rPr>
              <a:t>General Assembly,  May 2014  Oslo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479925"/>
            <a:ext cx="5867400" cy="677863"/>
          </a:xfrm>
        </p:spPr>
        <p:txBody>
          <a:bodyPr/>
          <a:lstStyle/>
          <a:p>
            <a:pPr eaLnBrk="1" hangingPunct="1"/>
            <a:r>
              <a:rPr lang="fr-FR" cap="none" dirty="0" smtClean="0">
                <a:latin typeface="Helvetica Neue"/>
              </a:rPr>
              <a:t>STATUS of WP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Wilhelm  Petersen, Helmholtz-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Zentrum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Geesthacht</a:t>
            </a:r>
            <a:endParaRPr lang="fr-FR" dirty="0" smtClean="0">
              <a:solidFill>
                <a:schemeClr val="bg1">
                  <a:lumMod val="75000"/>
                </a:schemeClr>
              </a:solidFill>
              <a:latin typeface="Helvetica"/>
            </a:endParaRPr>
          </a:p>
          <a:p>
            <a:pPr eaLnBrk="1" hangingPunct="1">
              <a:buFontTx/>
              <a:buNone/>
            </a:pPr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  <a:latin typeface="Helvetica"/>
              </a:rPr>
              <a:t>Email: wilhelm.petersen@hzg.de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97250" y="254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90000"/>
              </a:lnSpc>
            </a:pPr>
            <a:endParaRPr lang="fr-F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408363" y="2444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90000"/>
              </a:lnSpc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138" y="0"/>
            <a:ext cx="67818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WP 3.2  </a:t>
            </a:r>
            <a:r>
              <a:rPr lang="en-GB" sz="2400" dirty="0" err="1" smtClean="0">
                <a:latin typeface="+mj-lt"/>
              </a:rPr>
              <a:t>GliDer</a:t>
            </a:r>
            <a:r>
              <a:rPr lang="en-GB" sz="2400" dirty="0" smtClean="0">
                <a:latin typeface="+mj-lt"/>
              </a:rPr>
              <a:t> Tasks :</a:t>
            </a:r>
            <a:br>
              <a:rPr lang="en-GB" sz="2400" dirty="0" smtClean="0">
                <a:latin typeface="+mj-lt"/>
              </a:rPr>
            </a:br>
            <a:r>
              <a:rPr lang="en-GB" sz="2400" cap="none" dirty="0" err="1" smtClean="0">
                <a:latin typeface="+mj-lt"/>
              </a:rPr>
              <a:t>taskleader</a:t>
            </a:r>
            <a:r>
              <a:rPr lang="en-GB" sz="2400" cap="none" dirty="0" smtClean="0">
                <a:latin typeface="+mj-lt"/>
              </a:rPr>
              <a:t> Joaquin (</a:t>
            </a:r>
            <a:r>
              <a:rPr lang="en-GB" sz="2400" u="sng" dirty="0" smtClean="0"/>
              <a:t>CSIC)</a:t>
            </a:r>
            <a:endParaRPr lang="fr-FR" sz="2400" cap="none" dirty="0" smtClean="0">
              <a:latin typeface="+mj-lt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077200" cy="1224136"/>
          </a:xfrm>
        </p:spPr>
        <p:txBody>
          <a:bodyPr/>
          <a:lstStyle/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i="0" dirty="0" smtClean="0">
                <a:latin typeface="+mj-lt"/>
              </a:rPr>
              <a:t>Tasks: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i="0" dirty="0" smtClean="0">
                <a:latin typeface="+mj-lt"/>
              </a:rPr>
              <a:t>3.2.1: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dirty="0">
                <a:solidFill>
                  <a:srgbClr val="0067A1"/>
                </a:solidFill>
                <a:latin typeface="Helvetica Neue" charset="0"/>
              </a:rPr>
              <a:t>Review current status of glider operation in Europe</a:t>
            </a:r>
          </a:p>
          <a:p>
            <a:pPr marL="180975" indent="-180975" defTabSz="1042988" eaLnBrk="1" hangingPunct="1">
              <a:lnSpc>
                <a:spcPct val="110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i="0" dirty="0" smtClean="0">
                <a:latin typeface="+mj-lt"/>
              </a:rPr>
              <a:t>3.2.2: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dirty="0">
                <a:solidFill>
                  <a:srgbClr val="0067A1"/>
                </a:solidFill>
                <a:latin typeface="Helvetica Neue" charset="0"/>
              </a:rPr>
              <a:t>Define the best technical practices for operation a fleet of glider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2000" i="0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fr-FR" sz="1600" dirty="0" smtClean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www.jerico-fp7.eu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idx="1"/>
          </p:nvPr>
        </p:nvSpPr>
        <p:spPr>
          <a:xfrm>
            <a:off x="323528" y="2636912"/>
            <a:ext cx="8077200" cy="3733800"/>
          </a:xfrm>
          <a:ln/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charset="0"/>
              </a:rPr>
              <a:t>Activities:</a:t>
            </a:r>
            <a:endParaRPr lang="en-GB" sz="2000" dirty="0">
              <a:latin typeface="Arial" charset="0"/>
            </a:endParaRPr>
          </a:p>
          <a:p>
            <a:pPr lvl="1"/>
            <a:r>
              <a:rPr lang="es-ES" sz="2000" dirty="0" smtClean="0">
                <a:latin typeface="Helvetica Neue" charset="0"/>
              </a:rPr>
              <a:t>Workshop </a:t>
            </a:r>
            <a:r>
              <a:rPr lang="es-ES" sz="2000" dirty="0" err="1">
                <a:latin typeface="Helvetica Neue" charset="0"/>
              </a:rPr>
              <a:t>Gliders</a:t>
            </a:r>
            <a:r>
              <a:rPr lang="es-ES" sz="2000" dirty="0">
                <a:latin typeface="Helvetica Neue" charset="0"/>
              </a:rPr>
              <a:t> </a:t>
            </a:r>
            <a:r>
              <a:rPr lang="es-ES" sz="2000" dirty="0" smtClean="0">
                <a:latin typeface="Helvetica Neue" charset="0"/>
              </a:rPr>
              <a:t> </a:t>
            </a:r>
            <a:r>
              <a:rPr lang="es-ES" sz="2000" dirty="0" err="1" smtClean="0">
                <a:latin typeface="Helvetica Neue" charset="0"/>
              </a:rPr>
              <a:t>May</a:t>
            </a:r>
            <a:r>
              <a:rPr lang="es-ES" sz="2000" dirty="0" smtClean="0">
                <a:latin typeface="Helvetica Neue" charset="0"/>
              </a:rPr>
              <a:t> 2012  </a:t>
            </a:r>
            <a:r>
              <a:rPr lang="es-ES" sz="2000" dirty="0" err="1" smtClean="0">
                <a:latin typeface="Helvetica Neue" charset="0"/>
              </a:rPr>
              <a:t>joint</a:t>
            </a:r>
            <a:r>
              <a:rPr lang="es-ES" sz="2000" dirty="0" smtClean="0">
                <a:latin typeface="Helvetica Neue" charset="0"/>
              </a:rPr>
              <a:t> meeting </a:t>
            </a:r>
            <a:r>
              <a:rPr lang="es-ES" sz="2000" dirty="0" err="1" smtClean="0">
                <a:latin typeface="Helvetica Neue" charset="0"/>
              </a:rPr>
              <a:t>with</a:t>
            </a:r>
            <a:r>
              <a:rPr lang="es-ES" sz="2000" dirty="0" smtClean="0">
                <a:latin typeface="Helvetica Neue" charset="0"/>
              </a:rPr>
              <a:t> GROOM* and EGO** (</a:t>
            </a:r>
            <a:r>
              <a:rPr lang="es-ES" sz="2000" dirty="0" smtClean="0">
                <a:solidFill>
                  <a:srgbClr val="FF0000"/>
                </a:solidFill>
                <a:latin typeface="Helvetica Neue" charset="0"/>
              </a:rPr>
              <a:t>done</a:t>
            </a:r>
            <a:r>
              <a:rPr lang="es-ES" sz="2000" dirty="0" smtClean="0">
                <a:latin typeface="Helvetica Neue" charset="0"/>
              </a:rPr>
              <a:t>) </a:t>
            </a:r>
            <a:endParaRPr lang="es-ES" sz="2000" dirty="0">
              <a:latin typeface="Helvetica Neue" charset="0"/>
            </a:endParaRPr>
          </a:p>
          <a:p>
            <a:pPr lvl="1"/>
            <a:r>
              <a:rPr lang="en-GB" sz="2000" dirty="0" smtClean="0"/>
              <a:t>JERICO </a:t>
            </a:r>
            <a:r>
              <a:rPr lang="en-GB" sz="2000" dirty="0"/>
              <a:t>Glider </a:t>
            </a:r>
            <a:r>
              <a:rPr lang="en-GB" sz="2000" dirty="0" smtClean="0"/>
              <a:t>Questionnaire (</a:t>
            </a:r>
            <a:r>
              <a:rPr lang="en-GB" sz="2000" dirty="0" smtClean="0">
                <a:solidFill>
                  <a:srgbClr val="FF0000"/>
                </a:solidFill>
              </a:rPr>
              <a:t>done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2000" dirty="0" smtClean="0"/>
              <a:t>Questionnaire </a:t>
            </a:r>
            <a:r>
              <a:rPr lang="en-GB" sz="2000" dirty="0"/>
              <a:t>analysis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done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2000" dirty="0" smtClean="0"/>
              <a:t>Report </a:t>
            </a:r>
            <a:r>
              <a:rPr lang="en-GB" sz="2000" dirty="0"/>
              <a:t>on current status of glider observatories within </a:t>
            </a:r>
            <a:r>
              <a:rPr lang="en-GB" sz="2000" dirty="0" smtClean="0"/>
              <a:t>Europe</a:t>
            </a:r>
            <a:br>
              <a:rPr lang="en-GB" sz="2000" dirty="0" smtClean="0"/>
            </a:br>
            <a:r>
              <a:rPr lang="en-GB" sz="2000" dirty="0" smtClean="0"/>
              <a:t>Deliverable  3.2  (</a:t>
            </a:r>
            <a:r>
              <a:rPr lang="en-GB" sz="2000" dirty="0" smtClean="0">
                <a:solidFill>
                  <a:srgbClr val="FF0000"/>
                </a:solidFill>
              </a:rPr>
              <a:t>done</a:t>
            </a:r>
            <a:r>
              <a:rPr lang="en-GB" sz="2000" dirty="0" smtClean="0"/>
              <a:t>)</a:t>
            </a:r>
            <a:endParaRPr lang="es-ES" sz="2000" dirty="0"/>
          </a:p>
        </p:txBody>
      </p:sp>
      <p:sp>
        <p:nvSpPr>
          <p:cNvPr id="3" name="Rechteck 2"/>
          <p:cNvSpPr/>
          <p:nvPr/>
        </p:nvSpPr>
        <p:spPr>
          <a:xfrm>
            <a:off x="228531" y="5550636"/>
            <a:ext cx="84969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/>
              <a:t>* GROOM: </a:t>
            </a:r>
            <a:r>
              <a:rPr lang="en-US" sz="1200" dirty="0"/>
              <a:t>Gliders for Research, Ocean Observation and Management, Start Oct. 2011, Duration 36 months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GB" sz="1200" dirty="0"/>
              <a:t>** EGO:  Everyone’s Glider Observatories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pic>
        <p:nvPicPr>
          <p:cNvPr id="5" name="Imagen 4" descr="JericoRe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0"/>
            <a:ext cx="6899564" cy="6324600"/>
          </a:xfrm>
          <a:prstGeom prst="rect">
            <a:avLst/>
          </a:prstGeom>
        </p:spPr>
      </p:pic>
      <p:sp>
        <p:nvSpPr>
          <p:cNvPr id="6" name="Título 1"/>
          <p:cNvSpPr>
            <a:spLocks/>
          </p:cNvSpPr>
          <p:nvPr/>
        </p:nvSpPr>
        <p:spPr bwMode="auto">
          <a:xfrm>
            <a:off x="35496" y="12576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r>
              <a:rPr lang="en-GB" sz="2000" b="1" dirty="0" smtClean="0">
                <a:solidFill>
                  <a:srgbClr val="0067A1"/>
                </a:solidFill>
              </a:rPr>
              <a:t>Task accomplished</a:t>
            </a:r>
            <a:endParaRPr lang="en-GB" sz="2000" b="1" dirty="0">
              <a:solidFill>
                <a:srgbClr val="0067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444624"/>
            <a:ext cx="2281808" cy="464096"/>
          </a:xfrm>
        </p:spPr>
        <p:txBody>
          <a:bodyPr/>
          <a:lstStyle/>
          <a:p>
            <a:r>
              <a:rPr lang="es-ES" dirty="0" smtClean="0"/>
              <a:t>OUTLINE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pic>
        <p:nvPicPr>
          <p:cNvPr id="6" name="Imagen 5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68538"/>
            <a:ext cx="7196063" cy="5556806"/>
          </a:xfrm>
          <a:prstGeom prst="rect">
            <a:avLst/>
          </a:prstGeom>
        </p:spPr>
      </p:pic>
      <p:sp>
        <p:nvSpPr>
          <p:cNvPr id="5" name="Título 1"/>
          <p:cNvSpPr>
            <a:spLocks/>
          </p:cNvSpPr>
          <p:nvPr/>
        </p:nvSpPr>
        <p:spPr bwMode="auto">
          <a:xfrm>
            <a:off x="179512" y="125760"/>
            <a:ext cx="6637784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GB" sz="2000" b="1" dirty="0">
              <a:solidFill>
                <a:srgbClr val="0067A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9668" y="18266"/>
            <a:ext cx="764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Deliverable </a:t>
            </a:r>
            <a:r>
              <a:rPr lang="en-GB" sz="2400" dirty="0" smtClean="0"/>
              <a:t>3.2: Current Status of Glider Observatories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64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pic>
        <p:nvPicPr>
          <p:cNvPr id="8" name="Imagen 7" descr="mapaJer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80728"/>
            <a:ext cx="6913906" cy="5638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11759" y="611396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Distribution of European Glider Infrastructures</a:t>
            </a:r>
            <a:endParaRPr lang="en-GB" sz="1800" dirty="0"/>
          </a:p>
        </p:txBody>
      </p:sp>
      <p:sp>
        <p:nvSpPr>
          <p:cNvPr id="9" name="Titel 8"/>
          <p:cNvSpPr txBox="1">
            <a:spLocks noGrp="1"/>
          </p:cNvSpPr>
          <p:nvPr>
            <p:ph type="title"/>
          </p:nvPr>
        </p:nvSpPr>
        <p:spPr>
          <a:xfrm>
            <a:off x="333328" y="0"/>
            <a:ext cx="8704306" cy="400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Deliverable </a:t>
            </a:r>
            <a:r>
              <a:rPr lang="en-GB" dirty="0" smtClean="0"/>
              <a:t>3.2: Current Status of Glider Observatories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22989" y="-33605"/>
            <a:ext cx="9036496" cy="472108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Deliverable </a:t>
            </a:r>
            <a:r>
              <a:rPr lang="en-GB" dirty="0"/>
              <a:t>3.2: Current Status of Glider Observatories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481944" cy="51054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1560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 Man-Power available to each European observatory compared </a:t>
            </a:r>
          </a:p>
          <a:p>
            <a:r>
              <a:rPr lang="en-GB" sz="1800" dirty="0" smtClean="0"/>
              <a:t>to its individual fleet size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96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7818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WP 3.3  Fixed Platform (FP) Tasks:</a:t>
            </a:r>
            <a:br>
              <a:rPr lang="en-GB" sz="2400" dirty="0" smtClean="0">
                <a:latin typeface="+mj-lt"/>
              </a:rPr>
            </a:br>
            <a:r>
              <a:rPr lang="en-GB" sz="2400" b="0" cap="none" dirty="0" err="1" smtClean="0">
                <a:latin typeface="+mj-lt"/>
              </a:rPr>
              <a:t>Taskleader</a:t>
            </a:r>
            <a:r>
              <a:rPr lang="en-GB" sz="2400" b="0" cap="none" dirty="0" smtClean="0">
                <a:latin typeface="+mj-lt"/>
              </a:rPr>
              <a:t> Rodney Forster</a:t>
            </a:r>
            <a:r>
              <a:rPr lang="en-GB" sz="2400" dirty="0" smtClean="0">
                <a:latin typeface="+mj-lt"/>
              </a:rPr>
              <a:t/>
            </a:r>
            <a:br>
              <a:rPr lang="en-GB" sz="2400" dirty="0" smtClean="0">
                <a:latin typeface="+mj-lt"/>
              </a:rPr>
            </a:br>
            <a:endParaRPr lang="fr-FR" sz="2400" dirty="0" smtClean="0">
              <a:latin typeface="+mj-lt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1628800"/>
            <a:ext cx="8077200" cy="3733800"/>
          </a:xfrm>
        </p:spPr>
        <p:txBody>
          <a:bodyPr/>
          <a:lstStyle/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dirty="0" smtClean="0">
                <a:latin typeface="+mn-lt"/>
              </a:rPr>
              <a:t>3.3.1:</a:t>
            </a:r>
            <a:r>
              <a:rPr lang="en-US" sz="2000" dirty="0" smtClean="0">
                <a:latin typeface="+mn-lt"/>
              </a:rPr>
              <a:t> Review of the current status of all existing fixed observing sites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         Deliverable 3.3. (done Aug 2013)</a:t>
            </a: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2000" b="1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dirty="0" smtClean="0">
                <a:latin typeface="+mn-lt"/>
              </a:rPr>
              <a:t>3.3.2:</a:t>
            </a:r>
            <a:r>
              <a:rPr lang="en-US" sz="2000" dirty="0" smtClean="0">
                <a:latin typeface="+mn-lt"/>
              </a:rPr>
              <a:t> Workshop to identify elements of fixed platform technology which clearly represent best practice (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WS in Rome April 2012 and Crete 2012)</a:t>
            </a:r>
            <a:endParaRPr lang="en-US" sz="2000" b="1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2000" b="1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dirty="0" smtClean="0">
                <a:latin typeface="+mn-lt"/>
              </a:rPr>
              <a:t>3.3.3: </a:t>
            </a:r>
            <a:r>
              <a:rPr lang="en-US" sz="2000" dirty="0" smtClean="0">
                <a:latin typeface="+mn-lt"/>
              </a:rPr>
              <a:t>Harmonization and merging quality assessed data from fixed platform systems in </a:t>
            </a:r>
            <a:r>
              <a:rPr lang="en-US" sz="2000" dirty="0" err="1" smtClean="0">
                <a:latin typeface="+mn-lt"/>
              </a:rPr>
              <a:t>ROOSes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2000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b="1" dirty="0" smtClean="0">
                <a:latin typeface="+mn-lt"/>
              </a:rPr>
              <a:t>3.3.4: </a:t>
            </a:r>
            <a:r>
              <a:rPr lang="en-US" sz="2000" dirty="0" smtClean="0">
                <a:latin typeface="+mn-lt"/>
              </a:rPr>
              <a:t>Comparison of new sensors and assessment of their applicability for fixed stations  </a:t>
            </a:r>
            <a:r>
              <a:rPr lang="en-US" sz="2000" dirty="0" smtClean="0">
                <a:latin typeface="+mn-lt"/>
                <a:sym typeface="Wingdings" pitchFamily="2" charset="2"/>
              </a:rPr>
              <a:t>&lt;-&gt; WP 10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000" dirty="0">
                <a:latin typeface="+mn-lt"/>
                <a:sym typeface="Wingdings" pitchFamily="2" charset="2"/>
              </a:rPr>
              <a:t> </a:t>
            </a:r>
            <a:r>
              <a:rPr lang="en-US" sz="2000" dirty="0" smtClean="0">
                <a:latin typeface="+mn-lt"/>
                <a:sym typeface="Wingdings" pitchFamily="2" charset="2"/>
              </a:rPr>
              <a:t>      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 3.4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 smtClean="0">
                <a:latin typeface="+mn-lt"/>
              </a:rPr>
              <a:t>	</a:t>
            </a:r>
            <a:endParaRPr lang="en-US" sz="2000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endParaRPr lang="fr-FR" sz="2000" dirty="0" smtClean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www.jerico-fp7.eu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515"/>
            <a:ext cx="4608512" cy="56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163"/>
            <a:ext cx="455295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" y="269438"/>
            <a:ext cx="5343245" cy="647193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39757"/>
            <a:ext cx="7884368" cy="504677"/>
          </a:xfrm>
        </p:spPr>
        <p:txBody>
          <a:bodyPr/>
          <a:lstStyle/>
          <a:p>
            <a:r>
              <a:rPr lang="en-US" sz="2000" cap="none" dirty="0" smtClean="0">
                <a:solidFill>
                  <a:srgbClr val="0073AF"/>
                </a:solidFill>
                <a:sym typeface="Wingdings" panose="05000000000000000000" pitchFamily="2" charset="2"/>
              </a:rPr>
              <a:t>Deliverable D 3.3.: </a:t>
            </a:r>
            <a:r>
              <a:rPr lang="en-US" sz="2000" cap="none" dirty="0" smtClean="0"/>
              <a:t>Current </a:t>
            </a:r>
            <a:r>
              <a:rPr lang="en-US" sz="2000" cap="none" dirty="0"/>
              <a:t>Status of Fixed Stations in Europe</a:t>
            </a:r>
            <a:endParaRPr lang="de-DE" sz="2000" cap="none" dirty="0">
              <a:solidFill>
                <a:srgbClr val="0073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504"/>
            <a:ext cx="8064896" cy="1143001"/>
          </a:xfrm>
        </p:spPr>
        <p:txBody>
          <a:bodyPr/>
          <a:lstStyle/>
          <a:p>
            <a:r>
              <a:rPr lang="de-DE" sz="2400" cap="none" dirty="0" err="1" smtClean="0"/>
              <a:t>Deliverable</a:t>
            </a:r>
            <a:r>
              <a:rPr lang="de-DE" sz="2400" cap="none" dirty="0" smtClean="0"/>
              <a:t> 3.3.</a:t>
            </a:r>
            <a:br>
              <a:rPr lang="de-DE" sz="2400" cap="none" dirty="0" smtClean="0"/>
            </a:br>
            <a:r>
              <a:rPr lang="en-US" sz="2400" cap="none" dirty="0" smtClean="0"/>
              <a:t>Current Status of Fixed Stations in Europe</a:t>
            </a:r>
            <a:r>
              <a:rPr lang="en-US" dirty="0"/>
              <a:t/>
            </a:r>
            <a:br>
              <a:rPr lang="en-US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107504" y="1700808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all data are included in a database which will be updated regularly (CEFAS)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Over 900 different fixed platform measuring sites mapped by region (NOOS, BOOS, IBI-ROOS and MOON)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463 sea level measuring stations, 446 sea temperature stations and 237 wave measuring stations were recorded in this survey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very wide variety of instruments and platform types are in use at these sites.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observing systems are predominantly located in the shallow coastal zone where the seabed is less than 50 m deep.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80 identifiable marine observing systems (with on </a:t>
            </a:r>
            <a:r>
              <a:rPr lang="en-US" sz="2000" dirty="0"/>
              <a:t>average 11 nodes or measuring </a:t>
            </a:r>
            <a:r>
              <a:rPr lang="en-US" sz="2000" dirty="0" smtClean="0"/>
              <a:t>stations)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33 of the 80 systems belong to organizations who are partners in the JERICO project (= 39%)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79545"/>
            <a:ext cx="7543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79512" y="50730"/>
            <a:ext cx="8496944" cy="648693"/>
          </a:xfrm>
        </p:spPr>
        <p:txBody>
          <a:bodyPr/>
          <a:lstStyle/>
          <a:p>
            <a:r>
              <a:rPr lang="en-US" sz="2000" cap="none" dirty="0" smtClean="0">
                <a:solidFill>
                  <a:srgbClr val="0073AF"/>
                </a:solidFill>
                <a:sym typeface="Wingdings" panose="05000000000000000000" pitchFamily="2" charset="2"/>
              </a:rPr>
              <a:t>Deliverable D 3.3.: </a:t>
            </a:r>
            <a:r>
              <a:rPr lang="en-US" sz="2000" cap="none" dirty="0" smtClean="0"/>
              <a:t>Current </a:t>
            </a:r>
            <a:r>
              <a:rPr lang="en-US" sz="2000" cap="none" dirty="0"/>
              <a:t>Status of Fixed Stations in Europe</a:t>
            </a:r>
            <a:endParaRPr lang="de-DE" sz="2000" cap="none" dirty="0">
              <a:solidFill>
                <a:srgbClr val="0073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0"/>
            <a:ext cx="67818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j-lt"/>
              </a:rPr>
              <a:t>WP3:  </a:t>
            </a:r>
            <a:r>
              <a:rPr lang="de-DE" dirty="0" err="1" smtClean="0">
                <a:latin typeface="+mj-lt"/>
              </a:rPr>
              <a:t>Harmonizing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technological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aspects</a:t>
            </a:r>
            <a:r>
              <a:rPr lang="de-DE" dirty="0" smtClean="0">
                <a:latin typeface="+mj-lt"/>
              </a:rPr>
              <a:t> </a:t>
            </a:r>
            <a:endParaRPr lang="fr-FR" dirty="0" smtClean="0">
              <a:latin typeface="+mj-lt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568952" cy="3733800"/>
          </a:xfrm>
        </p:spPr>
        <p:txBody>
          <a:bodyPr/>
          <a:lstStyle/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GB" sz="2000" b="1" dirty="0" smtClean="0">
                <a:latin typeface="+mn-lt"/>
              </a:rPr>
              <a:t>General Objectives:	</a:t>
            </a:r>
          </a:p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1800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 provide a common base for the operational use of FerryBoxes, gliders, fixed platforms along European coasts</a:t>
            </a:r>
          </a:p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dirty="0" smtClean="0">
                <a:latin typeface="+mn-lt"/>
              </a:rPr>
              <a:t>To review the current status of existing systems in operational use in European seas</a:t>
            </a:r>
          </a:p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dirty="0" smtClean="0">
                <a:latin typeface="+mn-lt"/>
              </a:rPr>
              <a:t>To define the best technical practices for compatible, robust and cost-effective systems</a:t>
            </a:r>
          </a:p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dirty="0" smtClean="0">
                <a:latin typeface="+mn-lt"/>
              </a:rPr>
              <a:t> To define procedures for harmonizing and merging quality assessed FerryBox and Fixed Platform data at regional (ROOS) level</a:t>
            </a:r>
          </a:p>
          <a:p>
            <a:pPr marL="180975" indent="-180975" defTabSz="1042988" eaLnBrk="1" hangingPunct="1">
              <a:lnSpc>
                <a:spcPct val="83000"/>
              </a:lnSpc>
              <a:spcAft>
                <a:spcPct val="30000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dirty="0" smtClean="0">
                <a:latin typeface="+mn-lt"/>
              </a:rPr>
              <a:t>To define procedures and technological solutions for integration and testing of new sensors on these systems</a:t>
            </a:r>
            <a:endParaRPr lang="en-GB" sz="2400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endParaRPr lang="fr-FR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7776864" cy="720080"/>
          </a:xfrm>
        </p:spPr>
        <p:txBody>
          <a:bodyPr/>
          <a:lstStyle/>
          <a:p>
            <a:r>
              <a:rPr lang="en-US" sz="2000" cap="none" dirty="0">
                <a:solidFill>
                  <a:srgbClr val="0073AF"/>
                </a:solidFill>
                <a:sym typeface="Wingdings" panose="05000000000000000000" pitchFamily="2" charset="2"/>
              </a:rPr>
              <a:t>Deliverable D 3.3.: </a:t>
            </a:r>
            <a:r>
              <a:rPr lang="en-US" sz="2000" cap="none" dirty="0"/>
              <a:t>Current Status of Fixed Stations in Europe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grpSp>
        <p:nvGrpSpPr>
          <p:cNvPr id="7" name="Gruppieren 6"/>
          <p:cNvGrpSpPr/>
          <p:nvPr/>
        </p:nvGrpSpPr>
        <p:grpSpPr>
          <a:xfrm>
            <a:off x="179512" y="1836113"/>
            <a:ext cx="4392217" cy="4210152"/>
            <a:chOff x="179512" y="1836113"/>
            <a:chExt cx="4392217" cy="421015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31293"/>
              <a:ext cx="4392217" cy="361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1119711" y="1836113"/>
              <a:ext cx="2214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Jerico</a:t>
              </a:r>
              <a:r>
                <a:rPr lang="de-DE" sz="1600" dirty="0"/>
                <a:t> Fixed </a:t>
              </a:r>
              <a:r>
                <a:rPr lang="de-DE" sz="1600" dirty="0" err="1"/>
                <a:t>Platforms</a:t>
              </a:r>
              <a:endParaRPr lang="de-DE" sz="1600" dirty="0"/>
            </a:p>
            <a:p>
              <a:pPr algn="ctr"/>
              <a:r>
                <a:rPr lang="de-DE" sz="1600" dirty="0" err="1"/>
                <a:t>Sea</a:t>
              </a:r>
              <a:r>
                <a:rPr lang="de-DE" sz="1600" dirty="0"/>
                <a:t> </a:t>
              </a:r>
              <a:r>
                <a:rPr lang="de-DE" sz="1600" dirty="0" err="1"/>
                <a:t>temperature</a:t>
              </a:r>
              <a:endParaRPr lang="de-DE" sz="16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571729" y="1799982"/>
            <a:ext cx="4355977" cy="4365322"/>
            <a:chOff x="4571729" y="1799982"/>
            <a:chExt cx="4355977" cy="436532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729" y="2467424"/>
              <a:ext cx="4355977" cy="369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5220072" y="1799982"/>
              <a:ext cx="2214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Jerico</a:t>
              </a:r>
              <a:r>
                <a:rPr lang="de-DE" sz="1600" dirty="0"/>
                <a:t> Fixed </a:t>
              </a:r>
              <a:r>
                <a:rPr lang="de-DE" sz="1600" dirty="0" err="1"/>
                <a:t>Platforms</a:t>
              </a:r>
              <a:endParaRPr lang="de-DE" sz="1600" dirty="0"/>
            </a:p>
            <a:p>
              <a:pPr algn="ctr"/>
              <a:r>
                <a:rPr lang="de-DE" sz="1600" dirty="0" err="1" smtClean="0"/>
                <a:t>Nutrient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de-DE" cap="none" smtClean="0">
              <a:latin typeface="Helvetica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550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684213" y="6092825"/>
            <a:ext cx="1079500" cy="2889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6781800" cy="720080"/>
          </a:xfrm>
        </p:spPr>
        <p:txBody>
          <a:bodyPr/>
          <a:lstStyle/>
          <a:p>
            <a:r>
              <a:rPr lang="en-GB" sz="2000" dirty="0">
                <a:latin typeface="Helvetica Neue"/>
              </a:rPr>
              <a:t>D 3.4. Report on new sensor </a:t>
            </a:r>
            <a:r>
              <a:rPr lang="en-GB" sz="2000" dirty="0" smtClean="0">
                <a:latin typeface="Helvetica Neue"/>
              </a:rPr>
              <a:t>developments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77025"/>
            <a:ext cx="5856038" cy="61206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1734"/>
            <a:ext cx="4610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3200" cap="none" dirty="0" err="1" smtClean="0">
                <a:latin typeface="Helvetica"/>
              </a:rPr>
              <a:t>Conclusion</a:t>
            </a:r>
            <a:r>
              <a:rPr lang="de-DE" sz="3200" cap="none" dirty="0" smtClean="0">
                <a:latin typeface="Helvetica"/>
              </a:rPr>
              <a:t> WP3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784"/>
            <a:ext cx="9144000" cy="54726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800" b="1" i="0" dirty="0" smtClean="0">
                <a:latin typeface="Helvetica Neue"/>
              </a:rPr>
              <a:t>Tasks completed</a:t>
            </a:r>
            <a:r>
              <a:rPr lang="en-GB" sz="1800" b="1" i="0" dirty="0">
                <a:latin typeface="Helvetica Neue"/>
              </a:rPr>
              <a:t>:</a:t>
            </a:r>
            <a:endParaRPr lang="en-GB" sz="1800" b="1" i="0" dirty="0" smtClean="0">
              <a:latin typeface="Helvetica Neue"/>
            </a:endParaRPr>
          </a:p>
          <a:p>
            <a:pPr lvl="1" eaLnBrk="1" hangingPunct="1"/>
            <a:r>
              <a:rPr lang="en-GB" sz="1800" i="0" dirty="0" smtClean="0">
                <a:latin typeface="Helvetica Neue"/>
              </a:rPr>
              <a:t>Most  tasks in schedule or already completed</a:t>
            </a:r>
          </a:p>
          <a:p>
            <a:pPr marL="57150" indent="0" eaLnBrk="1" hangingPunct="1">
              <a:buNone/>
            </a:pPr>
            <a:endParaRPr lang="en-GB" sz="1800" b="1" i="0" dirty="0" smtClean="0">
              <a:latin typeface="Helvetica Neue"/>
            </a:endParaRPr>
          </a:p>
          <a:p>
            <a:pPr marL="57150" indent="0" eaLnBrk="1" hangingPunct="1">
              <a:buNone/>
            </a:pPr>
            <a:r>
              <a:rPr lang="en-GB" sz="1800" b="1" i="0" dirty="0" smtClean="0">
                <a:solidFill>
                  <a:schemeClr val="bg2"/>
                </a:solidFill>
                <a:latin typeface="Helvetica Neue"/>
              </a:rPr>
              <a:t>Remaining tasks:</a:t>
            </a:r>
          </a:p>
          <a:p>
            <a:pPr lvl="1" eaLnBrk="1" hangingPunct="1"/>
            <a:r>
              <a:rPr lang="en-GB" sz="1800" i="0" dirty="0" smtClean="0">
                <a:latin typeface="Helvetica Neue"/>
              </a:rPr>
              <a:t>Best practise for all three kinds of platforms together with WP 4 (</a:t>
            </a:r>
            <a:r>
              <a:rPr lang="en-GB" sz="1800" i="0" dirty="0" smtClean="0">
                <a:solidFill>
                  <a:srgbClr val="FF0000"/>
                </a:solidFill>
                <a:latin typeface="Helvetica Neue"/>
                <a:sym typeface="Wingdings" panose="05000000000000000000" pitchFamily="2" charset="2"/>
              </a:rPr>
              <a:t> </a:t>
            </a:r>
            <a:r>
              <a:rPr lang="en-GB" sz="1800" i="0" dirty="0" smtClean="0">
                <a:solidFill>
                  <a:srgbClr val="FF0000"/>
                </a:solidFill>
                <a:latin typeface="Helvetica Neue"/>
              </a:rPr>
              <a:t>D 4.4</a:t>
            </a:r>
            <a:r>
              <a:rPr lang="en-GB" sz="1800" i="0" dirty="0" smtClean="0">
                <a:latin typeface="Helvetica Neue"/>
              </a:rPr>
              <a:t>)</a:t>
            </a:r>
          </a:p>
          <a:p>
            <a:pPr lvl="2" eaLnBrk="1" hangingPunct="1"/>
            <a:r>
              <a:rPr lang="en-GB" sz="1800" i="0" dirty="0" smtClean="0">
                <a:solidFill>
                  <a:srgbClr val="FF0000"/>
                </a:solidFill>
                <a:latin typeface="Helvetica Neue"/>
              </a:rPr>
              <a:t>FB and GL to a large extend already .available</a:t>
            </a:r>
          </a:p>
          <a:p>
            <a:pPr lvl="2" eaLnBrk="1" hangingPunct="1"/>
            <a:r>
              <a:rPr lang="en-GB" sz="1800" i="0" dirty="0" smtClean="0">
                <a:solidFill>
                  <a:srgbClr val="FF0000"/>
                </a:solidFill>
                <a:latin typeface="Helvetica Neue"/>
              </a:rPr>
              <a:t>FP: very heterogeneous structures, some efforts necessary in task 3.3 (CEFAS</a:t>
            </a:r>
            <a:r>
              <a:rPr lang="en-GB" sz="1800" i="0" dirty="0" smtClean="0">
                <a:solidFill>
                  <a:srgbClr val="FF0000"/>
                </a:solidFill>
                <a:latin typeface="Helvetica Neue"/>
              </a:rPr>
              <a:t>), working group, lead: Carlos</a:t>
            </a:r>
            <a:endParaRPr lang="en-GB" sz="1800" i="0" dirty="0" smtClean="0">
              <a:solidFill>
                <a:srgbClr val="FF0000"/>
              </a:solidFill>
              <a:latin typeface="Helvetica Neue"/>
            </a:endParaRPr>
          </a:p>
          <a:p>
            <a:pPr lvl="1" eaLnBrk="1" hangingPunct="1"/>
            <a:r>
              <a:rPr lang="en-US" sz="1800" i="0" dirty="0">
                <a:latin typeface="Helvetica Neue"/>
              </a:rPr>
              <a:t>3.1.3: Harmonization and merging quality assessed data from FB systems in ROOS regions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(already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common practice, data delivered to </a:t>
            </a:r>
            <a:r>
              <a:rPr lang="en-US" sz="1800" i="0" dirty="0" err="1" smtClean="0">
                <a:solidFill>
                  <a:srgbClr val="FF0000"/>
                </a:solidFill>
                <a:latin typeface="Helvetica Neue"/>
              </a:rPr>
              <a:t>MyOcean</a:t>
            </a:r>
            <a:r>
              <a:rPr lang="en-US" sz="1800" i="0" dirty="0" smtClean="0">
                <a:latin typeface="Helvetica Neue"/>
              </a:rPr>
              <a:t>)</a:t>
            </a:r>
            <a:endParaRPr lang="en-US" sz="1800" i="0" dirty="0">
              <a:latin typeface="Helvetica Neue"/>
            </a:endParaRPr>
          </a:p>
          <a:p>
            <a:pPr lvl="1" eaLnBrk="1" hangingPunct="1"/>
            <a:r>
              <a:rPr lang="en-US" sz="1800" i="0" dirty="0" smtClean="0">
                <a:latin typeface="Helvetica Neue"/>
              </a:rPr>
              <a:t>3.3.3</a:t>
            </a:r>
            <a:r>
              <a:rPr lang="en-US" sz="1800" i="0" dirty="0">
                <a:latin typeface="Helvetica Neue"/>
              </a:rPr>
              <a:t>: Harmonization and merging quality assessed data from fixed platform systems in ROOS </a:t>
            </a:r>
            <a:r>
              <a:rPr lang="en-US" sz="1800" i="0" dirty="0" smtClean="0">
                <a:latin typeface="Helvetica Neue"/>
              </a:rPr>
              <a:t>regions (NOOS</a:t>
            </a:r>
            <a:r>
              <a:rPr lang="en-US" sz="1800" i="0" dirty="0">
                <a:latin typeface="Helvetica Neue"/>
              </a:rPr>
              <a:t>, BOOS, MOON, IBI-ROOS):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“This 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activity is cross-cutting through WP3 and will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harmonize 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the outputs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of fixed 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platforms with other systems such as FerryBox/ships of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opportunity”. Test sites: North Sea 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(</a:t>
            </a:r>
            <a:r>
              <a:rPr lang="en-US" sz="1800" i="0" dirty="0" err="1">
                <a:solidFill>
                  <a:srgbClr val="FF0000"/>
                </a:solidFill>
                <a:latin typeface="Helvetica Neue"/>
              </a:rPr>
              <a:t>Cefas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, HZG, </a:t>
            </a:r>
            <a:r>
              <a:rPr lang="en-US" sz="1800" i="0" dirty="0" err="1">
                <a:solidFill>
                  <a:srgbClr val="FF0000"/>
                </a:solidFill>
                <a:latin typeface="Helvetica Neue"/>
              </a:rPr>
              <a:t>Ifremer</a:t>
            </a:r>
            <a:r>
              <a:rPr lang="en-US" sz="1800" i="0" dirty="0">
                <a:solidFill>
                  <a:srgbClr val="FF0000"/>
                </a:solidFill>
                <a:latin typeface="Helvetica Neue"/>
              </a:rPr>
              <a:t>) and Adriatic (CNR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</a:rPr>
              <a:t>).</a:t>
            </a:r>
          </a:p>
          <a:p>
            <a:pPr lvl="1" eaLnBrk="1" hangingPunct="1"/>
            <a:r>
              <a:rPr lang="en-US" sz="1800" i="0" dirty="0" smtClean="0">
                <a:latin typeface="Helvetica Neue"/>
              </a:rPr>
              <a:t>3.1.4 und 3.3.4: </a:t>
            </a:r>
            <a:r>
              <a:rPr lang="en-US" sz="1800" i="0" dirty="0">
                <a:latin typeface="Helvetica Neue"/>
              </a:rPr>
              <a:t>Test and integration of new sensors and best practices (tightly linked to WP10</a:t>
            </a:r>
            <a:r>
              <a:rPr lang="en-US" sz="1800" i="0" dirty="0" smtClean="0">
                <a:latin typeface="Helvetica Neue"/>
              </a:rPr>
              <a:t>).  </a:t>
            </a:r>
            <a:r>
              <a:rPr lang="en-US" sz="1800" i="0" dirty="0" smtClean="0">
                <a:solidFill>
                  <a:srgbClr val="FF0000"/>
                </a:solidFill>
                <a:latin typeface="Helvetica Neue"/>
                <a:sym typeface="Wingdings" panose="05000000000000000000" pitchFamily="2" charset="2"/>
              </a:rPr>
              <a:t> D 3.4.</a:t>
            </a:r>
            <a:endParaRPr lang="en-US" sz="1800" i="0" dirty="0">
              <a:solidFill>
                <a:srgbClr val="FF0000"/>
              </a:solidFill>
              <a:latin typeface="Helvetica Neue"/>
            </a:endParaRPr>
          </a:p>
          <a:p>
            <a:pPr lvl="1" eaLnBrk="1" hangingPunct="1"/>
            <a:endParaRPr lang="en-US" sz="1800" i="0" dirty="0">
              <a:latin typeface="Helvetica Neue"/>
            </a:endParaRPr>
          </a:p>
          <a:p>
            <a:pPr lvl="1" eaLnBrk="1" hangingPunct="1"/>
            <a:endParaRPr lang="en-GB" sz="1800" i="0" dirty="0" smtClean="0">
              <a:latin typeface="Helvetica Neue"/>
            </a:endParaRPr>
          </a:p>
          <a:p>
            <a:pPr marL="0" indent="0" eaLnBrk="1" hangingPunct="1">
              <a:buNone/>
            </a:pPr>
            <a:endParaRPr lang="de-DE" sz="1800" i="0" dirty="0" smtClean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781800" cy="1143001"/>
          </a:xfrm>
        </p:spPr>
        <p:txBody>
          <a:bodyPr/>
          <a:lstStyle/>
          <a:p>
            <a:r>
              <a:rPr lang="en-GB" sz="3600" cap="none" dirty="0" smtClean="0">
                <a:latin typeface="Helvetica"/>
              </a:rPr>
              <a:t>Conclusion WP3 (</a:t>
            </a:r>
            <a:r>
              <a:rPr lang="en-GB" sz="3600" cap="none" dirty="0" err="1" smtClean="0">
                <a:latin typeface="Helvetica"/>
              </a:rPr>
              <a:t>cont</a:t>
            </a:r>
            <a:r>
              <a:rPr lang="en-GB" sz="3600" cap="none" dirty="0" smtClean="0">
                <a:latin typeface="Helvetica"/>
              </a:rPr>
              <a:t>)</a:t>
            </a:r>
            <a:endParaRPr lang="en-GB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11696" y="1772816"/>
            <a:ext cx="92890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GB" sz="2000" b="1" dirty="0">
                <a:solidFill>
                  <a:schemeClr val="bg2"/>
                </a:solidFill>
                <a:latin typeface="Helvetica Neue"/>
              </a:rPr>
              <a:t>Deliverables:</a:t>
            </a:r>
          </a:p>
          <a:p>
            <a:pPr eaLnBrk="1" hangingPunct="1"/>
            <a:r>
              <a:rPr lang="en-GB" sz="1800" b="1" dirty="0" smtClean="0">
                <a:solidFill>
                  <a:schemeClr val="bg2"/>
                </a:solidFill>
                <a:latin typeface="Helvetica Neue"/>
              </a:rPr>
              <a:t>     completed</a:t>
            </a:r>
            <a:r>
              <a:rPr lang="en-GB" sz="1800" b="1" dirty="0">
                <a:solidFill>
                  <a:schemeClr val="bg2"/>
                </a:solidFill>
                <a:latin typeface="Helvetica Neue"/>
              </a:rPr>
              <a:t>:</a:t>
            </a:r>
          </a:p>
          <a:p>
            <a:pPr marL="7429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Helvetica Neue"/>
              </a:rPr>
              <a:t>D 3.1 (FerryBox)</a:t>
            </a:r>
          </a:p>
          <a:p>
            <a:pPr marL="7429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Helvetica Neue"/>
              </a:rPr>
              <a:t>D 3.2 (Glider)</a:t>
            </a:r>
          </a:p>
          <a:p>
            <a:pPr marL="742950" lvl="1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Helvetica Neue"/>
              </a:rPr>
              <a:t>D 3.3 (Fixed </a:t>
            </a:r>
            <a:r>
              <a:rPr lang="en-GB" sz="1800" dirty="0" smtClean="0">
                <a:latin typeface="Helvetica Neue"/>
              </a:rPr>
              <a:t>Platforms)</a:t>
            </a:r>
          </a:p>
          <a:p>
            <a:pPr lvl="1" eaLnBrk="1" hangingPunct="1"/>
            <a:r>
              <a:rPr lang="en-GB" sz="1800" dirty="0" smtClean="0">
                <a:latin typeface="Helvetica Neue"/>
              </a:rPr>
              <a:t/>
            </a:r>
            <a:br>
              <a:rPr lang="en-GB" sz="1800" dirty="0" smtClean="0">
                <a:latin typeface="Helvetica Neue"/>
              </a:rPr>
            </a:br>
            <a:r>
              <a:rPr lang="en-GB" sz="1800" b="1" dirty="0" smtClean="0">
                <a:solidFill>
                  <a:schemeClr val="bg2"/>
                </a:solidFill>
                <a:latin typeface="Helvetica Neue"/>
              </a:rPr>
              <a:t>remaining</a:t>
            </a:r>
            <a:r>
              <a:rPr lang="en-GB" sz="1800" dirty="0" smtClean="0">
                <a:latin typeface="Helvetica Neue"/>
              </a:rPr>
              <a:t>:</a:t>
            </a:r>
            <a:endParaRPr lang="en-GB" sz="1800" dirty="0">
              <a:latin typeface="Helvetica Neue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Helvetica Neue"/>
              </a:rPr>
              <a:t>D </a:t>
            </a:r>
            <a:r>
              <a:rPr lang="en-GB" sz="1800" dirty="0" smtClean="0">
                <a:latin typeface="Helvetica Neue"/>
              </a:rPr>
              <a:t>3.4 </a:t>
            </a:r>
            <a:r>
              <a:rPr lang="en-GB" sz="1800" dirty="0">
                <a:latin typeface="Helvetica Neue"/>
              </a:rPr>
              <a:t>(Report on new sensor developments and their suitability for different platforms ) </a:t>
            </a:r>
            <a:r>
              <a:rPr lang="en-GB" sz="1800" dirty="0">
                <a:solidFill>
                  <a:srgbClr val="FF0000"/>
                </a:solidFill>
                <a:latin typeface="Helvetica Neue"/>
              </a:rPr>
              <a:t>postponed to end of </a:t>
            </a:r>
            <a:r>
              <a:rPr lang="en-GB" sz="1800" dirty="0" smtClean="0">
                <a:solidFill>
                  <a:srgbClr val="FF0000"/>
                </a:solidFill>
                <a:latin typeface="Helvetica Neue"/>
              </a:rPr>
              <a:t>May/June </a:t>
            </a:r>
            <a:r>
              <a:rPr lang="en-GB" sz="1800" dirty="0">
                <a:solidFill>
                  <a:srgbClr val="FF0000"/>
                </a:solidFill>
                <a:latin typeface="Helvetica Neue"/>
              </a:rPr>
              <a:t>2014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Neue"/>
              </a:rPr>
              <a:t>D 3.5: </a:t>
            </a:r>
            <a:r>
              <a:rPr lang="en-US" sz="1800" dirty="0">
                <a:latin typeface="Helvetica Neue"/>
              </a:rPr>
              <a:t>Conclusion report </a:t>
            </a:r>
            <a:r>
              <a:rPr lang="en-US" sz="1800" dirty="0" smtClean="0">
                <a:latin typeface="Helvetica Neue"/>
              </a:rPr>
              <a:t>task 3.1 [month 42 = </a:t>
            </a:r>
            <a:r>
              <a:rPr lang="en-US" sz="1800" dirty="0" smtClean="0">
                <a:solidFill>
                  <a:srgbClr val="FF0000"/>
                </a:solidFill>
                <a:latin typeface="Helvetica Neue"/>
              </a:rPr>
              <a:t>Oct 2014!!</a:t>
            </a:r>
            <a:r>
              <a:rPr lang="en-US" sz="1800" dirty="0" smtClean="0">
                <a:latin typeface="Helvetica Neue"/>
              </a:rPr>
              <a:t>]</a:t>
            </a:r>
            <a:r>
              <a:rPr lang="en-US" sz="1800" dirty="0">
                <a:latin typeface="Helvetica Neue"/>
              </a:rPr>
              <a:t/>
            </a:r>
            <a:br>
              <a:rPr lang="en-US" sz="1800" dirty="0">
                <a:latin typeface="Helvetica Neue"/>
              </a:rPr>
            </a:br>
            <a:r>
              <a:rPr lang="en-US" sz="1800" dirty="0" smtClean="0">
                <a:latin typeface="Helvetica Neue"/>
              </a:rPr>
              <a:t>“Report </a:t>
            </a:r>
            <a:r>
              <a:rPr lang="en-US" sz="1800" dirty="0">
                <a:latin typeface="Helvetica Neue"/>
              </a:rPr>
              <a:t>summing up the main conclusions from the 2nd workshop on the best practice, common procedures and agreed standards of FB </a:t>
            </a:r>
            <a:r>
              <a:rPr lang="en-US" sz="1800" dirty="0" smtClean="0">
                <a:latin typeface="Helvetica Neue"/>
              </a:rPr>
              <a:t>systems”</a:t>
            </a:r>
            <a:endParaRPr lang="de-DE" sz="1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96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60648"/>
            <a:ext cx="6781800" cy="782340"/>
          </a:xfrm>
        </p:spPr>
        <p:txBody>
          <a:bodyPr/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Announcements</a:t>
            </a:r>
            <a:r>
              <a:rPr lang="de-DE" sz="2800" dirty="0" smtClean="0"/>
              <a:t>: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419134" y="5013176"/>
            <a:ext cx="82089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Next FerryBox </a:t>
            </a:r>
            <a:r>
              <a:rPr lang="de-DE" dirty="0" err="1" smtClean="0"/>
              <a:t>workshop</a:t>
            </a:r>
            <a:r>
              <a:rPr lang="de-DE" dirty="0" smtClean="0"/>
              <a:t> (FerryBox Community):</a:t>
            </a:r>
          </a:p>
          <a:p>
            <a:r>
              <a:rPr lang="de-DE" dirty="0" smtClean="0"/>
              <a:t>Tallin 8.-9. September 2014 (www.ferrybox.org)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1988840"/>
            <a:ext cx="582082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Side </a:t>
            </a:r>
            <a:r>
              <a:rPr lang="de-DE" b="1" dirty="0" err="1" smtClean="0"/>
              <a:t>meetings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Best </a:t>
            </a:r>
            <a:r>
              <a:rPr lang="de-DE" dirty="0" err="1" smtClean="0"/>
              <a:t>practice</a:t>
            </a:r>
            <a:r>
              <a:rPr lang="de-DE" dirty="0" smtClean="0"/>
              <a:t>:</a:t>
            </a:r>
          </a:p>
          <a:p>
            <a:r>
              <a:rPr lang="de-DE" dirty="0"/>
              <a:t>	</a:t>
            </a:r>
            <a:r>
              <a:rPr lang="de-DE" dirty="0" smtClean="0"/>
              <a:t>FerryBox: </a:t>
            </a:r>
            <a:r>
              <a:rPr lang="de-DE" dirty="0" err="1" smtClean="0"/>
              <a:t>today</a:t>
            </a:r>
            <a:r>
              <a:rPr lang="de-DE" smtClean="0"/>
              <a:t> , lunch break?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Fixed </a:t>
            </a:r>
            <a:r>
              <a:rPr lang="de-DE" dirty="0" err="1" smtClean="0"/>
              <a:t>Platforms</a:t>
            </a:r>
            <a:r>
              <a:rPr lang="de-DE" dirty="0" smtClean="0"/>
              <a:t>: ???</a:t>
            </a:r>
          </a:p>
          <a:p>
            <a:r>
              <a:rPr lang="de-DE" dirty="0"/>
              <a:t>	</a:t>
            </a:r>
            <a:r>
              <a:rPr lang="de-DE" dirty="0" err="1" smtClean="0"/>
              <a:t>Gliders</a:t>
            </a:r>
            <a:r>
              <a:rPr lang="de-DE" dirty="0" smtClean="0"/>
              <a:t>: not </a:t>
            </a:r>
            <a:r>
              <a:rPr lang="de-DE" dirty="0" err="1" smtClean="0"/>
              <a:t>necessary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2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umsplatzhalter 1"/>
          <p:cNvSpPr txBox="1">
            <a:spLocks noGrp="1"/>
          </p:cNvSpPr>
          <p:nvPr/>
        </p:nvSpPr>
        <p:spPr bwMode="gray">
          <a:xfrm>
            <a:off x="0" y="6564313"/>
            <a:ext cx="6956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de-DE" sz="900">
                <a:solidFill>
                  <a:schemeClr val="tx1"/>
                </a:solidFill>
                <a:latin typeface="Arial" charset="0"/>
                <a:cs typeface="Arial" charset="0"/>
              </a:rPr>
              <a:t>W. Petersen, </a:t>
            </a:r>
            <a:r>
              <a:rPr lang="en-US" sz="900">
                <a:solidFill>
                  <a:schemeClr val="tx1"/>
                </a:solidFill>
                <a:latin typeface="Arial" charset="0"/>
                <a:cs typeface="Arial" charset="0"/>
              </a:rPr>
              <a:t>BSH Treffen Aug. 2012</a:t>
            </a:r>
            <a:endParaRPr lang="de-DE" sz="9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Foliennummernplatzhalter 2"/>
          <p:cNvSpPr txBox="1">
            <a:spLocks noGrp="1"/>
          </p:cNvSpPr>
          <p:nvPr/>
        </p:nvSpPr>
        <p:spPr bwMode="gray">
          <a:xfrm>
            <a:off x="8143875" y="6405563"/>
            <a:ext cx="6461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8F7A163-A3F8-4A3B-A6FD-6544D557B007}" type="slidenum">
              <a:rPr lang="de-DE" sz="90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26</a:t>
            </a:fld>
            <a:endParaRPr lang="de-DE" sz="9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10494963" cy="66627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30724" name="Textfeld 4"/>
          <p:cNvSpPr txBox="1">
            <a:spLocks noChangeArrowheads="1"/>
          </p:cNvSpPr>
          <p:nvPr/>
        </p:nvSpPr>
        <p:spPr bwMode="auto">
          <a:xfrm>
            <a:off x="2382838" y="106363"/>
            <a:ext cx="23828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 defTabSz="801688">
              <a:lnSpc>
                <a:spcPct val="120000"/>
              </a:lnSpc>
              <a:buFont typeface="Wingdings 3" pitchFamily="18" charset="2"/>
              <a:buNone/>
            </a:pPr>
            <a:r>
              <a:rPr lang="en-GB" sz="2100" b="1">
                <a:solidFill>
                  <a:srgbClr val="0000FF"/>
                </a:solidFill>
                <a:latin typeface="Arial" charset="0"/>
                <a:cs typeface="Arial" charset="0"/>
              </a:rPr>
              <a:t>www.ferrybox.org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5"/>
            <a:ext cx="6781800" cy="64807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WP3: Personal month per partner</a:t>
            </a:r>
          </a:p>
        </p:txBody>
      </p:sp>
      <p:pic>
        <p:nvPicPr>
          <p:cNvPr id="33794" name="Picture 3" descr="WP3 ManMon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92238"/>
            <a:ext cx="68961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7"/>
            <a:ext cx="6781800" cy="576064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latin typeface="+mj-lt"/>
              </a:rPr>
              <a:t>WP3: Contributions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smtClean="0">
                <a:latin typeface="+mj-lt"/>
              </a:rPr>
              <a:t>partners</a:t>
            </a:r>
            <a:endParaRPr lang="en-GB" sz="2000" dirty="0">
              <a:latin typeface="+mj-lt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319338" y="4810125"/>
            <a:ext cx="3451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8" rIns="82936" bIns="41468">
            <a:spAutoFit/>
          </a:bodyPr>
          <a:lstStyle/>
          <a:p>
            <a:pPr defTabSz="828675" hangingPunct="0">
              <a:lnSpc>
                <a:spcPct val="12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700" b="1"/>
              <a:t>partners in total: 	17 </a:t>
            </a:r>
          </a:p>
          <a:p>
            <a:pPr defTabSz="828675" hangingPunct="0">
              <a:lnSpc>
                <a:spcPct val="12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700" b="1"/>
              <a:t>budget: 		~550 T€</a:t>
            </a:r>
          </a:p>
          <a:p>
            <a:pPr defTabSz="828675" hangingPunct="0">
              <a:lnSpc>
                <a:spcPct val="12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700" b="1"/>
              <a:t>total personal month: 	105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700" b="1"/>
          </a:p>
        </p:txBody>
      </p:sp>
      <p:pic>
        <p:nvPicPr>
          <p:cNvPr id="10243" name="Picture 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" y="2565399"/>
            <a:ext cx="89296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3"/>
            <a:ext cx="6781800" cy="648072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latin typeface="+mj-lt"/>
                <a:sym typeface="Wingdings" pitchFamily="2" charset="2"/>
              </a:rPr>
              <a:t>Task leaders</a:t>
            </a:r>
            <a:r>
              <a:rPr lang="en-GB" dirty="0">
                <a:latin typeface="+mj-lt"/>
                <a:sym typeface="Wingdings" pitchFamily="2" charset="2"/>
              </a:rPr>
              <a:t>:</a:t>
            </a:r>
            <a:endParaRPr lang="de-DE" dirty="0">
              <a:latin typeface="+mj-lt"/>
              <a:sym typeface="Wingdings" pitchFamily="2" charset="2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893175" cy="36004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GB" dirty="0" smtClean="0">
              <a:latin typeface="Helvetica Neue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 smtClean="0">
                <a:latin typeface="Helvetica Neue"/>
                <a:sym typeface="Wingdings" pitchFamily="2" charset="2"/>
              </a:rPr>
              <a:t>Task 3.1  FerryBox: 		 </a:t>
            </a:r>
            <a:r>
              <a:rPr lang="en-GB" sz="1800" dirty="0" err="1" smtClean="0">
                <a:latin typeface="Helvetica Neue"/>
                <a:sym typeface="Wingdings" pitchFamily="2" charset="2"/>
              </a:rPr>
              <a:t>Syke</a:t>
            </a:r>
            <a:r>
              <a:rPr lang="en-GB" sz="1800" dirty="0" smtClean="0">
                <a:latin typeface="Helvetica Neue"/>
                <a:sym typeface="Wingdings" pitchFamily="2" charset="2"/>
              </a:rPr>
              <a:t> (</a:t>
            </a:r>
            <a:r>
              <a:rPr lang="en-GB" sz="1800" dirty="0" err="1" smtClean="0">
                <a:latin typeface="Helvetica Neue"/>
                <a:sym typeface="Wingdings" pitchFamily="2" charset="2"/>
              </a:rPr>
              <a:t>Seppo</a:t>
            </a:r>
            <a:r>
              <a:rPr lang="en-GB" sz="1800" dirty="0" smtClean="0">
                <a:latin typeface="Helvetica Neue"/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 smtClean="0">
                <a:latin typeface="Helvetica Neue"/>
                <a:sym typeface="Wingdings" pitchFamily="2" charset="2"/>
              </a:rPr>
              <a:t>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 smtClean="0">
                <a:latin typeface="Helvetica Neue"/>
                <a:sym typeface="Wingdings" pitchFamily="2" charset="2"/>
              </a:rPr>
              <a:t>Task 3.2  Glider:			CSIC (Joaquin)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800" dirty="0" smtClean="0">
              <a:latin typeface="Helvetica Neue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 smtClean="0">
                <a:latin typeface="Helvetica Neue"/>
                <a:sym typeface="Wingdings" pitchFamily="2" charset="2"/>
              </a:rPr>
              <a:t>Task 3.3. Fixed Platform:	 	CEFAS (Rodney)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800" dirty="0" smtClean="0">
              <a:latin typeface="Helvetica Neue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>
                <a:latin typeface="Helvetica Neue"/>
                <a:sym typeface="Wingdings" pitchFamily="2" charset="2"/>
              </a:rPr>
              <a:t>´</a:t>
            </a:r>
            <a:r>
              <a:rPr lang="en-GB" sz="1800" dirty="0" smtClean="0">
                <a:latin typeface="Helvetica Neue"/>
                <a:sym typeface="Wingdings" pitchFamily="2" charset="2"/>
              </a:rPr>
              <a:t>Task 3.x.3 test &amp; application </a:t>
            </a:r>
            <a:br>
              <a:rPr lang="en-GB" sz="1800" dirty="0" smtClean="0">
                <a:latin typeface="Helvetica Neue"/>
                <a:sym typeface="Wingdings" pitchFamily="2" charset="2"/>
              </a:rPr>
            </a:br>
            <a:r>
              <a:rPr lang="en-GB" sz="1800" dirty="0" smtClean="0">
                <a:latin typeface="Helvetica Neue"/>
                <a:sym typeface="Wingdings" pitchFamily="2" charset="2"/>
              </a:rPr>
              <a:t>of new sensors: 		HZG (Willi)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dirty="0" smtClean="0">
              <a:latin typeface="Helvetica Neue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138" y="0"/>
            <a:ext cx="67818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+mj-lt"/>
              </a:rPr>
              <a:t>WP 3.1  FerryBoxes  Tasks:</a:t>
            </a:r>
            <a:br>
              <a:rPr lang="en-GB" dirty="0" smtClean="0">
                <a:latin typeface="+mj-lt"/>
              </a:rPr>
            </a:br>
            <a:endParaRPr lang="fr-FR" dirty="0" smtClean="0">
              <a:latin typeface="+mj-lt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077200" cy="3733800"/>
          </a:xfrm>
        </p:spPr>
        <p:txBody>
          <a:bodyPr/>
          <a:lstStyle/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b="1" dirty="0" smtClean="0">
                <a:latin typeface="+mn-lt"/>
              </a:rPr>
              <a:t>3.1.1:</a:t>
            </a:r>
            <a:r>
              <a:rPr lang="en-US" sz="2400" dirty="0" smtClean="0">
                <a:latin typeface="+mn-lt"/>
              </a:rPr>
              <a:t> Review current status of existing FB systems (flow-through systems, sensors, quality control, data handling)</a:t>
            </a:r>
            <a:endParaRPr lang="en-GB" sz="2400" dirty="0" smtClean="0">
              <a:latin typeface="+mn-lt"/>
            </a:endParaRP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b="1" dirty="0" smtClean="0">
                <a:latin typeface="+mn-lt"/>
              </a:rPr>
              <a:t>3.1.2:</a:t>
            </a:r>
            <a:r>
              <a:rPr lang="en-US" sz="2400" dirty="0" smtClean="0">
                <a:latin typeface="+mn-lt"/>
              </a:rPr>
              <a:t> Best practice of FB systems (flow-through system, sensors, operation procedures, antifouling, control mechanisms, data handling)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US" sz="2400" b="1" dirty="0" smtClean="0">
                <a:latin typeface="+mn-lt"/>
              </a:rPr>
              <a:t>3.1.3:</a:t>
            </a:r>
            <a:r>
              <a:rPr lang="en-US" sz="2400" dirty="0" smtClean="0">
                <a:latin typeface="+mn-lt"/>
              </a:rPr>
              <a:t> Harmonization and merging quality assessed data from FB systems in ROOS regions </a:t>
            </a:r>
          </a:p>
          <a:p>
            <a:pPr marL="180975" indent="-180975" defTabSz="1042988" eaLnBrk="1" hangingPunct="1">
              <a:lnSpc>
                <a:spcPct val="110000"/>
              </a:lnSpc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r>
              <a:rPr lang="en-GB" sz="2400" b="1" dirty="0" smtClean="0">
                <a:latin typeface="+mn-lt"/>
              </a:rPr>
              <a:t>3.1.4:</a:t>
            </a:r>
            <a:r>
              <a:rPr lang="en-GB" sz="2400" dirty="0" smtClean="0">
                <a:latin typeface="+mn-lt"/>
              </a:rPr>
              <a:t> Test and </a:t>
            </a:r>
            <a:r>
              <a:rPr lang="en-US" sz="2400" dirty="0" smtClean="0">
                <a:latin typeface="+mn-lt"/>
              </a:rPr>
              <a:t>integration of new sensors and best practices (</a:t>
            </a:r>
            <a:r>
              <a:rPr lang="en-GB" sz="2400" dirty="0" smtClean="0">
                <a:latin typeface="+mn-lt"/>
              </a:rPr>
              <a:t>tightly linked to WP10).</a:t>
            </a:r>
          </a:p>
          <a:p>
            <a:pPr eaLnBrk="1" hangingPunct="1">
              <a:buFontTx/>
              <a:buNone/>
              <a:defRPr/>
            </a:pPr>
            <a:endParaRPr lang="fr-FR" sz="2400" dirty="0" smtClean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www.jerico-fp7.eu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25"/>
            <a:ext cx="7956376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latin typeface="+mj-lt"/>
              </a:rPr>
              <a:t>WP 3: </a:t>
            </a:r>
            <a:br>
              <a:rPr lang="en-GB" sz="2000" dirty="0" smtClean="0">
                <a:latin typeface="+mj-lt"/>
              </a:rPr>
            </a:br>
            <a:r>
              <a:rPr lang="en-GB" sz="2000" dirty="0" smtClean="0">
                <a:latin typeface="+mj-lt"/>
              </a:rPr>
              <a:t/>
            </a:r>
            <a:br>
              <a:rPr lang="en-GB" sz="2000" dirty="0" smtClean="0">
                <a:latin typeface="+mj-lt"/>
              </a:rPr>
            </a:br>
            <a:r>
              <a:rPr lang="en-GB" sz="2000" dirty="0" smtClean="0">
                <a:latin typeface="+mj-lt"/>
              </a:rPr>
              <a:t>Status Task 3.1 FerryBox (FB) (</a:t>
            </a:r>
            <a:r>
              <a:rPr lang="en-GB" sz="2000" cap="none" dirty="0" smtClean="0">
                <a:latin typeface="+mj-lt"/>
              </a:rPr>
              <a:t>responsible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cap="none" dirty="0" err="1" smtClean="0">
                <a:latin typeface="+mj-lt"/>
              </a:rPr>
              <a:t>Seppo</a:t>
            </a:r>
            <a:r>
              <a:rPr lang="en-GB" sz="2000" cap="none" dirty="0" smtClean="0">
                <a:latin typeface="+mj-lt"/>
              </a:rPr>
              <a:t> </a:t>
            </a:r>
            <a:r>
              <a:rPr lang="en-GB" sz="2000" cap="none" dirty="0" err="1" smtClean="0">
                <a:latin typeface="+mj-lt"/>
              </a:rPr>
              <a:t>Kaitala</a:t>
            </a:r>
            <a:r>
              <a:rPr lang="en-GB" sz="2000" dirty="0" smtClean="0">
                <a:latin typeface="+mj-lt"/>
              </a:rPr>
              <a:t>):</a:t>
            </a:r>
            <a:r>
              <a:rPr lang="en-GB" sz="1600" dirty="0" smtClean="0">
                <a:latin typeface="+mj-lt"/>
              </a:rPr>
              <a:t/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/>
            </a:r>
            <a:br>
              <a:rPr lang="en-GB" sz="1600" dirty="0" smtClean="0">
                <a:latin typeface="+mj-lt"/>
              </a:rPr>
            </a:br>
            <a:endParaRPr lang="en-GB" sz="1600" dirty="0">
              <a:latin typeface="+mj-lt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712968" cy="3960440"/>
          </a:xfrm>
        </p:spPr>
        <p:txBody>
          <a:bodyPr/>
          <a:lstStyle/>
          <a:p>
            <a:pPr marL="457200" indent="-457200" defTabSz="1042988" eaLnBrk="1" hangingPunct="1">
              <a:spcBef>
                <a:spcPct val="0"/>
              </a:spcBef>
              <a:buFontTx/>
              <a:buNone/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GB" sz="2000" b="1" dirty="0" smtClean="0">
                <a:latin typeface="Helvetica Neue"/>
              </a:rPr>
              <a:t>Task 3.1 FerryBox:</a:t>
            </a: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000" i="0" dirty="0" smtClean="0">
                <a:latin typeface="Helvetica Neue"/>
              </a:rPr>
              <a:t>1</a:t>
            </a:r>
            <a:r>
              <a:rPr lang="en-US" sz="2000" i="0" baseline="30000" dirty="0" smtClean="0">
                <a:latin typeface="Helvetica Neue"/>
              </a:rPr>
              <a:t>st</a:t>
            </a:r>
            <a:r>
              <a:rPr lang="en-US" sz="2000" i="0" dirty="0" smtClean="0">
                <a:latin typeface="Helvetica Neue"/>
              </a:rPr>
              <a:t> </a:t>
            </a:r>
            <a:r>
              <a:rPr lang="en-US" sz="2000" b="1" i="0" dirty="0" smtClean="0">
                <a:latin typeface="Helvetica Neue"/>
              </a:rPr>
              <a:t>JERICO FerryBox </a:t>
            </a:r>
            <a:r>
              <a:rPr lang="en-GB" sz="2000" i="0" dirty="0" smtClean="0">
                <a:latin typeface="Helvetica Neue"/>
              </a:rPr>
              <a:t>workshop (30-31 August 2011 at HZG)</a:t>
            </a: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000" i="0" dirty="0" smtClean="0">
                <a:latin typeface="Helvetica Neue"/>
              </a:rPr>
              <a:t>Report of 1</a:t>
            </a:r>
            <a:r>
              <a:rPr lang="en-US" sz="2000" i="0" baseline="30000" dirty="0" smtClean="0">
                <a:latin typeface="Helvetica Neue"/>
              </a:rPr>
              <a:t>st</a:t>
            </a:r>
            <a:r>
              <a:rPr lang="en-US" sz="2000" i="0" dirty="0" smtClean="0">
                <a:latin typeface="Helvetica Neue"/>
              </a:rPr>
              <a:t> JERICO FerryBox workshop (distributed Nov. 2011)</a:t>
            </a: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000" i="0" dirty="0" smtClean="0">
                <a:latin typeface="Helvetica Neue"/>
              </a:rPr>
              <a:t>Best practice of FB systems (T 3.1.2) (together with WP 4): </a:t>
            </a:r>
            <a:br>
              <a:rPr lang="en-US" sz="2000" i="0" dirty="0" smtClean="0">
                <a:latin typeface="Helvetica Neue"/>
              </a:rPr>
            </a:br>
            <a:r>
              <a:rPr lang="en-US" sz="2000" i="0" dirty="0" smtClean="0">
                <a:latin typeface="Helvetica Neue"/>
              </a:rPr>
              <a:t>  first discussion in 1</a:t>
            </a:r>
            <a:r>
              <a:rPr lang="en-US" sz="2000" i="0" baseline="30000" dirty="0" smtClean="0">
                <a:latin typeface="Helvetica Neue"/>
              </a:rPr>
              <a:t>st</a:t>
            </a:r>
            <a:r>
              <a:rPr lang="en-US" sz="2000" i="0" dirty="0" smtClean="0">
                <a:latin typeface="Helvetica Neue"/>
              </a:rPr>
              <a:t> workshop, </a:t>
            </a:r>
            <a:br>
              <a:rPr lang="en-US" sz="2000" i="0" dirty="0" smtClean="0">
                <a:latin typeface="Helvetica Neue"/>
              </a:rPr>
            </a:br>
            <a:r>
              <a:rPr lang="en-US" sz="2000" i="0" dirty="0" smtClean="0">
                <a:latin typeface="Helvetica Neue"/>
              </a:rPr>
              <a:t>  continued in joint WS (WP3 &amp; 4) </a:t>
            </a:r>
            <a:r>
              <a:rPr lang="en-US" sz="2000" i="0" dirty="0">
                <a:latin typeface="Helvetica Neue"/>
              </a:rPr>
              <a:t> </a:t>
            </a:r>
            <a:r>
              <a:rPr lang="en-US" sz="2000" i="0" dirty="0" smtClean="0">
                <a:latin typeface="Helvetica Neue"/>
              </a:rPr>
              <a:t>about Best </a:t>
            </a:r>
            <a:r>
              <a:rPr lang="en-US" sz="2000" i="0" dirty="0">
                <a:latin typeface="Helvetica Neue"/>
              </a:rPr>
              <a:t>P</a:t>
            </a:r>
            <a:r>
              <a:rPr lang="en-US" sz="2000" i="0" dirty="0" smtClean="0">
                <a:latin typeface="Helvetica Neue"/>
              </a:rPr>
              <a:t>ractice in Oct 2012 in</a:t>
            </a:r>
            <a:br>
              <a:rPr lang="en-US" sz="2000" i="0" dirty="0" smtClean="0">
                <a:latin typeface="Helvetica Neue"/>
              </a:rPr>
            </a:br>
            <a:r>
              <a:rPr lang="en-US" sz="2000" i="0" dirty="0" smtClean="0">
                <a:latin typeface="Helvetica Neue"/>
              </a:rPr>
              <a:t>  Crete)</a:t>
            </a:r>
            <a:r>
              <a:rPr lang="en-US" sz="2000" i="0" dirty="0">
                <a:latin typeface="Helvetica Neue"/>
              </a:rPr>
              <a:t> </a:t>
            </a:r>
            <a:r>
              <a:rPr lang="en-US" sz="2000" i="0" dirty="0" smtClean="0">
                <a:latin typeface="Helvetica Neue"/>
              </a:rPr>
              <a:t> -&gt;  forming of a working group, led by Kai Sorensen (NIVA)</a:t>
            </a: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000" i="0" dirty="0">
                <a:latin typeface="Helvetica Neue"/>
              </a:rPr>
              <a:t>2</a:t>
            </a:r>
            <a:r>
              <a:rPr lang="en-US" sz="2000" i="0" baseline="30000" dirty="0">
                <a:latin typeface="Helvetica Neue"/>
              </a:rPr>
              <a:t>nd</a:t>
            </a:r>
            <a:r>
              <a:rPr lang="en-US" sz="2000" i="0" dirty="0">
                <a:latin typeface="Helvetica Neue"/>
              </a:rPr>
              <a:t> FerryBox workshop  in April 2013 in </a:t>
            </a:r>
            <a:r>
              <a:rPr lang="en-US" sz="2000" i="0" dirty="0" smtClean="0">
                <a:latin typeface="Helvetica Neue"/>
              </a:rPr>
              <a:t>Helsinki</a:t>
            </a: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Helvetica Neue"/>
                <a:sym typeface="Wingdings" panose="05000000000000000000" pitchFamily="2" charset="2"/>
              </a:rPr>
              <a:t>  side meeting in Oslo May 2014</a:t>
            </a:r>
            <a:endParaRPr lang="en-US" sz="2000" i="0" dirty="0" smtClean="0">
              <a:solidFill>
                <a:srgbClr val="FF0000"/>
              </a:solidFill>
              <a:latin typeface="Helvetica Neue"/>
            </a:endParaRP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endParaRPr lang="en-US" sz="1800" i="0" dirty="0" smtClean="0">
              <a:latin typeface="Helvetica Neue"/>
            </a:endParaRPr>
          </a:p>
          <a:p>
            <a:pPr marL="457200" indent="-457200" defTabSz="1042988" eaLnBrk="1" hangingPunct="1">
              <a:spcBef>
                <a:spcPct val="0"/>
              </a:spcBef>
              <a:tabLst>
                <a:tab pos="457200" algn="l"/>
                <a:tab pos="898525" algn="l"/>
                <a:tab pos="1347788" algn="l"/>
                <a:tab pos="17970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Helvetica Neue"/>
              </a:rPr>
              <a:t>D 3.1. Report on current status of FerryBox (updated February 2014)</a:t>
            </a:r>
            <a:endParaRPr lang="en-GB" sz="2400" b="1" dirty="0" smtClean="0">
              <a:latin typeface="Helvetica Neue"/>
            </a:endParaRPr>
          </a:p>
          <a:p>
            <a:pPr marL="457200" indent="-457200" defTabSz="1042988" eaLnBrk="1" hangingPunct="1">
              <a:spcBef>
                <a:spcPct val="0"/>
              </a:spcBef>
              <a:buFontTx/>
              <a:buNone/>
              <a:tabLst>
                <a:tab pos="457200" algn="l"/>
                <a:tab pos="898525" algn="l"/>
                <a:tab pos="1347788" algn="l"/>
                <a:tab pos="1797050" algn="l"/>
              </a:tabLst>
            </a:pPr>
            <a:endParaRPr lang="en-GB" sz="2400" b="1" dirty="0" smtClean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umsplatzhalter 1"/>
          <p:cNvSpPr txBox="1">
            <a:spLocks noGrp="1"/>
          </p:cNvSpPr>
          <p:nvPr/>
        </p:nvSpPr>
        <p:spPr bwMode="gray">
          <a:xfrm>
            <a:off x="0" y="6564313"/>
            <a:ext cx="6956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de-DE" sz="900">
                <a:solidFill>
                  <a:schemeClr val="tx1"/>
                </a:solidFill>
                <a:latin typeface="Arial" charset="0"/>
                <a:cs typeface="Arial" charset="0"/>
              </a:rPr>
              <a:t>W. Petersen, </a:t>
            </a:r>
            <a:r>
              <a:rPr lang="en-US" sz="900">
                <a:solidFill>
                  <a:schemeClr val="tx1"/>
                </a:solidFill>
                <a:latin typeface="Arial" charset="0"/>
                <a:cs typeface="Arial" charset="0"/>
              </a:rPr>
              <a:t>BSH Treffen Aug. 2012</a:t>
            </a:r>
            <a:endParaRPr lang="de-DE" sz="9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338" name="Foliennummernplatzhalter 2"/>
          <p:cNvSpPr txBox="1">
            <a:spLocks noGrp="1"/>
          </p:cNvSpPr>
          <p:nvPr/>
        </p:nvSpPr>
        <p:spPr bwMode="gray">
          <a:xfrm>
            <a:off x="8143875" y="6405563"/>
            <a:ext cx="6461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661988C3-2C1D-4FF6-B1BE-B00142299F16}" type="slidenum">
              <a:rPr lang="de-DE" sz="90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7</a:t>
            </a:fld>
            <a:endParaRPr lang="de-DE" sz="9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xfrm>
            <a:off x="1801813" y="65088"/>
            <a:ext cx="5726112" cy="685800"/>
          </a:xfrm>
          <a:noFill/>
        </p:spPr>
        <p:txBody>
          <a:bodyPr lIns="91424" tIns="45712" rIns="91424" bIns="45712" anchor="ctr"/>
          <a:lstStyle/>
          <a:p>
            <a:pPr eaLnBrk="1" hangingPunct="1"/>
            <a:r>
              <a:rPr lang="pt-PT" cap="none" smtClean="0">
                <a:solidFill>
                  <a:srgbClr val="FF3300"/>
                </a:solidFill>
                <a:latin typeface="Helvetica"/>
              </a:rPr>
              <a:t/>
            </a:r>
            <a:br>
              <a:rPr lang="pt-PT" cap="none" smtClean="0">
                <a:solidFill>
                  <a:srgbClr val="FF3300"/>
                </a:solidFill>
                <a:latin typeface="Helvetica"/>
              </a:rPr>
            </a:br>
            <a:r>
              <a:rPr lang="pt-PT" cap="none" smtClean="0">
                <a:solidFill>
                  <a:srgbClr val="0000FF"/>
                </a:solidFill>
                <a:latin typeface="Helvetica"/>
              </a:rPr>
              <a:t>WP3: </a:t>
            </a:r>
            <a:r>
              <a:rPr lang="en-GB" cap="none" smtClean="0">
                <a:solidFill>
                  <a:srgbClr val="0000FF"/>
                </a:solidFill>
                <a:latin typeface="Helvetica"/>
              </a:rPr>
              <a:t>Harmonizing technological aspects</a:t>
            </a:r>
            <a:r>
              <a:rPr lang="fr-FR" sz="2000" cap="none" smtClean="0">
                <a:solidFill>
                  <a:srgbClr val="0000FF"/>
                </a:solidFill>
                <a:latin typeface="Helvetica"/>
              </a:rPr>
              <a:t> </a:t>
            </a:r>
            <a:endParaRPr lang="fr-FR" cap="none" smtClean="0">
              <a:latin typeface="Helvetica"/>
            </a:endParaRPr>
          </a:p>
        </p:txBody>
      </p:sp>
      <p:pic>
        <p:nvPicPr>
          <p:cNvPr id="14340" name="Picture 8" descr="Europe_allRoutes_auch Griechen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39850"/>
            <a:ext cx="38957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feld 10"/>
          <p:cNvSpPr txBox="1">
            <a:spLocks noChangeArrowheads="1"/>
          </p:cNvSpPr>
          <p:nvPr/>
        </p:nvSpPr>
        <p:spPr bwMode="auto">
          <a:xfrm>
            <a:off x="225425" y="765175"/>
            <a:ext cx="279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 defTabSz="801688">
              <a:lnSpc>
                <a:spcPct val="120000"/>
              </a:lnSpc>
              <a:buFont typeface="Wingdings 3" pitchFamily="18" charset="2"/>
              <a:buNone/>
            </a:pPr>
            <a:r>
              <a:rPr lang="en-GB" sz="2100" b="1" dirty="0">
                <a:solidFill>
                  <a:srgbClr val="0000FF"/>
                </a:solidFill>
                <a:latin typeface="Arial" charset="0"/>
                <a:cs typeface="Arial" charset="0"/>
              </a:rPr>
              <a:t>Task 3.1. </a:t>
            </a:r>
            <a:r>
              <a:rPr lang="en-GB" sz="21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Ferryboxes</a:t>
            </a:r>
            <a:endParaRPr lang="en-GB" sz="21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342" name="Textfeld 11"/>
          <p:cNvSpPr txBox="1">
            <a:spLocks noChangeArrowheads="1"/>
          </p:cNvSpPr>
          <p:nvPr/>
        </p:nvSpPr>
        <p:spPr bwMode="auto">
          <a:xfrm>
            <a:off x="4941888" y="5910263"/>
            <a:ext cx="201136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 defTabSz="801688">
              <a:lnSpc>
                <a:spcPct val="120000"/>
              </a:lnSpc>
              <a:buFont typeface="Wingdings 3" pitchFamily="18" charset="2"/>
              <a:buNone/>
            </a:pPr>
            <a:r>
              <a:rPr lang="en-GB" sz="1800" b="1">
                <a:solidFill>
                  <a:srgbClr val="0000FF"/>
                </a:solidFill>
                <a:latin typeface="Arial" charset="0"/>
                <a:cs typeface="Arial" charset="0"/>
              </a:rPr>
              <a:t>www.ferrybox.org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339850"/>
            <a:ext cx="3883025" cy="4811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2400" cap="none" dirty="0" smtClean="0">
                <a:latin typeface="Helvetica"/>
              </a:rPr>
              <a:t>D 3.1 Report on </a:t>
            </a:r>
            <a:r>
              <a:rPr lang="de-DE" sz="2400" cap="none" dirty="0" err="1" smtClean="0">
                <a:latin typeface="Helvetica"/>
              </a:rPr>
              <a:t>current</a:t>
            </a:r>
            <a:r>
              <a:rPr lang="de-DE" sz="2400" cap="none" dirty="0" smtClean="0">
                <a:latin typeface="Helvetica"/>
              </a:rPr>
              <a:t> </a:t>
            </a:r>
            <a:r>
              <a:rPr lang="de-DE" sz="2400" cap="none" dirty="0" err="1" smtClean="0">
                <a:latin typeface="Helvetica"/>
              </a:rPr>
              <a:t>status</a:t>
            </a:r>
            <a:r>
              <a:rPr lang="de-DE" sz="2400" cap="none" dirty="0" smtClean="0">
                <a:latin typeface="Helvetica"/>
              </a:rPr>
              <a:t> </a:t>
            </a:r>
            <a:r>
              <a:rPr lang="de-DE" sz="2400" cap="none" dirty="0" err="1" smtClean="0">
                <a:latin typeface="Helvetica"/>
              </a:rPr>
              <a:t>of</a:t>
            </a:r>
            <a:r>
              <a:rPr lang="de-DE" sz="2400" cap="none" dirty="0" smtClean="0">
                <a:latin typeface="Helvetica"/>
              </a:rPr>
              <a:t> </a:t>
            </a:r>
            <a:r>
              <a:rPr lang="de-DE" sz="2400" cap="none" dirty="0" err="1" smtClean="0">
                <a:latin typeface="Helvetica"/>
              </a:rPr>
              <a:t>FerryBoxes</a:t>
            </a:r>
            <a:r>
              <a:rPr lang="de-DE" sz="2400" cap="none" dirty="0" smtClean="0">
                <a:latin typeface="Helvetica"/>
              </a:rPr>
              <a:t/>
            </a:r>
            <a:br>
              <a:rPr lang="de-DE" sz="2400" cap="none" dirty="0" smtClean="0">
                <a:latin typeface="Helvetica"/>
              </a:rPr>
            </a:br>
            <a:r>
              <a:rPr lang="de-DE" sz="2400" cap="none" dirty="0" smtClean="0">
                <a:latin typeface="Helvetica"/>
              </a:rPr>
              <a:t>Content: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90000"/>
              </a:lnSpc>
              <a:tabLst>
                <a:tab pos="228600" algn="l"/>
              </a:tabLst>
            </a:pPr>
            <a:endParaRPr lang="fr-FR"/>
          </a:p>
        </p:txBody>
      </p:sp>
      <p:graphicFrame>
        <p:nvGraphicFramePr>
          <p:cNvPr id="3080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69591"/>
              </p:ext>
            </p:extLst>
          </p:nvPr>
        </p:nvGraphicFramePr>
        <p:xfrm>
          <a:off x="755650" y="2133600"/>
          <a:ext cx="7488758" cy="4031700"/>
        </p:xfrm>
        <a:graphic>
          <a:graphicData uri="http://schemas.openxmlformats.org/drawingml/2006/table">
            <a:tbl>
              <a:tblPr/>
              <a:tblGrid>
                <a:gridCol w="717976"/>
                <a:gridCol w="6258202"/>
                <a:gridCol w="512580"/>
              </a:tblGrid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</a:t>
                      </a:r>
                      <a:endParaRPr kumimoji="0" lang="en-GB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 DESCRIPTION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EXECUTIVE SUMMARY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INTRODUCTION</a:t>
                      </a:r>
                      <a:endParaRPr kumimoji="0" lang="en-GB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MAIN REPORT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Current Status of Ferrybox Operations (In European Waters)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Advice on the planning and installation of a new FerryBox system</a:t>
                      </a:r>
                      <a:endParaRPr kumimoji="0" lang="en-GB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Overview of potential advances resulting from the work of the JERICO project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4.3.1.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transfer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4.3.2.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Quality control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A258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de-DE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 Neue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ANNEXES AND REFERENCES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A258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de-DE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 Neue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References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2A258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de-DE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 Neue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Annexe - Weblinks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AB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GB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AB4"/>
                        </a:solidFill>
                        <a:effectLst/>
                        <a:latin typeface="Helvetica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967" y="242110"/>
            <a:ext cx="6781800" cy="684246"/>
          </a:xfrm>
        </p:spPr>
        <p:txBody>
          <a:bodyPr/>
          <a:lstStyle/>
          <a:p>
            <a:r>
              <a:rPr lang="de-DE" dirty="0" smtClean="0"/>
              <a:t>D3. 1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Ferryboxes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7" y="836712"/>
            <a:ext cx="6353175" cy="56864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Jericov2007">
  <a:themeElements>
    <a:clrScheme name="Presentation_Jericov3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esentation_Jericov2007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lnDef>
  </a:objectDefaults>
  <a:extraClrSchemeLst>
    <a:extraClrScheme>
      <a:clrScheme name="Presentation_Jericov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Jericov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Jericov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Presentation_Jericov2007</Template>
  <TotalTime>0</TotalTime>
  <Words>942</Words>
  <Application>Microsoft Office PowerPoint</Application>
  <PresentationFormat>Bildschirmpräsentation (4:3)</PresentationFormat>
  <Paragraphs>176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Presentation_Jericov2007</vt:lpstr>
      <vt:lpstr>STATUS of WP 3</vt:lpstr>
      <vt:lpstr>WP3:  Harmonizing technological aspects </vt:lpstr>
      <vt:lpstr>WP3: Contributions of partners</vt:lpstr>
      <vt:lpstr>Task leaders:</vt:lpstr>
      <vt:lpstr>WP 3.1  FerryBoxes  Tasks: </vt:lpstr>
      <vt:lpstr>WP 3:   Status Task 3.1 FerryBox (FB) (responsible Seppo Kaitala):  </vt:lpstr>
      <vt:lpstr> WP3: Harmonizing technological aspects </vt:lpstr>
      <vt:lpstr>D 3.1 Report on current status of FerryBoxes Content:</vt:lpstr>
      <vt:lpstr>D3. 1 Current status Ferryboxes</vt:lpstr>
      <vt:lpstr>WP 3.2  GliDer Tasks : taskleader Joaquin (CSIC)</vt:lpstr>
      <vt:lpstr>PowerPoint-Präsentation</vt:lpstr>
      <vt:lpstr>OUTLINE</vt:lpstr>
      <vt:lpstr>Deliverable 3.2: Current Status of Glider Observatories</vt:lpstr>
      <vt:lpstr>Deliverable 3.2: Current Status of Glider Observatories</vt:lpstr>
      <vt:lpstr>WP 3.3  Fixed Platform (FP) Tasks: Taskleader Rodney Forster </vt:lpstr>
      <vt:lpstr>PowerPoint-Präsentation</vt:lpstr>
      <vt:lpstr>Deliverable D 3.3.: Current Status of Fixed Stations in Europe</vt:lpstr>
      <vt:lpstr>Deliverable 3.3. Current Status of Fixed Stations in Europe  </vt:lpstr>
      <vt:lpstr>Deliverable D 3.3.: Current Status of Fixed Stations in Europe</vt:lpstr>
      <vt:lpstr>Deliverable D 3.3.: Current Status of Fixed Stations in Europe</vt:lpstr>
      <vt:lpstr>PowerPoint-Präsentation</vt:lpstr>
      <vt:lpstr>D 3.4. Report on new sensor developments</vt:lpstr>
      <vt:lpstr>Conclusion WP3</vt:lpstr>
      <vt:lpstr>Conclusion WP3 (cont)</vt:lpstr>
      <vt:lpstr> Announcements:</vt:lpstr>
      <vt:lpstr>PowerPoint-Präsentation</vt:lpstr>
      <vt:lpstr>WP3: Personal month per partner</vt:lpstr>
    </vt:vector>
  </TitlesOfParts>
  <Company>HZG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WP3: status &amp; Roadmap</dc:title>
  <dc:creator>Petersen</dc:creator>
  <cp:lastModifiedBy>Petersen,  Wilhelm</cp:lastModifiedBy>
  <cp:revision>37</cp:revision>
  <cp:lastPrinted>1904-01-01T00:00:00Z</cp:lastPrinted>
  <dcterms:created xsi:type="dcterms:W3CDTF">2012-01-20T10:06:24Z</dcterms:created>
  <dcterms:modified xsi:type="dcterms:W3CDTF">2014-05-06T06:56:54Z</dcterms:modified>
</cp:coreProperties>
</file>