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diagrams/layout1.xml" ContentType="application/vnd.openxmlformats-officedocument.drawingml.diagramLayout+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Default Extension="wdp" ContentType="image/vnd.ms-photo"/>
  <Override PartName="/ppt/notesSlides/notesSlide8.xml" ContentType="application/vnd.openxmlformats-officedocument.presentationml.notesSlide+xml"/>
  <Override PartName="/ppt/notesSlides/notesSlide11.xml" ContentType="application/vnd.openxmlformats-officedocument.presentationml.notesSlide+xml"/>
  <Default Extension="tiff" ContentType="image/tiff"/>
  <Default Extension="vml" ContentType="application/vnd.openxmlformats-officedocument.vmlDrawing"/>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diagrams/data1.xml" ContentType="application/vnd.openxmlformats-officedocument.drawingml.diagramData+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Default Extension="wmf" ContentType="image/x-wmf"/>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8"/>
  </p:notesMasterIdLst>
  <p:handoutMasterIdLst>
    <p:handoutMasterId r:id="rId69"/>
  </p:handoutMasterIdLst>
  <p:sldIdLst>
    <p:sldId id="360" r:id="rId2"/>
    <p:sldId id="415" r:id="rId3"/>
    <p:sldId id="396" r:id="rId4"/>
    <p:sldId id="510" r:id="rId5"/>
    <p:sldId id="509" r:id="rId6"/>
    <p:sldId id="505" r:id="rId7"/>
    <p:sldId id="506" r:id="rId8"/>
    <p:sldId id="507" r:id="rId9"/>
    <p:sldId id="508" r:id="rId10"/>
    <p:sldId id="478" r:id="rId11"/>
    <p:sldId id="504" r:id="rId12"/>
    <p:sldId id="503" r:id="rId13"/>
    <p:sldId id="511" r:id="rId14"/>
    <p:sldId id="495" r:id="rId15"/>
    <p:sldId id="382" r:id="rId16"/>
    <p:sldId id="410" r:id="rId17"/>
    <p:sldId id="412" r:id="rId18"/>
    <p:sldId id="413" r:id="rId19"/>
    <p:sldId id="461" r:id="rId20"/>
    <p:sldId id="466" r:id="rId21"/>
    <p:sldId id="463" r:id="rId22"/>
    <p:sldId id="482" r:id="rId23"/>
    <p:sldId id="483" r:id="rId24"/>
    <p:sldId id="432" r:id="rId25"/>
    <p:sldId id="496" r:id="rId26"/>
    <p:sldId id="285" r:id="rId27"/>
    <p:sldId id="492" r:id="rId28"/>
    <p:sldId id="433" r:id="rId29"/>
    <p:sldId id="434" r:id="rId30"/>
    <p:sldId id="436" r:id="rId31"/>
    <p:sldId id="437" r:id="rId32"/>
    <p:sldId id="438" r:id="rId33"/>
    <p:sldId id="442" r:id="rId34"/>
    <p:sldId id="447" r:id="rId35"/>
    <p:sldId id="452" r:id="rId36"/>
    <p:sldId id="458" r:id="rId37"/>
    <p:sldId id="487" r:id="rId38"/>
    <p:sldId id="484" r:id="rId39"/>
    <p:sldId id="486" r:id="rId40"/>
    <p:sldId id="489" r:id="rId41"/>
    <p:sldId id="490" r:id="rId42"/>
    <p:sldId id="459" r:id="rId43"/>
    <p:sldId id="497" r:id="rId44"/>
    <p:sldId id="423" r:id="rId45"/>
    <p:sldId id="399" r:id="rId46"/>
    <p:sldId id="424" r:id="rId47"/>
    <p:sldId id="425" r:id="rId48"/>
    <p:sldId id="494" r:id="rId49"/>
    <p:sldId id="353" r:id="rId50"/>
    <p:sldId id="502" r:id="rId51"/>
    <p:sldId id="498" r:id="rId52"/>
    <p:sldId id="426" r:id="rId53"/>
    <p:sldId id="395" r:id="rId54"/>
    <p:sldId id="427" r:id="rId55"/>
    <p:sldId id="428" r:id="rId56"/>
    <p:sldId id="393" r:id="rId57"/>
    <p:sldId id="499" r:id="rId58"/>
    <p:sldId id="392" r:id="rId59"/>
    <p:sldId id="408" r:id="rId60"/>
    <p:sldId id="501" r:id="rId61"/>
    <p:sldId id="500" r:id="rId62"/>
    <p:sldId id="422" r:id="rId63"/>
    <p:sldId id="416" r:id="rId64"/>
    <p:sldId id="419" r:id="rId65"/>
    <p:sldId id="421" r:id="rId66"/>
    <p:sldId id="476" r:id="rId67"/>
  </p:sldIdLst>
  <p:sldSz cx="9144000" cy="6858000" type="screen4x3"/>
  <p:notesSz cx="6858000" cy="9144000"/>
  <p:defaultTextStyle>
    <a:defPPr>
      <a:defRPr lang="en-US"/>
    </a:defPPr>
    <a:lvl1pPr algn="l" rtl="0" fontAlgn="base">
      <a:lnSpc>
        <a:spcPct val="90000"/>
      </a:lnSpc>
      <a:spcBef>
        <a:spcPct val="0"/>
      </a:spcBef>
      <a:spcAft>
        <a:spcPct val="0"/>
      </a:spcAft>
      <a:defRPr sz="2700" kern="1200">
        <a:solidFill>
          <a:srgbClr val="007AB4"/>
        </a:solidFill>
        <a:latin typeface="Helvetica" pitchFamily="-4" charset="0"/>
        <a:ea typeface="+mn-ea"/>
        <a:cs typeface="+mn-cs"/>
      </a:defRPr>
    </a:lvl1pPr>
    <a:lvl2pPr marL="457200" algn="l" rtl="0" fontAlgn="base">
      <a:lnSpc>
        <a:spcPct val="90000"/>
      </a:lnSpc>
      <a:spcBef>
        <a:spcPct val="0"/>
      </a:spcBef>
      <a:spcAft>
        <a:spcPct val="0"/>
      </a:spcAft>
      <a:defRPr sz="2700" kern="1200">
        <a:solidFill>
          <a:srgbClr val="007AB4"/>
        </a:solidFill>
        <a:latin typeface="Helvetica" pitchFamily="-4" charset="0"/>
        <a:ea typeface="+mn-ea"/>
        <a:cs typeface="+mn-cs"/>
      </a:defRPr>
    </a:lvl2pPr>
    <a:lvl3pPr marL="914400" algn="l" rtl="0" fontAlgn="base">
      <a:lnSpc>
        <a:spcPct val="90000"/>
      </a:lnSpc>
      <a:spcBef>
        <a:spcPct val="0"/>
      </a:spcBef>
      <a:spcAft>
        <a:spcPct val="0"/>
      </a:spcAft>
      <a:defRPr sz="2700" kern="1200">
        <a:solidFill>
          <a:srgbClr val="007AB4"/>
        </a:solidFill>
        <a:latin typeface="Helvetica" pitchFamily="-4" charset="0"/>
        <a:ea typeface="+mn-ea"/>
        <a:cs typeface="+mn-cs"/>
      </a:defRPr>
    </a:lvl3pPr>
    <a:lvl4pPr marL="1371600" algn="l" rtl="0" fontAlgn="base">
      <a:lnSpc>
        <a:spcPct val="90000"/>
      </a:lnSpc>
      <a:spcBef>
        <a:spcPct val="0"/>
      </a:spcBef>
      <a:spcAft>
        <a:spcPct val="0"/>
      </a:spcAft>
      <a:defRPr sz="2700" kern="1200">
        <a:solidFill>
          <a:srgbClr val="007AB4"/>
        </a:solidFill>
        <a:latin typeface="Helvetica" pitchFamily="-4" charset="0"/>
        <a:ea typeface="+mn-ea"/>
        <a:cs typeface="+mn-cs"/>
      </a:defRPr>
    </a:lvl4pPr>
    <a:lvl5pPr marL="1828800" algn="l" rtl="0" fontAlgn="base">
      <a:lnSpc>
        <a:spcPct val="90000"/>
      </a:lnSpc>
      <a:spcBef>
        <a:spcPct val="0"/>
      </a:spcBef>
      <a:spcAft>
        <a:spcPct val="0"/>
      </a:spcAft>
      <a:defRPr sz="2700" kern="1200">
        <a:solidFill>
          <a:srgbClr val="007AB4"/>
        </a:solidFill>
        <a:latin typeface="Helvetica" pitchFamily="-4" charset="0"/>
        <a:ea typeface="+mn-ea"/>
        <a:cs typeface="+mn-cs"/>
      </a:defRPr>
    </a:lvl5pPr>
    <a:lvl6pPr marL="2286000" algn="l" defTabSz="914400" rtl="0" eaLnBrk="1" latinLnBrk="0" hangingPunct="1">
      <a:defRPr sz="2700" kern="1200">
        <a:solidFill>
          <a:srgbClr val="007AB4"/>
        </a:solidFill>
        <a:latin typeface="Helvetica" pitchFamily="-4" charset="0"/>
        <a:ea typeface="+mn-ea"/>
        <a:cs typeface="+mn-cs"/>
      </a:defRPr>
    </a:lvl6pPr>
    <a:lvl7pPr marL="2743200" algn="l" defTabSz="914400" rtl="0" eaLnBrk="1" latinLnBrk="0" hangingPunct="1">
      <a:defRPr sz="2700" kern="1200">
        <a:solidFill>
          <a:srgbClr val="007AB4"/>
        </a:solidFill>
        <a:latin typeface="Helvetica" pitchFamily="-4" charset="0"/>
        <a:ea typeface="+mn-ea"/>
        <a:cs typeface="+mn-cs"/>
      </a:defRPr>
    </a:lvl7pPr>
    <a:lvl8pPr marL="3200400" algn="l" defTabSz="914400" rtl="0" eaLnBrk="1" latinLnBrk="0" hangingPunct="1">
      <a:defRPr sz="2700" kern="1200">
        <a:solidFill>
          <a:srgbClr val="007AB4"/>
        </a:solidFill>
        <a:latin typeface="Helvetica" pitchFamily="-4" charset="0"/>
        <a:ea typeface="+mn-ea"/>
        <a:cs typeface="+mn-cs"/>
      </a:defRPr>
    </a:lvl8pPr>
    <a:lvl9pPr marL="3657600" algn="l" defTabSz="914400" rtl="0" eaLnBrk="1" latinLnBrk="0" hangingPunct="1">
      <a:defRPr sz="2700" kern="1200">
        <a:solidFill>
          <a:srgbClr val="007AB4"/>
        </a:solidFill>
        <a:latin typeface="Helvetica" pitchFamily="-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6CB333"/>
    <a:srgbClr val="159938"/>
    <a:srgbClr val="53B086"/>
    <a:srgbClr val="0073AF"/>
    <a:srgbClr val="5CBBD6"/>
    <a:srgbClr val="49B5DD"/>
    <a:srgbClr val="8CCCDC"/>
    <a:srgbClr val="62B6DB"/>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78" autoAdjust="0"/>
    <p:restoredTop sz="90929"/>
  </p:normalViewPr>
  <p:slideViewPr>
    <p:cSldViewPr>
      <p:cViewPr>
        <p:scale>
          <a:sx n="66" d="100"/>
          <a:sy n="66" d="100"/>
        </p:scale>
        <p:origin x="-918" y="-102"/>
      </p:cViewPr>
      <p:guideLst>
        <p:guide orient="horz" pos="2160"/>
        <p:guide pos="2880"/>
      </p:guideLst>
    </p:cSldViewPr>
  </p:slideViewPr>
  <p:notesTextViewPr>
    <p:cViewPr>
      <p:scale>
        <a:sx n="100" d="100"/>
        <a:sy n="100" d="100"/>
      </p:scale>
      <p:origin x="0" y="0"/>
    </p:cViewPr>
  </p:notesTextViewPr>
  <p:sorterViewPr>
    <p:cViewPr>
      <p:scale>
        <a:sx n="71" d="100"/>
        <a:sy n="71" d="100"/>
      </p:scale>
      <p:origin x="0" y="0"/>
    </p:cViewPr>
  </p:sorterViewPr>
  <p:notesViewPr>
    <p:cSldViewPr>
      <p:cViewPr varScale="1">
        <p:scale>
          <a:sx n="66" d="100"/>
          <a:sy n="66" d="100"/>
        </p:scale>
        <p:origin x="0" y="0"/>
      </p:cViewPr>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63CA6C3-3FD3-4E89-BC9B-36B2C1D59BCA}" type="doc">
      <dgm:prSet loTypeId="urn:microsoft.com/office/officeart/2005/8/layout/arrow4" loCatId="process" qsTypeId="urn:microsoft.com/office/officeart/2005/8/quickstyle/simple1" qsCatId="simple" csTypeId="urn:microsoft.com/office/officeart/2005/8/colors/accent1_2" csCatId="accent1" phldr="1"/>
      <dgm:spPr/>
      <dgm:t>
        <a:bodyPr/>
        <a:lstStyle/>
        <a:p>
          <a:endParaRPr lang="en-IE"/>
        </a:p>
      </dgm:t>
    </dgm:pt>
    <dgm:pt modelId="{FE777FC1-4D9E-45E9-955F-DA4BE6DD045B}">
      <dgm:prSet phldrT="[Text]" phldr="1"/>
      <dgm:spPr/>
      <dgm:t>
        <a:bodyPr/>
        <a:lstStyle/>
        <a:p>
          <a:endParaRPr lang="en-IE" dirty="0"/>
        </a:p>
      </dgm:t>
    </dgm:pt>
    <dgm:pt modelId="{0A4E49AF-4CAA-4706-A968-0D4D03825661}" type="sibTrans" cxnId="{A74F6CC3-9E40-42E1-9EAD-39DF108E941A}">
      <dgm:prSet/>
      <dgm:spPr/>
      <dgm:t>
        <a:bodyPr/>
        <a:lstStyle/>
        <a:p>
          <a:endParaRPr lang="en-IE"/>
        </a:p>
      </dgm:t>
    </dgm:pt>
    <dgm:pt modelId="{E7913FD3-B0E3-4FDA-9E0A-684A8F1FE480}" type="parTrans" cxnId="{A74F6CC3-9E40-42E1-9EAD-39DF108E941A}">
      <dgm:prSet/>
      <dgm:spPr/>
      <dgm:t>
        <a:bodyPr/>
        <a:lstStyle/>
        <a:p>
          <a:endParaRPr lang="en-IE"/>
        </a:p>
      </dgm:t>
    </dgm:pt>
    <dgm:pt modelId="{F1600D0A-AC99-4631-BF19-09A4BF6BD21B}" type="pres">
      <dgm:prSet presAssocID="{363CA6C3-3FD3-4E89-BC9B-36B2C1D59BCA}" presName="compositeShape" presStyleCnt="0">
        <dgm:presLayoutVars>
          <dgm:chMax val="2"/>
          <dgm:dir/>
          <dgm:resizeHandles val="exact"/>
        </dgm:presLayoutVars>
      </dgm:prSet>
      <dgm:spPr/>
      <dgm:t>
        <a:bodyPr/>
        <a:lstStyle/>
        <a:p>
          <a:endParaRPr lang="en-IE"/>
        </a:p>
      </dgm:t>
    </dgm:pt>
    <dgm:pt modelId="{606B2F1E-C6B4-46FB-9441-584763A4A835}" type="pres">
      <dgm:prSet presAssocID="{FE777FC1-4D9E-45E9-955F-DA4BE6DD045B}" presName="upArrow" presStyleLbl="node1" presStyleIdx="0" presStyleCnt="1" custScaleX="29517" custLinFactX="100000" custLinFactNeighborX="142834" custLinFactNeighborY="-1772"/>
      <dgm:spPr/>
    </dgm:pt>
    <dgm:pt modelId="{9C8377C8-9E3D-43BB-B12A-B5F29F27C777}" type="pres">
      <dgm:prSet presAssocID="{FE777FC1-4D9E-45E9-955F-DA4BE6DD045B}" presName="upArrowText" presStyleLbl="revTx" presStyleIdx="0" presStyleCnt="1">
        <dgm:presLayoutVars>
          <dgm:chMax val="0"/>
          <dgm:bulletEnabled val="1"/>
        </dgm:presLayoutVars>
      </dgm:prSet>
      <dgm:spPr/>
      <dgm:t>
        <a:bodyPr/>
        <a:lstStyle/>
        <a:p>
          <a:endParaRPr lang="en-IE"/>
        </a:p>
      </dgm:t>
    </dgm:pt>
  </dgm:ptLst>
  <dgm:cxnLst>
    <dgm:cxn modelId="{A74F6CC3-9E40-42E1-9EAD-39DF108E941A}" srcId="{363CA6C3-3FD3-4E89-BC9B-36B2C1D59BCA}" destId="{FE777FC1-4D9E-45E9-955F-DA4BE6DD045B}" srcOrd="0" destOrd="0" parTransId="{E7913FD3-B0E3-4FDA-9E0A-684A8F1FE480}" sibTransId="{0A4E49AF-4CAA-4706-A968-0D4D03825661}"/>
    <dgm:cxn modelId="{B50359EC-D49C-473D-857C-FE8FC360B7B3}" type="presOf" srcId="{FE777FC1-4D9E-45E9-955F-DA4BE6DD045B}" destId="{9C8377C8-9E3D-43BB-B12A-B5F29F27C777}" srcOrd="0" destOrd="0" presId="urn:microsoft.com/office/officeart/2005/8/layout/arrow4"/>
    <dgm:cxn modelId="{80B08BC0-0E8F-49B8-A4E5-21C466D2D789}" type="presOf" srcId="{363CA6C3-3FD3-4E89-BC9B-36B2C1D59BCA}" destId="{F1600D0A-AC99-4631-BF19-09A4BF6BD21B}" srcOrd="0" destOrd="0" presId="urn:microsoft.com/office/officeart/2005/8/layout/arrow4"/>
    <dgm:cxn modelId="{7B25E6B9-ECB9-4BA8-80B8-200F31DD913A}" type="presParOf" srcId="{F1600D0A-AC99-4631-BF19-09A4BF6BD21B}" destId="{606B2F1E-C6B4-46FB-9441-584763A4A835}" srcOrd="0" destOrd="0" presId="urn:microsoft.com/office/officeart/2005/8/layout/arrow4"/>
    <dgm:cxn modelId="{DB73EC09-6410-4528-923F-56CF7431ABDC}" type="presParOf" srcId="{F1600D0A-AC99-4631-BF19-09A4BF6BD21B}" destId="{9C8377C8-9E3D-43BB-B12A-B5F29F27C777}" srcOrd="1" destOrd="0" presId="urn:microsoft.com/office/officeart/2005/8/layout/arrow4"/>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06B2F1E-C6B4-46FB-9441-584763A4A835}">
      <dsp:nvSpPr>
        <dsp:cNvPr id="0" name=""/>
        <dsp:cNvSpPr/>
      </dsp:nvSpPr>
      <dsp:spPr>
        <a:xfrm>
          <a:off x="5502212" y="0"/>
          <a:ext cx="593787" cy="4064000"/>
        </a:xfrm>
        <a:prstGeom prst="upArrow">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C8377C8-9E3D-43BB-B12A-B5F29F27C777}">
      <dsp:nvSpPr>
        <dsp:cNvPr id="0" name=""/>
        <dsp:cNvSpPr/>
      </dsp:nvSpPr>
      <dsp:spPr>
        <a:xfrm>
          <a:off x="2022662" y="0"/>
          <a:ext cx="3413760" cy="4064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62280" tIns="0" rIns="462280" bIns="462280" numCol="1" spcCol="1270" anchor="ctr" anchorCtr="0">
          <a:noAutofit/>
        </a:bodyPr>
        <a:lstStyle/>
        <a:p>
          <a:pPr lvl="0" algn="l" defTabSz="2889250">
            <a:lnSpc>
              <a:spcPct val="90000"/>
            </a:lnSpc>
            <a:spcBef>
              <a:spcPct val="0"/>
            </a:spcBef>
            <a:spcAft>
              <a:spcPct val="35000"/>
            </a:spcAft>
          </a:pPr>
          <a:endParaRPr lang="en-IE" sz="6500" kern="1200" dirty="0"/>
        </a:p>
      </dsp:txBody>
      <dsp:txXfrm>
        <a:off x="2022662" y="0"/>
        <a:ext cx="3413760" cy="4064000"/>
      </dsp:txXfrm>
    </dsp:sp>
  </dsp:spTree>
</dsp:drawing>
</file>

<file path=ppt/diagrams/layout1.xml><?xml version="1.0" encoding="utf-8"?>
<dgm:layoutDef xmlns:dgm="http://schemas.openxmlformats.org/drawingml/2006/diagram" xmlns:a="http://schemas.openxmlformats.org/drawingml/2006/main" uniqueId="urn:microsoft.com/office/officeart/2005/8/layout/arrow4">
  <dgm:title val=""/>
  <dgm:desc val=""/>
  <dgm:catLst>
    <dgm:cat type="relationship" pri="8000"/>
    <dgm:cat type="process" pri="30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shape xmlns:r="http://schemas.openxmlformats.org/officeDocument/2006/relationships" r:blip="">
      <dgm:adjLst/>
    </dgm:shape>
    <dgm:presOf/>
    <dgm:choose name="Name0">
      <dgm:if name="Name1" func="var" arg="dir" op="equ" val="norm">
        <dgm:choose name="Name2">
          <dgm:if name="Name3" axis="ch" ptType="node" func="cnt" op="lte" val="1">
            <dgm:constrLst>
              <dgm:constr type="primFontSz" for="des" ptType="node" op="equ" val="65"/>
              <dgm:constr type="w" for="ch" forName="upArrow" refType="w" fact="0.33"/>
              <dgm:constr type="h" for="ch" forName="upArrow" refType="h"/>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dgm:constr type="b" for="ch" forName="upArrowText" refType="h" fact="0.48"/>
              <dgm:constr type="l" for="ch" forName="upArrowText" refType="w" refFor="ch" refForName="upArrow" fact="1.03"/>
            </dgm:constrLst>
          </dgm:if>
          <dgm:else name="Name4">
            <dgm:constrLst>
              <dgm:constr type="primFontSz" for="des" ptType="node" op="equ" val="65"/>
              <dgm:constr type="w" for="ch" forName="upArrow" refType="w" fact="0.33"/>
              <dgm:constr type="h" for="ch" forName="upArrow" refType="h" fact="0.48"/>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fact="0.48"/>
              <dgm:constr type="b" for="ch" forName="upArrowText" refType="h" fact="0.48"/>
              <dgm:constr type="l" for="ch" forName="upArrowText" refType="w" refFor="ch" refForName="upArrow" fact="1.03"/>
              <dgm:constr type="w" for="ch" forName="downArrow" refType="w" fact="0.33"/>
              <dgm:constr type="h" for="ch" forName="downArrow" refType="h" fact="0.48"/>
              <dgm:constr type="t" for="ch" forName="downArrow" refType="h" fact="0.52"/>
              <dgm:constr type="l" for="ch" forName="downArrow" refType="w" refFor="ch" refForName="downArrow" fact="0.3"/>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refType="w" refFor="ch" refForName="downArrow" fact="1.33"/>
            </dgm:constrLst>
          </dgm:else>
        </dgm:choose>
      </dgm:if>
      <dgm:else name="Name5">
        <dgm:choose name="Name6">
          <dgm:if name="Name7" axis="ch" ptType="node" func="cnt" op="lte" val="1">
            <dgm:constrLst>
              <dgm:constr type="primFontSz" for="des" ptType="node" op="equ" val="65"/>
              <dgm:constr type="w" for="ch" forName="upArrow" refType="w" fact="0.33"/>
              <dgm:constr type="h" for="ch" forName="upArrow" refType="h"/>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dgm:constr type="t" for="ch" forName="upArrowText"/>
              <dgm:constr type="l" for="ch" forName="upArrowText" refType="w" fact="0.1"/>
            </dgm:constrLst>
          </dgm:if>
          <dgm:else name="Name8">
            <dgm:constrLst>
              <dgm:constr type="primFontSz" for="des" ptType="node" op="equ" val="65"/>
              <dgm:constr type="w" for="ch" forName="upArrow" refType="w" fact="0.33"/>
              <dgm:constr type="h" for="ch" forName="upArrow" refType="h" fact="0.48"/>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fact="0.48"/>
              <dgm:constr type="t" for="ch" forName="upArrowText"/>
              <dgm:constr type="l" for="ch" forName="upArrowText" refType="w" fact="0.1"/>
              <dgm:constr type="w" for="ch" forName="downArrow" refType="w" fact="0.33"/>
              <dgm:constr type="h" for="ch" forName="downArrow" refType="h" fact="0.48"/>
              <dgm:constr type="t" for="ch" forName="downArrow" refType="h" fact="0.52"/>
              <dgm:constr type="l" for="ch" forName="downArrow" refType="w" fact="0.57"/>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dgm:constrLst>
          </dgm:else>
        </dgm:choose>
      </dgm:else>
    </dgm:choose>
    <dgm:ruleLst/>
    <dgm:forEach name="Name9" axis="ch" ptType="node" cnt="1">
      <dgm:layoutNode name="upArrow" styleLbl="node1">
        <dgm:alg type="sp"/>
        <dgm:shape xmlns:r="http://schemas.openxmlformats.org/officeDocument/2006/relationships" type="upArrow" r:blip="">
          <dgm:adjLst/>
        </dgm:shape>
        <dgm:presOf/>
        <dgm:constrLst/>
        <dgm:ruleLst/>
      </dgm:layoutNode>
      <dgm:layoutNode name="upArrowText" styleLbl="revTx">
        <dgm:varLst>
          <dgm:chMax val="0"/>
          <dgm:bulletEnabled val="1"/>
        </dgm:varLst>
        <dgm:choose name="Name10">
          <dgm:if name="Name11" axis="root des" ptType="all node" func="maxDepth" op="gt" val="1">
            <dgm:alg type="tx">
              <dgm:param type="parTxLTRAlign" val="l"/>
              <dgm:param type="parTxRTLAlign" val="r"/>
              <dgm:param type="txAnchorVertCh" val="mid"/>
            </dgm:alg>
          </dgm:if>
          <dgm:else name="Name12">
            <dgm:choose name="Name13">
              <dgm:if name="Name14" func="var" arg="dir" op="equ" val="norm">
                <dgm:alg type="tx">
                  <dgm:param type="parTxLTRAlign" val="l"/>
                  <dgm:param type="parTxRTLAlign" val="l"/>
                  <dgm:param type="txAnchorVertCh" val="mid"/>
                </dgm:alg>
              </dgm:if>
              <dgm:else name="Name15">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forEach name="Name16" axis="ch" ptType="node" st="2"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chMax val="0"/>
          <dgm:bulletEnabled val="1"/>
        </dgm:varLst>
        <dgm:choose name="Name17">
          <dgm:if name="Name18" axis="root des" ptType="all node" func="maxDepth" op="gt" val="1">
            <dgm:alg type="tx">
              <dgm:param type="parTxLTRAlign" val="l"/>
              <dgm:param type="parTxRTLAlign" val="r"/>
              <dgm:param type="txAnchorVertCh" val="mid"/>
            </dgm:alg>
          </dgm:if>
          <dgm:else name="Name19">
            <dgm:choose name="Name20">
              <dgm:if name="Name21" func="var" arg="dir" op="equ" val="norm">
                <dgm:alg type="tx">
                  <dgm:param type="parTxLTRAlign" val="l"/>
                  <dgm:param type="parTxRTLAlign" val="l"/>
                  <dgm:param type="txAnchorVertCh" val="mid"/>
                </dgm:alg>
              </dgm:if>
              <dgm:else name="Name22">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8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0" y="0"/>
            <a:ext cx="29718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eaLnBrk="0" hangingPunct="0">
              <a:lnSpc>
                <a:spcPct val="100000"/>
              </a:lnSpc>
              <a:defRPr sz="1200" smtClean="0">
                <a:solidFill>
                  <a:schemeClr val="tx1"/>
                </a:solidFill>
                <a:latin typeface="Times New Roman" pitchFamily="-4" charset="0"/>
              </a:defRPr>
            </a:lvl1pPr>
          </a:lstStyle>
          <a:p>
            <a:pPr>
              <a:defRPr/>
            </a:pPr>
            <a:endParaRPr lang="fr-FR"/>
          </a:p>
        </p:txBody>
      </p:sp>
      <p:sp>
        <p:nvSpPr>
          <p:cNvPr id="20483" name="Rectangle 3"/>
          <p:cNvSpPr>
            <a:spLocks noGrp="1" noChangeArrowheads="1"/>
          </p:cNvSpPr>
          <p:nvPr>
            <p:ph type="dt" sz="quarter" idx="1"/>
          </p:nvPr>
        </p:nvSpPr>
        <p:spPr bwMode="auto">
          <a:xfrm>
            <a:off x="3886200" y="0"/>
            <a:ext cx="29718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0" hangingPunct="0">
              <a:lnSpc>
                <a:spcPct val="100000"/>
              </a:lnSpc>
              <a:defRPr sz="1200" smtClean="0">
                <a:solidFill>
                  <a:schemeClr val="tx1"/>
                </a:solidFill>
                <a:latin typeface="Times New Roman" pitchFamily="-4" charset="0"/>
              </a:defRPr>
            </a:lvl1pPr>
          </a:lstStyle>
          <a:p>
            <a:pPr>
              <a:defRPr/>
            </a:pPr>
            <a:endParaRPr lang="fr-FR"/>
          </a:p>
        </p:txBody>
      </p:sp>
      <p:sp>
        <p:nvSpPr>
          <p:cNvPr id="20484" name="Rectangle 4"/>
          <p:cNvSpPr>
            <a:spLocks noGrp="1" noChangeArrowheads="1"/>
          </p:cNvSpPr>
          <p:nvPr>
            <p:ph type="ftr" sz="quarter" idx="2"/>
          </p:nvPr>
        </p:nvSpPr>
        <p:spPr bwMode="auto">
          <a:xfrm>
            <a:off x="0" y="8686800"/>
            <a:ext cx="29718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eaLnBrk="0" hangingPunct="0">
              <a:lnSpc>
                <a:spcPct val="100000"/>
              </a:lnSpc>
              <a:defRPr sz="1200" smtClean="0">
                <a:solidFill>
                  <a:schemeClr val="tx1"/>
                </a:solidFill>
                <a:latin typeface="Times New Roman" pitchFamily="-4" charset="0"/>
              </a:defRPr>
            </a:lvl1pPr>
          </a:lstStyle>
          <a:p>
            <a:pPr>
              <a:defRPr/>
            </a:pPr>
            <a:endParaRPr lang="fr-FR"/>
          </a:p>
        </p:txBody>
      </p:sp>
      <p:sp>
        <p:nvSpPr>
          <p:cNvPr id="20485" name="Rectangle 5"/>
          <p:cNvSpPr>
            <a:spLocks noGrp="1" noChangeArrowheads="1"/>
          </p:cNvSpPr>
          <p:nvPr>
            <p:ph type="sldNum" sz="quarter" idx="3"/>
          </p:nvPr>
        </p:nvSpPr>
        <p:spPr bwMode="auto">
          <a:xfrm>
            <a:off x="3886200" y="8686800"/>
            <a:ext cx="29718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eaLnBrk="0" hangingPunct="0">
              <a:lnSpc>
                <a:spcPct val="100000"/>
              </a:lnSpc>
              <a:defRPr sz="1200" smtClean="0">
                <a:solidFill>
                  <a:schemeClr val="tx1"/>
                </a:solidFill>
                <a:latin typeface="Times New Roman" pitchFamily="-4" charset="0"/>
              </a:defRPr>
            </a:lvl1pPr>
          </a:lstStyle>
          <a:p>
            <a:pPr>
              <a:defRPr/>
            </a:pPr>
            <a:fld id="{0CB2B533-9553-4451-AAFA-447CF7B58EC8}" type="slidenum">
              <a:rPr lang="fr-FR"/>
              <a:pPr>
                <a:defRPr/>
              </a:pPr>
              <a:t>‹#›</a:t>
            </a:fld>
            <a:endParaRPr lang="fr-FR"/>
          </a:p>
        </p:txBody>
      </p:sp>
    </p:spTree>
    <p:extLst>
      <p:ext uri="{BB962C8B-B14F-4D97-AF65-F5344CB8AC3E}">
        <p14:creationId xmlns="" xmlns:p14="http://schemas.microsoft.com/office/powerpoint/2010/main" val="21300203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29718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eaLnBrk="0" hangingPunct="0">
              <a:lnSpc>
                <a:spcPct val="100000"/>
              </a:lnSpc>
              <a:defRPr sz="1200" smtClean="0">
                <a:solidFill>
                  <a:schemeClr val="tx1"/>
                </a:solidFill>
                <a:latin typeface="Times New Roman" pitchFamily="-4" charset="0"/>
              </a:defRPr>
            </a:lvl1pPr>
          </a:lstStyle>
          <a:p>
            <a:pPr>
              <a:defRPr/>
            </a:pPr>
            <a:endParaRPr lang="fr-FR"/>
          </a:p>
        </p:txBody>
      </p:sp>
      <p:sp>
        <p:nvSpPr>
          <p:cNvPr id="6147" name="Rectangle 3"/>
          <p:cNvSpPr>
            <a:spLocks noGrp="1" noRot="1" noChangeAspect="1" noChangeArrowheads="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2052" name="Rectangle 4"/>
          <p:cNvSpPr>
            <a:spLocks noGrp="1" noChangeArrowheads="1"/>
          </p:cNvSpPr>
          <p:nvPr>
            <p:ph type="body" sz="quarter" idx="3"/>
          </p:nvPr>
        </p:nvSpPr>
        <p:spPr bwMode="auto">
          <a:xfrm>
            <a:off x="914400" y="4343400"/>
            <a:ext cx="5029200" cy="41148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fr-FR" noProof="0" smtClean="0"/>
              <a:t>Cliquez pour modifier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p>
        </p:txBody>
      </p:sp>
      <p:sp>
        <p:nvSpPr>
          <p:cNvPr id="2053" name="Rectangle 5"/>
          <p:cNvSpPr>
            <a:spLocks noGrp="1" noChangeArrowheads="1"/>
          </p:cNvSpPr>
          <p:nvPr>
            <p:ph type="dt" idx="1"/>
          </p:nvPr>
        </p:nvSpPr>
        <p:spPr bwMode="auto">
          <a:xfrm>
            <a:off x="3886200" y="0"/>
            <a:ext cx="29718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0" hangingPunct="0">
              <a:lnSpc>
                <a:spcPct val="100000"/>
              </a:lnSpc>
              <a:defRPr sz="1200" smtClean="0">
                <a:solidFill>
                  <a:schemeClr val="tx1"/>
                </a:solidFill>
                <a:latin typeface="Times New Roman" pitchFamily="-4" charset="0"/>
              </a:defRPr>
            </a:lvl1pPr>
          </a:lstStyle>
          <a:p>
            <a:pPr>
              <a:defRPr/>
            </a:pPr>
            <a:endParaRPr lang="fr-FR"/>
          </a:p>
        </p:txBody>
      </p:sp>
      <p:sp>
        <p:nvSpPr>
          <p:cNvPr id="2054" name="Rectangle 6"/>
          <p:cNvSpPr>
            <a:spLocks noGrp="1" noChangeArrowheads="1"/>
          </p:cNvSpPr>
          <p:nvPr>
            <p:ph type="ftr" sz="quarter" idx="4"/>
          </p:nvPr>
        </p:nvSpPr>
        <p:spPr bwMode="auto">
          <a:xfrm>
            <a:off x="0" y="8686800"/>
            <a:ext cx="29718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eaLnBrk="0" hangingPunct="0">
              <a:lnSpc>
                <a:spcPct val="100000"/>
              </a:lnSpc>
              <a:defRPr sz="1200" smtClean="0">
                <a:solidFill>
                  <a:schemeClr val="tx1"/>
                </a:solidFill>
                <a:latin typeface="Times New Roman" pitchFamily="-4" charset="0"/>
              </a:defRPr>
            </a:lvl1pPr>
          </a:lstStyle>
          <a:p>
            <a:pPr>
              <a:defRPr/>
            </a:pPr>
            <a:endParaRPr lang="fr-FR"/>
          </a:p>
        </p:txBody>
      </p:sp>
      <p:sp>
        <p:nvSpPr>
          <p:cNvPr id="2055" name="Rectangle 7"/>
          <p:cNvSpPr>
            <a:spLocks noGrp="1" noChangeArrowheads="1"/>
          </p:cNvSpPr>
          <p:nvPr>
            <p:ph type="sldNum" sz="quarter" idx="5"/>
          </p:nvPr>
        </p:nvSpPr>
        <p:spPr bwMode="auto">
          <a:xfrm>
            <a:off x="3886200" y="8686800"/>
            <a:ext cx="29718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eaLnBrk="0" hangingPunct="0">
              <a:lnSpc>
                <a:spcPct val="100000"/>
              </a:lnSpc>
              <a:defRPr sz="1200" smtClean="0">
                <a:solidFill>
                  <a:schemeClr val="tx1"/>
                </a:solidFill>
                <a:latin typeface="Times New Roman" pitchFamily="-4" charset="0"/>
              </a:defRPr>
            </a:lvl1pPr>
          </a:lstStyle>
          <a:p>
            <a:pPr>
              <a:defRPr/>
            </a:pPr>
            <a:fld id="{8453B79D-43EE-4AB7-B385-F4ECA8A8B23F}" type="slidenum">
              <a:rPr lang="fr-FR"/>
              <a:pPr>
                <a:defRPr/>
              </a:pPr>
              <a:t>‹#›</a:t>
            </a:fld>
            <a:endParaRPr lang="fr-FR"/>
          </a:p>
        </p:txBody>
      </p:sp>
    </p:spTree>
    <p:extLst>
      <p:ext uri="{BB962C8B-B14F-4D97-AF65-F5344CB8AC3E}">
        <p14:creationId xmlns="" xmlns:p14="http://schemas.microsoft.com/office/powerpoint/2010/main" val="117207402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4"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4"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4"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4"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p>
            <a:fld id="{CBBB4B3D-206C-48D5-A939-A36CD5794FC5}" type="slidenum">
              <a:rPr lang="fr-FR"/>
              <a:pPr/>
              <a:t>1</a:t>
            </a:fld>
            <a:endParaRPr lang="fr-F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w="9525"/>
        </p:spPr>
        <p:txBody>
          <a:bodyPr/>
          <a:lstStyle/>
          <a:p>
            <a:pPr eaLnBrk="1" hangingPunct="1"/>
            <a:endParaRPr lang="fr-FR"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For ferry box applications, and particularly when running on vessels with low infrastructure we need to make the system more robust. One element of this is the electronics – a PC is not a good long term solution. Therefore we have designed and manufactured bespoke electronics that can run the systems directly. The electronics (V1) are working well and V2 are in development. We are still working on trying to integrate these with the ferry box version of the pH sensor, and to demo this.</a:t>
            </a:r>
          </a:p>
          <a:p>
            <a:endParaRPr lang="en-GB" dirty="0"/>
          </a:p>
        </p:txBody>
      </p:sp>
      <p:sp>
        <p:nvSpPr>
          <p:cNvPr id="4" name="Slide Number Placeholder 3"/>
          <p:cNvSpPr>
            <a:spLocks noGrp="1"/>
          </p:cNvSpPr>
          <p:nvPr>
            <p:ph type="sldNum" sz="quarter" idx="10"/>
          </p:nvPr>
        </p:nvSpPr>
        <p:spPr/>
        <p:txBody>
          <a:bodyPr/>
          <a:lstStyle/>
          <a:p>
            <a:pPr>
              <a:defRPr/>
            </a:pPr>
            <a:fld id="{2302133F-E8FC-49A5-9C77-081248E20A47}" type="slidenum">
              <a:rPr lang="en-US" smtClean="0"/>
              <a:pPr>
                <a:defRPr/>
              </a:pPr>
              <a:t>40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The Syringe pumps (Harvard, USA) that we have previously used use are not very reliable – most of the problems are in control, they are really designed to be operated manually in the lab. We have therefore investigated a number of alternative pumps including solenoid diaphragm pumps (lee co and </a:t>
            </a:r>
            <a:r>
              <a:rPr lang="en-GB" dirty="0" err="1" smtClean="0"/>
              <a:t>biochem</a:t>
            </a:r>
            <a:r>
              <a:rPr lang="en-GB" dirty="0" smtClean="0"/>
              <a:t>) and syringe pumps (lee co). We have also developed our own bespoke syringe pump. This is an adaptation of a submersible system (and is hence robust). However at time of writing we have a problem with wear in the seals which we are still working on. The maximum life we have achieved is 10000 measurements. Periodically we get worse life, and wear results in particles entering the system which degrades performance. Hence we are working to eliminate this wear problem through design.</a:t>
            </a:r>
          </a:p>
          <a:p>
            <a:endParaRPr lang="en-GB" dirty="0"/>
          </a:p>
        </p:txBody>
      </p:sp>
      <p:sp>
        <p:nvSpPr>
          <p:cNvPr id="4" name="Slide Number Placeholder 3"/>
          <p:cNvSpPr>
            <a:spLocks noGrp="1"/>
          </p:cNvSpPr>
          <p:nvPr>
            <p:ph type="sldNum" sz="quarter" idx="10"/>
          </p:nvPr>
        </p:nvSpPr>
        <p:spPr/>
        <p:txBody>
          <a:bodyPr/>
          <a:lstStyle/>
          <a:p>
            <a:pPr>
              <a:defRPr/>
            </a:pPr>
            <a:fld id="{2302133F-E8FC-49A5-9C77-081248E20A47}" type="slidenum">
              <a:rPr lang="en-US" smtClean="0"/>
              <a:pPr>
                <a:defRPr/>
              </a:pPr>
              <a:t>41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a:ln/>
        </p:spPr>
      </p:sp>
      <p:sp>
        <p:nvSpPr>
          <p:cNvPr id="4099" name="Notes Placeholder 2"/>
          <p:cNvSpPr>
            <a:spLocks noGrp="1"/>
          </p:cNvSpPr>
          <p:nvPr>
            <p:ph type="body" idx="1"/>
          </p:nvPr>
        </p:nvSpPr>
        <p:spPr>
          <a:noFill/>
          <a:ln/>
        </p:spPr>
        <p:txBody>
          <a:bodyPr/>
          <a:lstStyle/>
          <a:p>
            <a:pPr eaLnBrk="1" hangingPunct="1">
              <a:spcBef>
                <a:spcPct val="0"/>
              </a:spcBef>
            </a:pPr>
            <a:r>
              <a:rPr lang="en-GB" sz="1000" b="1" dirty="0" smtClean="0">
                <a:cs typeface="Times New Roman" pitchFamily="18" charset="0"/>
              </a:rPr>
              <a:t>1. Project Management:</a:t>
            </a:r>
            <a:r>
              <a:rPr lang="en-GB" sz="1000" dirty="0" smtClean="0">
                <a:cs typeface="Times New Roman" pitchFamily="18" charset="0"/>
              </a:rPr>
              <a:t> This WP concerns the overall management of the project and the organisation, administration and progressing of all tasks associated with the running of the project.</a:t>
            </a:r>
            <a:endParaRPr lang="en-GB" sz="1000" dirty="0" smtClean="0"/>
          </a:p>
          <a:p>
            <a:endParaRPr lang="en-IE" sz="1000" dirty="0" smtClean="0"/>
          </a:p>
          <a:p>
            <a:pPr eaLnBrk="1" hangingPunct="1">
              <a:spcBef>
                <a:spcPct val="0"/>
              </a:spcBef>
            </a:pPr>
            <a:r>
              <a:rPr lang="en-GB" sz="1000" b="1" dirty="0" smtClean="0">
                <a:cs typeface="Times New Roman" pitchFamily="18" charset="0"/>
              </a:rPr>
              <a:t>2. Reanalysis and Training:</a:t>
            </a:r>
            <a:r>
              <a:rPr lang="en-GB" sz="1000" dirty="0" smtClean="0">
                <a:cs typeface="Times New Roman" pitchFamily="18" charset="0"/>
              </a:rPr>
              <a:t> Initial assignment of key areas and species for study, collate marine core service data and  satellite data , develop model to  run </a:t>
            </a:r>
            <a:r>
              <a:rPr lang="en-GB" sz="1000" dirty="0" err="1" smtClean="0">
                <a:cs typeface="Times New Roman" pitchFamily="18" charset="0"/>
              </a:rPr>
              <a:t>hindcast</a:t>
            </a:r>
            <a:r>
              <a:rPr lang="en-GB" sz="1000" dirty="0" smtClean="0">
                <a:cs typeface="Times New Roman" pitchFamily="18" charset="0"/>
              </a:rPr>
              <a:t> simulation, validate and fine tune model runs.</a:t>
            </a:r>
            <a:endParaRPr lang="en-GB" sz="1000" dirty="0" smtClean="0"/>
          </a:p>
          <a:p>
            <a:endParaRPr lang="en-IE" sz="1000" dirty="0" smtClean="0"/>
          </a:p>
          <a:p>
            <a:pPr eaLnBrk="1" hangingPunct="1">
              <a:spcBef>
                <a:spcPct val="0"/>
              </a:spcBef>
            </a:pPr>
            <a:r>
              <a:rPr lang="en-GB" sz="1000" b="1" dirty="0" smtClean="0">
                <a:cs typeface="Times New Roman" pitchFamily="18" charset="0"/>
              </a:rPr>
              <a:t>3. </a:t>
            </a:r>
            <a:r>
              <a:rPr lang="en-GB" sz="1000" b="1" dirty="0" err="1" smtClean="0">
                <a:cs typeface="Times New Roman" pitchFamily="18" charset="0"/>
              </a:rPr>
              <a:t>Nowcast</a:t>
            </a:r>
            <a:r>
              <a:rPr lang="en-GB" sz="1000" b="1" dirty="0" smtClean="0">
                <a:cs typeface="Times New Roman" pitchFamily="18" charset="0"/>
              </a:rPr>
              <a:t> / Forecast: </a:t>
            </a:r>
            <a:r>
              <a:rPr lang="en-GB" sz="1000" dirty="0" smtClean="0">
                <a:cs typeface="Times New Roman" pitchFamily="18" charset="0"/>
              </a:rPr>
              <a:t>Design of Regional VØ Model System running for specific species and location, Develop transport pathways and acquire remote and in-situ measured data which will all feed into HAB-DDSS</a:t>
            </a:r>
          </a:p>
          <a:p>
            <a:pPr eaLnBrk="1" hangingPunct="1">
              <a:spcBef>
                <a:spcPct val="0"/>
              </a:spcBef>
            </a:pPr>
            <a:endParaRPr lang="en-GB" sz="1000" b="1" dirty="0" smtClean="0">
              <a:latin typeface="Comic Sans MS" pitchFamily="66" charset="0"/>
              <a:cs typeface="Times New Roman" pitchFamily="18" charset="0"/>
            </a:endParaRPr>
          </a:p>
          <a:p>
            <a:pPr eaLnBrk="1" hangingPunct="1">
              <a:spcBef>
                <a:spcPct val="0"/>
              </a:spcBef>
            </a:pPr>
            <a:r>
              <a:rPr lang="en-GB" sz="1000" b="1" dirty="0" smtClean="0">
                <a:latin typeface="Comic Sans MS" pitchFamily="66" charset="0"/>
                <a:cs typeface="Times New Roman" pitchFamily="18" charset="0"/>
              </a:rPr>
              <a:t>4. Alert System:</a:t>
            </a:r>
            <a:r>
              <a:rPr lang="en-GB" sz="1000" dirty="0" smtClean="0">
                <a:latin typeface="Comic Sans MS" pitchFamily="66" charset="0"/>
                <a:cs typeface="Times New Roman" pitchFamily="18" charset="0"/>
              </a:rPr>
              <a:t> Design and develop HAB-DDSS system, User acceptance testing, design of web portal to HAB-DDSS, Expert interpretation of the regional information assembled within HAB-DDSS</a:t>
            </a:r>
          </a:p>
          <a:p>
            <a:pPr eaLnBrk="1" hangingPunct="1">
              <a:spcBef>
                <a:spcPct val="0"/>
              </a:spcBef>
            </a:pPr>
            <a:endParaRPr lang="en-GB" sz="1000" b="1" dirty="0" smtClean="0">
              <a:latin typeface="Comic Sans MS" pitchFamily="66" charset="0"/>
              <a:cs typeface="Times New Roman" pitchFamily="18" charset="0"/>
            </a:endParaRPr>
          </a:p>
          <a:p>
            <a:pPr eaLnBrk="1" hangingPunct="1">
              <a:spcBef>
                <a:spcPct val="0"/>
              </a:spcBef>
            </a:pPr>
            <a:r>
              <a:rPr lang="en-GB" sz="1000" b="1" dirty="0" smtClean="0">
                <a:latin typeface="Comic Sans MS" pitchFamily="66" charset="0"/>
                <a:cs typeface="Times New Roman" pitchFamily="18" charset="0"/>
              </a:rPr>
              <a:t>5. User Acceptance and Sustained Production:</a:t>
            </a:r>
            <a:r>
              <a:rPr lang="en-GB" sz="1000" dirty="0" smtClean="0">
                <a:latin typeface="Comic Sans MS" pitchFamily="66" charset="0"/>
                <a:cs typeface="Times New Roman" pitchFamily="18" charset="0"/>
              </a:rPr>
              <a:t> User requirement workshop, economic assessment to assess improved ability to mitigate risk and increase productivity, develop business model for project sustainability. Successful integration of system into current user practices and their working environment</a:t>
            </a:r>
          </a:p>
          <a:p>
            <a:pPr eaLnBrk="1" hangingPunct="1">
              <a:spcBef>
                <a:spcPct val="0"/>
              </a:spcBef>
            </a:pPr>
            <a:endParaRPr lang="en-GB" sz="1000" b="1" dirty="0" smtClean="0">
              <a:latin typeface="Comic Sans MS" pitchFamily="66" charset="0"/>
              <a:cs typeface="Times New Roman" pitchFamily="18" charset="0"/>
            </a:endParaRPr>
          </a:p>
          <a:p>
            <a:pPr eaLnBrk="1" hangingPunct="1">
              <a:spcBef>
                <a:spcPct val="0"/>
              </a:spcBef>
            </a:pPr>
            <a:r>
              <a:rPr lang="en-GB" sz="1000" b="1" dirty="0" smtClean="0">
                <a:latin typeface="Comic Sans MS" pitchFamily="66" charset="0"/>
                <a:cs typeface="Times New Roman" pitchFamily="18" charset="0"/>
              </a:rPr>
              <a:t>6. Dissemination and Exploitation: </a:t>
            </a:r>
            <a:r>
              <a:rPr lang="en-GB" sz="1000" dirty="0" smtClean="0">
                <a:latin typeface="Comic Sans MS" pitchFamily="66" charset="0"/>
                <a:cs typeface="Times New Roman" pitchFamily="18" charset="0"/>
              </a:rPr>
              <a:t>Develop project Website and bulletin board, assign publicity of project and present at  workshops and conferences, develop warning system and circulate industry guidelines</a:t>
            </a:r>
            <a:endParaRPr lang="en-GB" sz="1000" dirty="0" smtClean="0">
              <a:latin typeface="Comic Sans MS" pitchFamily="66" charset="0"/>
            </a:endParaRPr>
          </a:p>
          <a:p>
            <a:pPr eaLnBrk="1" hangingPunct="1">
              <a:spcBef>
                <a:spcPct val="0"/>
              </a:spcBef>
            </a:pPr>
            <a:endParaRPr lang="en-GB" sz="1000" dirty="0" smtClean="0">
              <a:latin typeface="Comic Sans MS" pitchFamily="66" charset="0"/>
            </a:endParaRPr>
          </a:p>
          <a:p>
            <a:pPr eaLnBrk="1" hangingPunct="1">
              <a:spcBef>
                <a:spcPct val="0"/>
              </a:spcBef>
            </a:pPr>
            <a:endParaRPr lang="en-GB" sz="1000" dirty="0" smtClean="0">
              <a:latin typeface="Comic Sans MS" pitchFamily="66" charset="0"/>
            </a:endParaRPr>
          </a:p>
          <a:p>
            <a:pPr eaLnBrk="1" hangingPunct="1">
              <a:spcBef>
                <a:spcPct val="0"/>
              </a:spcBef>
            </a:pPr>
            <a:endParaRPr lang="en-GB" sz="1000" dirty="0" smtClean="0"/>
          </a:p>
          <a:p>
            <a:endParaRPr lang="en-IE" sz="1000" dirty="0" smtClean="0"/>
          </a:p>
        </p:txBody>
      </p:sp>
      <p:sp>
        <p:nvSpPr>
          <p:cNvPr id="4100" name="Slide Number Placeholder 3"/>
          <p:cNvSpPr>
            <a:spLocks noGrp="1"/>
          </p:cNvSpPr>
          <p:nvPr>
            <p:ph type="sldNum" sz="quarter" idx="5"/>
          </p:nvPr>
        </p:nvSpPr>
        <p:spPr>
          <a:noFill/>
        </p:spPr>
        <p:txBody>
          <a:bodyPr/>
          <a:lstStyle/>
          <a:p>
            <a:fld id="{61FD1B57-8BF3-4D94-BB01-E6DF9743B709}" type="slidenum">
              <a:rPr lang="en-IE" smtClean="0"/>
              <a:pPr/>
              <a:t>43</a:t>
            </a:fld>
            <a:endParaRPr lang="en-IE"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p>
            <a:fld id="{CBBB4B3D-206C-48D5-A939-A36CD5794FC5}" type="slidenum">
              <a:rPr lang="fr-FR"/>
              <a:pPr/>
              <a:t>44</a:t>
            </a:fld>
            <a:endParaRPr lang="fr-F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w="9525"/>
        </p:spPr>
        <p:txBody>
          <a:bodyPr/>
          <a:lstStyle/>
          <a:p>
            <a:pPr eaLnBrk="1" hangingPunct="1"/>
            <a:endParaRPr lang="fr-FR"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a:ln/>
        </p:spPr>
      </p:sp>
      <p:sp>
        <p:nvSpPr>
          <p:cNvPr id="4099" name="Notes Placeholder 2"/>
          <p:cNvSpPr>
            <a:spLocks noGrp="1"/>
          </p:cNvSpPr>
          <p:nvPr>
            <p:ph type="body" idx="1"/>
          </p:nvPr>
        </p:nvSpPr>
        <p:spPr>
          <a:noFill/>
          <a:ln/>
        </p:spPr>
        <p:txBody>
          <a:bodyPr/>
          <a:lstStyle/>
          <a:p>
            <a:pPr eaLnBrk="1" hangingPunct="1">
              <a:spcBef>
                <a:spcPct val="0"/>
              </a:spcBef>
            </a:pPr>
            <a:r>
              <a:rPr lang="en-GB" sz="1000" b="1" dirty="0" smtClean="0">
                <a:cs typeface="Times New Roman" pitchFamily="18" charset="0"/>
              </a:rPr>
              <a:t>1. Project Management:</a:t>
            </a:r>
            <a:r>
              <a:rPr lang="en-GB" sz="1000" dirty="0" smtClean="0">
                <a:cs typeface="Times New Roman" pitchFamily="18" charset="0"/>
              </a:rPr>
              <a:t> This WP concerns the overall management of the project and the organisation, administration and progressing of all tasks associated with the running of the project.</a:t>
            </a:r>
            <a:endParaRPr lang="en-GB" sz="1000" dirty="0" smtClean="0"/>
          </a:p>
          <a:p>
            <a:endParaRPr lang="en-IE" sz="1000" dirty="0" smtClean="0"/>
          </a:p>
          <a:p>
            <a:pPr eaLnBrk="1" hangingPunct="1">
              <a:spcBef>
                <a:spcPct val="0"/>
              </a:spcBef>
            </a:pPr>
            <a:r>
              <a:rPr lang="en-GB" sz="1000" b="1" dirty="0" smtClean="0">
                <a:cs typeface="Times New Roman" pitchFamily="18" charset="0"/>
              </a:rPr>
              <a:t>2. Reanalysis and Training:</a:t>
            </a:r>
            <a:r>
              <a:rPr lang="en-GB" sz="1000" dirty="0" smtClean="0">
                <a:cs typeface="Times New Roman" pitchFamily="18" charset="0"/>
              </a:rPr>
              <a:t> Initial assignment of key areas and species for study, collate marine core service data and  satellite data , develop model to  run </a:t>
            </a:r>
            <a:r>
              <a:rPr lang="en-GB" sz="1000" dirty="0" err="1" smtClean="0">
                <a:cs typeface="Times New Roman" pitchFamily="18" charset="0"/>
              </a:rPr>
              <a:t>hindcast</a:t>
            </a:r>
            <a:r>
              <a:rPr lang="en-GB" sz="1000" dirty="0" smtClean="0">
                <a:cs typeface="Times New Roman" pitchFamily="18" charset="0"/>
              </a:rPr>
              <a:t> simulation, validate and fine tune model runs.</a:t>
            </a:r>
            <a:endParaRPr lang="en-GB" sz="1000" dirty="0" smtClean="0"/>
          </a:p>
          <a:p>
            <a:endParaRPr lang="en-IE" sz="1000" dirty="0" smtClean="0"/>
          </a:p>
          <a:p>
            <a:pPr eaLnBrk="1" hangingPunct="1">
              <a:spcBef>
                <a:spcPct val="0"/>
              </a:spcBef>
            </a:pPr>
            <a:r>
              <a:rPr lang="en-GB" sz="1000" b="1" dirty="0" smtClean="0">
                <a:cs typeface="Times New Roman" pitchFamily="18" charset="0"/>
              </a:rPr>
              <a:t>3. </a:t>
            </a:r>
            <a:r>
              <a:rPr lang="en-GB" sz="1000" b="1" dirty="0" err="1" smtClean="0">
                <a:cs typeface="Times New Roman" pitchFamily="18" charset="0"/>
              </a:rPr>
              <a:t>Nowcast</a:t>
            </a:r>
            <a:r>
              <a:rPr lang="en-GB" sz="1000" b="1" dirty="0" smtClean="0">
                <a:cs typeface="Times New Roman" pitchFamily="18" charset="0"/>
              </a:rPr>
              <a:t> / Forecast: </a:t>
            </a:r>
            <a:r>
              <a:rPr lang="en-GB" sz="1000" dirty="0" smtClean="0">
                <a:cs typeface="Times New Roman" pitchFamily="18" charset="0"/>
              </a:rPr>
              <a:t>Design of Regional VØ Model System running for specific species and location, Develop transport pathways and acquire remote and in-situ measured data which will all feed into HAB-DDSS</a:t>
            </a:r>
          </a:p>
          <a:p>
            <a:pPr eaLnBrk="1" hangingPunct="1">
              <a:spcBef>
                <a:spcPct val="0"/>
              </a:spcBef>
            </a:pPr>
            <a:endParaRPr lang="en-GB" sz="1000" b="1" dirty="0" smtClean="0">
              <a:latin typeface="Comic Sans MS" pitchFamily="66" charset="0"/>
              <a:cs typeface="Times New Roman" pitchFamily="18" charset="0"/>
            </a:endParaRPr>
          </a:p>
          <a:p>
            <a:pPr eaLnBrk="1" hangingPunct="1">
              <a:spcBef>
                <a:spcPct val="0"/>
              </a:spcBef>
            </a:pPr>
            <a:r>
              <a:rPr lang="en-GB" sz="1000" b="1" dirty="0" smtClean="0">
                <a:latin typeface="Comic Sans MS" pitchFamily="66" charset="0"/>
                <a:cs typeface="Times New Roman" pitchFamily="18" charset="0"/>
              </a:rPr>
              <a:t>4. Alert System:</a:t>
            </a:r>
            <a:r>
              <a:rPr lang="en-GB" sz="1000" dirty="0" smtClean="0">
                <a:latin typeface="Comic Sans MS" pitchFamily="66" charset="0"/>
                <a:cs typeface="Times New Roman" pitchFamily="18" charset="0"/>
              </a:rPr>
              <a:t> Design and develop HAB-DDSS system, User acceptance testing, design of web portal to HAB-DDSS, Expert interpretation of the regional information assembled within HAB-DDSS</a:t>
            </a:r>
          </a:p>
          <a:p>
            <a:pPr eaLnBrk="1" hangingPunct="1">
              <a:spcBef>
                <a:spcPct val="0"/>
              </a:spcBef>
            </a:pPr>
            <a:endParaRPr lang="en-GB" sz="1000" b="1" dirty="0" smtClean="0">
              <a:latin typeface="Comic Sans MS" pitchFamily="66" charset="0"/>
              <a:cs typeface="Times New Roman" pitchFamily="18" charset="0"/>
            </a:endParaRPr>
          </a:p>
          <a:p>
            <a:pPr eaLnBrk="1" hangingPunct="1">
              <a:spcBef>
                <a:spcPct val="0"/>
              </a:spcBef>
            </a:pPr>
            <a:r>
              <a:rPr lang="en-GB" sz="1000" b="1" dirty="0" smtClean="0">
                <a:latin typeface="Comic Sans MS" pitchFamily="66" charset="0"/>
                <a:cs typeface="Times New Roman" pitchFamily="18" charset="0"/>
              </a:rPr>
              <a:t>5. User Acceptance and Sustained Production:</a:t>
            </a:r>
            <a:r>
              <a:rPr lang="en-GB" sz="1000" dirty="0" smtClean="0">
                <a:latin typeface="Comic Sans MS" pitchFamily="66" charset="0"/>
                <a:cs typeface="Times New Roman" pitchFamily="18" charset="0"/>
              </a:rPr>
              <a:t> User requirement workshop, economic assessment to assess improved ability to mitigate risk and increase productivity, develop business model for project sustainability. Successful integration of system into current user practices and their working environment</a:t>
            </a:r>
          </a:p>
          <a:p>
            <a:pPr eaLnBrk="1" hangingPunct="1">
              <a:spcBef>
                <a:spcPct val="0"/>
              </a:spcBef>
            </a:pPr>
            <a:endParaRPr lang="en-GB" sz="1000" b="1" dirty="0" smtClean="0">
              <a:latin typeface="Comic Sans MS" pitchFamily="66" charset="0"/>
              <a:cs typeface="Times New Roman" pitchFamily="18" charset="0"/>
            </a:endParaRPr>
          </a:p>
          <a:p>
            <a:pPr eaLnBrk="1" hangingPunct="1">
              <a:spcBef>
                <a:spcPct val="0"/>
              </a:spcBef>
            </a:pPr>
            <a:r>
              <a:rPr lang="en-GB" sz="1000" b="1" dirty="0" smtClean="0">
                <a:latin typeface="Comic Sans MS" pitchFamily="66" charset="0"/>
                <a:cs typeface="Times New Roman" pitchFamily="18" charset="0"/>
              </a:rPr>
              <a:t>6. Dissemination and Exploitation: </a:t>
            </a:r>
            <a:r>
              <a:rPr lang="en-GB" sz="1000" dirty="0" smtClean="0">
                <a:latin typeface="Comic Sans MS" pitchFamily="66" charset="0"/>
                <a:cs typeface="Times New Roman" pitchFamily="18" charset="0"/>
              </a:rPr>
              <a:t>Develop project Website and bulletin board, assign publicity of project and present at  workshops and conferences, develop warning system and circulate industry guidelines</a:t>
            </a:r>
            <a:endParaRPr lang="en-GB" sz="1000" dirty="0" smtClean="0">
              <a:latin typeface="Comic Sans MS" pitchFamily="66" charset="0"/>
            </a:endParaRPr>
          </a:p>
          <a:p>
            <a:pPr eaLnBrk="1" hangingPunct="1">
              <a:spcBef>
                <a:spcPct val="0"/>
              </a:spcBef>
            </a:pPr>
            <a:endParaRPr lang="en-GB" sz="1000" dirty="0" smtClean="0">
              <a:latin typeface="Comic Sans MS" pitchFamily="66" charset="0"/>
            </a:endParaRPr>
          </a:p>
          <a:p>
            <a:pPr eaLnBrk="1" hangingPunct="1">
              <a:spcBef>
                <a:spcPct val="0"/>
              </a:spcBef>
            </a:pPr>
            <a:endParaRPr lang="en-GB" sz="1000" dirty="0" smtClean="0">
              <a:latin typeface="Comic Sans MS" pitchFamily="66" charset="0"/>
            </a:endParaRPr>
          </a:p>
          <a:p>
            <a:pPr eaLnBrk="1" hangingPunct="1">
              <a:spcBef>
                <a:spcPct val="0"/>
              </a:spcBef>
            </a:pPr>
            <a:endParaRPr lang="en-GB" sz="1000" dirty="0" smtClean="0"/>
          </a:p>
          <a:p>
            <a:endParaRPr lang="en-IE" sz="1000" dirty="0" smtClean="0"/>
          </a:p>
        </p:txBody>
      </p:sp>
      <p:sp>
        <p:nvSpPr>
          <p:cNvPr id="4100" name="Slide Number Placeholder 3"/>
          <p:cNvSpPr>
            <a:spLocks noGrp="1"/>
          </p:cNvSpPr>
          <p:nvPr>
            <p:ph type="sldNum" sz="quarter" idx="5"/>
          </p:nvPr>
        </p:nvSpPr>
        <p:spPr>
          <a:noFill/>
        </p:spPr>
        <p:txBody>
          <a:bodyPr/>
          <a:lstStyle/>
          <a:p>
            <a:fld id="{61FD1B57-8BF3-4D94-BB01-E6DF9743B709}" type="slidenum">
              <a:rPr lang="en-IE" smtClean="0"/>
              <a:pPr/>
              <a:t>51</a:t>
            </a:fld>
            <a:endParaRPr lang="en-IE"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p>
            <a:fld id="{CBBB4B3D-206C-48D5-A939-A36CD5794FC5}" type="slidenum">
              <a:rPr lang="fr-FR"/>
              <a:pPr/>
              <a:t>52</a:t>
            </a:fld>
            <a:endParaRPr lang="fr-F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w="9525"/>
        </p:spPr>
        <p:txBody>
          <a:bodyPr/>
          <a:lstStyle/>
          <a:p>
            <a:pPr eaLnBrk="1" hangingPunct="1"/>
            <a:endParaRPr lang="fr-FR"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4579" name="Segnaposto note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IT" dirty="0" smtClean="0"/>
          </a:p>
        </p:txBody>
      </p:sp>
      <p:sp>
        <p:nvSpPr>
          <p:cNvPr id="4" name="Segnaposto numero diapositiva 3"/>
          <p:cNvSpPr>
            <a:spLocks noGrp="1"/>
          </p:cNvSpPr>
          <p:nvPr>
            <p:ph type="sldNum" sz="quarter" idx="5"/>
          </p:nvPr>
        </p:nvSpPr>
        <p:spPr/>
        <p:txBody>
          <a:bodyPr/>
          <a:lstStyle/>
          <a:p>
            <a:pPr>
              <a:defRPr/>
            </a:pPr>
            <a:fld id="{4138776D-9936-4E01-B52B-1A68FF9C2178}" type="slidenum">
              <a:rPr lang="it-IT">
                <a:solidFill>
                  <a:prstClr val="black"/>
                </a:solidFill>
              </a:rPr>
              <a:pPr>
                <a:defRPr/>
              </a:pPr>
              <a:t>55</a:t>
            </a:fld>
            <a:endParaRPr lang="it-IT">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a:ln/>
        </p:spPr>
      </p:sp>
      <p:sp>
        <p:nvSpPr>
          <p:cNvPr id="4099" name="Notes Placeholder 2"/>
          <p:cNvSpPr>
            <a:spLocks noGrp="1"/>
          </p:cNvSpPr>
          <p:nvPr>
            <p:ph type="body" idx="1"/>
          </p:nvPr>
        </p:nvSpPr>
        <p:spPr>
          <a:noFill/>
          <a:ln/>
        </p:spPr>
        <p:txBody>
          <a:bodyPr/>
          <a:lstStyle/>
          <a:p>
            <a:pPr eaLnBrk="1" hangingPunct="1">
              <a:spcBef>
                <a:spcPct val="0"/>
              </a:spcBef>
            </a:pPr>
            <a:r>
              <a:rPr lang="en-GB" sz="1000" b="1" dirty="0" smtClean="0">
                <a:cs typeface="Times New Roman" pitchFamily="18" charset="0"/>
              </a:rPr>
              <a:t>1. Project Management:</a:t>
            </a:r>
            <a:r>
              <a:rPr lang="en-GB" sz="1000" dirty="0" smtClean="0">
                <a:cs typeface="Times New Roman" pitchFamily="18" charset="0"/>
              </a:rPr>
              <a:t> This WP concerns the overall management of the project and the organisation, administration and progressing of all tasks associated with the running of the project.</a:t>
            </a:r>
            <a:endParaRPr lang="en-GB" sz="1000" dirty="0" smtClean="0"/>
          </a:p>
          <a:p>
            <a:endParaRPr lang="en-IE" sz="1000" dirty="0" smtClean="0"/>
          </a:p>
          <a:p>
            <a:pPr eaLnBrk="1" hangingPunct="1">
              <a:spcBef>
                <a:spcPct val="0"/>
              </a:spcBef>
            </a:pPr>
            <a:r>
              <a:rPr lang="en-GB" sz="1000" b="1" dirty="0" smtClean="0">
                <a:cs typeface="Times New Roman" pitchFamily="18" charset="0"/>
              </a:rPr>
              <a:t>2. Reanalysis and Training:</a:t>
            </a:r>
            <a:r>
              <a:rPr lang="en-GB" sz="1000" dirty="0" smtClean="0">
                <a:cs typeface="Times New Roman" pitchFamily="18" charset="0"/>
              </a:rPr>
              <a:t> Initial assignment of key areas and species for study, collate marine core service data and  satellite data , develop model to  run </a:t>
            </a:r>
            <a:r>
              <a:rPr lang="en-GB" sz="1000" dirty="0" err="1" smtClean="0">
                <a:cs typeface="Times New Roman" pitchFamily="18" charset="0"/>
              </a:rPr>
              <a:t>hindcast</a:t>
            </a:r>
            <a:r>
              <a:rPr lang="en-GB" sz="1000" dirty="0" smtClean="0">
                <a:cs typeface="Times New Roman" pitchFamily="18" charset="0"/>
              </a:rPr>
              <a:t> simulation, validate and fine tune model runs.</a:t>
            </a:r>
            <a:endParaRPr lang="en-GB" sz="1000" dirty="0" smtClean="0"/>
          </a:p>
          <a:p>
            <a:endParaRPr lang="en-IE" sz="1000" dirty="0" smtClean="0"/>
          </a:p>
          <a:p>
            <a:pPr eaLnBrk="1" hangingPunct="1">
              <a:spcBef>
                <a:spcPct val="0"/>
              </a:spcBef>
            </a:pPr>
            <a:r>
              <a:rPr lang="en-GB" sz="1000" b="1" dirty="0" smtClean="0">
                <a:cs typeface="Times New Roman" pitchFamily="18" charset="0"/>
              </a:rPr>
              <a:t>3. </a:t>
            </a:r>
            <a:r>
              <a:rPr lang="en-GB" sz="1000" b="1" dirty="0" err="1" smtClean="0">
                <a:cs typeface="Times New Roman" pitchFamily="18" charset="0"/>
              </a:rPr>
              <a:t>Nowcast</a:t>
            </a:r>
            <a:r>
              <a:rPr lang="en-GB" sz="1000" b="1" dirty="0" smtClean="0">
                <a:cs typeface="Times New Roman" pitchFamily="18" charset="0"/>
              </a:rPr>
              <a:t> / Forecast: </a:t>
            </a:r>
            <a:r>
              <a:rPr lang="en-GB" sz="1000" dirty="0" smtClean="0">
                <a:cs typeface="Times New Roman" pitchFamily="18" charset="0"/>
              </a:rPr>
              <a:t>Design of Regional VØ Model System running for specific species and location, Develop transport pathways and acquire remote and in-situ measured data which will all feed into HAB-DDSS</a:t>
            </a:r>
          </a:p>
          <a:p>
            <a:pPr eaLnBrk="1" hangingPunct="1">
              <a:spcBef>
                <a:spcPct val="0"/>
              </a:spcBef>
            </a:pPr>
            <a:endParaRPr lang="en-GB" sz="1000" b="1" dirty="0" smtClean="0">
              <a:latin typeface="Comic Sans MS" pitchFamily="66" charset="0"/>
              <a:cs typeface="Times New Roman" pitchFamily="18" charset="0"/>
            </a:endParaRPr>
          </a:p>
          <a:p>
            <a:pPr eaLnBrk="1" hangingPunct="1">
              <a:spcBef>
                <a:spcPct val="0"/>
              </a:spcBef>
            </a:pPr>
            <a:r>
              <a:rPr lang="en-GB" sz="1000" b="1" dirty="0" smtClean="0">
                <a:latin typeface="Comic Sans MS" pitchFamily="66" charset="0"/>
                <a:cs typeface="Times New Roman" pitchFamily="18" charset="0"/>
              </a:rPr>
              <a:t>4. Alert System:</a:t>
            </a:r>
            <a:r>
              <a:rPr lang="en-GB" sz="1000" dirty="0" smtClean="0">
                <a:latin typeface="Comic Sans MS" pitchFamily="66" charset="0"/>
                <a:cs typeface="Times New Roman" pitchFamily="18" charset="0"/>
              </a:rPr>
              <a:t> Design and develop HAB-DDSS system, User acceptance testing, design of web portal to HAB-DDSS, Expert interpretation of the regional information assembled within HAB-DDSS</a:t>
            </a:r>
          </a:p>
          <a:p>
            <a:pPr eaLnBrk="1" hangingPunct="1">
              <a:spcBef>
                <a:spcPct val="0"/>
              </a:spcBef>
            </a:pPr>
            <a:endParaRPr lang="en-GB" sz="1000" b="1" dirty="0" smtClean="0">
              <a:latin typeface="Comic Sans MS" pitchFamily="66" charset="0"/>
              <a:cs typeface="Times New Roman" pitchFamily="18" charset="0"/>
            </a:endParaRPr>
          </a:p>
          <a:p>
            <a:pPr eaLnBrk="1" hangingPunct="1">
              <a:spcBef>
                <a:spcPct val="0"/>
              </a:spcBef>
            </a:pPr>
            <a:r>
              <a:rPr lang="en-GB" sz="1000" b="1" dirty="0" smtClean="0">
                <a:latin typeface="Comic Sans MS" pitchFamily="66" charset="0"/>
                <a:cs typeface="Times New Roman" pitchFamily="18" charset="0"/>
              </a:rPr>
              <a:t>5. User Acceptance and Sustained Production:</a:t>
            </a:r>
            <a:r>
              <a:rPr lang="en-GB" sz="1000" dirty="0" smtClean="0">
                <a:latin typeface="Comic Sans MS" pitchFamily="66" charset="0"/>
                <a:cs typeface="Times New Roman" pitchFamily="18" charset="0"/>
              </a:rPr>
              <a:t> User requirement workshop, economic assessment to assess improved ability to mitigate risk and increase productivity, develop business model for project sustainability. Successful integration of system into current user practices and their working environment</a:t>
            </a:r>
          </a:p>
          <a:p>
            <a:pPr eaLnBrk="1" hangingPunct="1">
              <a:spcBef>
                <a:spcPct val="0"/>
              </a:spcBef>
            </a:pPr>
            <a:endParaRPr lang="en-GB" sz="1000" b="1" dirty="0" smtClean="0">
              <a:latin typeface="Comic Sans MS" pitchFamily="66" charset="0"/>
              <a:cs typeface="Times New Roman" pitchFamily="18" charset="0"/>
            </a:endParaRPr>
          </a:p>
          <a:p>
            <a:pPr eaLnBrk="1" hangingPunct="1">
              <a:spcBef>
                <a:spcPct val="0"/>
              </a:spcBef>
            </a:pPr>
            <a:r>
              <a:rPr lang="en-GB" sz="1000" b="1" dirty="0" smtClean="0">
                <a:latin typeface="Comic Sans MS" pitchFamily="66" charset="0"/>
                <a:cs typeface="Times New Roman" pitchFamily="18" charset="0"/>
              </a:rPr>
              <a:t>6. Dissemination and Exploitation: </a:t>
            </a:r>
            <a:r>
              <a:rPr lang="en-GB" sz="1000" dirty="0" smtClean="0">
                <a:latin typeface="Comic Sans MS" pitchFamily="66" charset="0"/>
                <a:cs typeface="Times New Roman" pitchFamily="18" charset="0"/>
              </a:rPr>
              <a:t>Develop project Website and bulletin board, assign publicity of project and present at  workshops and conferences, develop warning system and circulate industry guidelines</a:t>
            </a:r>
            <a:endParaRPr lang="en-GB" sz="1000" dirty="0" smtClean="0">
              <a:latin typeface="Comic Sans MS" pitchFamily="66" charset="0"/>
            </a:endParaRPr>
          </a:p>
          <a:p>
            <a:pPr eaLnBrk="1" hangingPunct="1">
              <a:spcBef>
                <a:spcPct val="0"/>
              </a:spcBef>
            </a:pPr>
            <a:endParaRPr lang="en-GB" sz="1000" dirty="0" smtClean="0">
              <a:latin typeface="Comic Sans MS" pitchFamily="66" charset="0"/>
            </a:endParaRPr>
          </a:p>
          <a:p>
            <a:pPr eaLnBrk="1" hangingPunct="1">
              <a:spcBef>
                <a:spcPct val="0"/>
              </a:spcBef>
            </a:pPr>
            <a:endParaRPr lang="en-GB" sz="1000" dirty="0" smtClean="0">
              <a:latin typeface="Comic Sans MS" pitchFamily="66" charset="0"/>
            </a:endParaRPr>
          </a:p>
          <a:p>
            <a:pPr eaLnBrk="1" hangingPunct="1">
              <a:spcBef>
                <a:spcPct val="0"/>
              </a:spcBef>
            </a:pPr>
            <a:endParaRPr lang="en-GB" sz="1000" dirty="0" smtClean="0"/>
          </a:p>
          <a:p>
            <a:endParaRPr lang="en-IE" sz="1000" dirty="0" smtClean="0"/>
          </a:p>
        </p:txBody>
      </p:sp>
      <p:sp>
        <p:nvSpPr>
          <p:cNvPr id="4100" name="Slide Number Placeholder 3"/>
          <p:cNvSpPr>
            <a:spLocks noGrp="1"/>
          </p:cNvSpPr>
          <p:nvPr>
            <p:ph type="sldNum" sz="quarter" idx="5"/>
          </p:nvPr>
        </p:nvSpPr>
        <p:spPr>
          <a:noFill/>
        </p:spPr>
        <p:txBody>
          <a:bodyPr/>
          <a:lstStyle/>
          <a:p>
            <a:fld id="{61FD1B57-8BF3-4D94-BB01-E6DF9743B709}" type="slidenum">
              <a:rPr lang="en-IE" smtClean="0"/>
              <a:pPr/>
              <a:t>57</a:t>
            </a:fld>
            <a:endParaRPr lang="en-IE"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7"/>
          <p:cNvSpPr>
            <a:spLocks noGrp="1" noChangeArrowheads="1"/>
          </p:cNvSpPr>
          <p:nvPr>
            <p:ph type="sldNum" sz="quarter" idx="5"/>
          </p:nvPr>
        </p:nvSpPr>
        <p:spPr>
          <a:noFill/>
        </p:spPr>
        <p:txBody>
          <a:bodyPr/>
          <a:lstStyle/>
          <a:p>
            <a:fld id="{B2E51BC3-3ABA-4EE3-9BAA-FC01DEB132C2}" type="slidenum">
              <a:rPr lang="fr-FR"/>
              <a:pPr/>
              <a:t>58</a:t>
            </a:fld>
            <a:endParaRPr lang="fr-FR"/>
          </a:p>
        </p:txBody>
      </p:sp>
      <p:sp>
        <p:nvSpPr>
          <p:cNvPr id="7170" name="Rectangle 2"/>
          <p:cNvSpPr>
            <a:spLocks noGrp="1" noRot="1" noChangeAspect="1" noChangeArrowheads="1" noTextEdit="1"/>
          </p:cNvSpPr>
          <p:nvPr>
            <p:ph type="sldImg"/>
          </p:nvPr>
        </p:nvSpPr>
        <p:spPr>
          <a:ln/>
        </p:spPr>
      </p:sp>
      <p:sp>
        <p:nvSpPr>
          <p:cNvPr id="7171" name="Rectangle 3"/>
          <p:cNvSpPr>
            <a:spLocks noGrp="1" noChangeArrowheads="1"/>
          </p:cNvSpPr>
          <p:nvPr>
            <p:ph type="body" idx="1"/>
          </p:nvPr>
        </p:nvSpPr>
        <p:spPr>
          <a:noFill/>
          <a:ln w="9525"/>
        </p:spPr>
        <p:txBody>
          <a:bodyPr/>
          <a:lstStyle/>
          <a:p>
            <a:pPr eaLnBrk="1" hangingPunct="1"/>
            <a:endParaRPr lang="fr-FR" smtClean="0">
              <a:latin typeface="Times New Roman" pitchFamily="18"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a:ln/>
        </p:spPr>
      </p:sp>
      <p:sp>
        <p:nvSpPr>
          <p:cNvPr id="4099" name="Notes Placeholder 2"/>
          <p:cNvSpPr>
            <a:spLocks noGrp="1"/>
          </p:cNvSpPr>
          <p:nvPr>
            <p:ph type="body" idx="1"/>
          </p:nvPr>
        </p:nvSpPr>
        <p:spPr>
          <a:noFill/>
          <a:ln/>
        </p:spPr>
        <p:txBody>
          <a:bodyPr/>
          <a:lstStyle/>
          <a:p>
            <a:pPr eaLnBrk="1" hangingPunct="1">
              <a:spcBef>
                <a:spcPct val="0"/>
              </a:spcBef>
            </a:pPr>
            <a:r>
              <a:rPr lang="en-GB" sz="1000" b="1" dirty="0" smtClean="0">
                <a:cs typeface="Times New Roman" pitchFamily="18" charset="0"/>
              </a:rPr>
              <a:t>1. Project Management:</a:t>
            </a:r>
            <a:r>
              <a:rPr lang="en-GB" sz="1000" dirty="0" smtClean="0">
                <a:cs typeface="Times New Roman" pitchFamily="18" charset="0"/>
              </a:rPr>
              <a:t> This WP concerns the overall management of the project and the organisation, administration and progressing of all tasks associated with the running of the project.</a:t>
            </a:r>
            <a:endParaRPr lang="en-GB" sz="1000" dirty="0" smtClean="0"/>
          </a:p>
          <a:p>
            <a:endParaRPr lang="en-IE" sz="1000" dirty="0" smtClean="0"/>
          </a:p>
          <a:p>
            <a:pPr eaLnBrk="1" hangingPunct="1">
              <a:spcBef>
                <a:spcPct val="0"/>
              </a:spcBef>
            </a:pPr>
            <a:r>
              <a:rPr lang="en-GB" sz="1000" b="1" dirty="0" smtClean="0">
                <a:cs typeface="Times New Roman" pitchFamily="18" charset="0"/>
              </a:rPr>
              <a:t>2. Reanalysis and Training:</a:t>
            </a:r>
            <a:r>
              <a:rPr lang="en-GB" sz="1000" dirty="0" smtClean="0">
                <a:cs typeface="Times New Roman" pitchFamily="18" charset="0"/>
              </a:rPr>
              <a:t> Initial assignment of key areas and species for study, collate marine core service data and  satellite data , develop model to  run </a:t>
            </a:r>
            <a:r>
              <a:rPr lang="en-GB" sz="1000" dirty="0" err="1" smtClean="0">
                <a:cs typeface="Times New Roman" pitchFamily="18" charset="0"/>
              </a:rPr>
              <a:t>hindcast</a:t>
            </a:r>
            <a:r>
              <a:rPr lang="en-GB" sz="1000" dirty="0" smtClean="0">
                <a:cs typeface="Times New Roman" pitchFamily="18" charset="0"/>
              </a:rPr>
              <a:t> simulation, validate and fine tune model runs.</a:t>
            </a:r>
            <a:endParaRPr lang="en-GB" sz="1000" dirty="0" smtClean="0"/>
          </a:p>
          <a:p>
            <a:endParaRPr lang="en-IE" sz="1000" dirty="0" smtClean="0"/>
          </a:p>
          <a:p>
            <a:pPr eaLnBrk="1" hangingPunct="1">
              <a:spcBef>
                <a:spcPct val="0"/>
              </a:spcBef>
            </a:pPr>
            <a:r>
              <a:rPr lang="en-GB" sz="1000" b="1" dirty="0" smtClean="0">
                <a:cs typeface="Times New Roman" pitchFamily="18" charset="0"/>
              </a:rPr>
              <a:t>3. </a:t>
            </a:r>
            <a:r>
              <a:rPr lang="en-GB" sz="1000" b="1" dirty="0" err="1" smtClean="0">
                <a:cs typeface="Times New Roman" pitchFamily="18" charset="0"/>
              </a:rPr>
              <a:t>Nowcast</a:t>
            </a:r>
            <a:r>
              <a:rPr lang="en-GB" sz="1000" b="1" dirty="0" smtClean="0">
                <a:cs typeface="Times New Roman" pitchFamily="18" charset="0"/>
              </a:rPr>
              <a:t> / Forecast: </a:t>
            </a:r>
            <a:r>
              <a:rPr lang="en-GB" sz="1000" dirty="0" smtClean="0">
                <a:cs typeface="Times New Roman" pitchFamily="18" charset="0"/>
              </a:rPr>
              <a:t>Design of Regional VØ Model System running for specific species and location, Develop transport pathways and acquire remote and in-situ measured data which will all feed into HAB-DDSS</a:t>
            </a:r>
          </a:p>
          <a:p>
            <a:pPr eaLnBrk="1" hangingPunct="1">
              <a:spcBef>
                <a:spcPct val="0"/>
              </a:spcBef>
            </a:pPr>
            <a:endParaRPr lang="en-GB" sz="1000" b="1" dirty="0" smtClean="0">
              <a:latin typeface="Comic Sans MS" pitchFamily="66" charset="0"/>
              <a:cs typeface="Times New Roman" pitchFamily="18" charset="0"/>
            </a:endParaRPr>
          </a:p>
          <a:p>
            <a:pPr eaLnBrk="1" hangingPunct="1">
              <a:spcBef>
                <a:spcPct val="0"/>
              </a:spcBef>
            </a:pPr>
            <a:r>
              <a:rPr lang="en-GB" sz="1000" b="1" dirty="0" smtClean="0">
                <a:latin typeface="Comic Sans MS" pitchFamily="66" charset="0"/>
                <a:cs typeface="Times New Roman" pitchFamily="18" charset="0"/>
              </a:rPr>
              <a:t>4. Alert System:</a:t>
            </a:r>
            <a:r>
              <a:rPr lang="en-GB" sz="1000" dirty="0" smtClean="0">
                <a:latin typeface="Comic Sans MS" pitchFamily="66" charset="0"/>
                <a:cs typeface="Times New Roman" pitchFamily="18" charset="0"/>
              </a:rPr>
              <a:t> Design and develop HAB-DDSS system, User acceptance testing, design of web portal to HAB-DDSS, Expert interpretation of the regional information assembled within HAB-DDSS</a:t>
            </a:r>
          </a:p>
          <a:p>
            <a:pPr eaLnBrk="1" hangingPunct="1">
              <a:spcBef>
                <a:spcPct val="0"/>
              </a:spcBef>
            </a:pPr>
            <a:endParaRPr lang="en-GB" sz="1000" b="1" dirty="0" smtClean="0">
              <a:latin typeface="Comic Sans MS" pitchFamily="66" charset="0"/>
              <a:cs typeface="Times New Roman" pitchFamily="18" charset="0"/>
            </a:endParaRPr>
          </a:p>
          <a:p>
            <a:pPr eaLnBrk="1" hangingPunct="1">
              <a:spcBef>
                <a:spcPct val="0"/>
              </a:spcBef>
            </a:pPr>
            <a:r>
              <a:rPr lang="en-GB" sz="1000" b="1" dirty="0" smtClean="0">
                <a:latin typeface="Comic Sans MS" pitchFamily="66" charset="0"/>
                <a:cs typeface="Times New Roman" pitchFamily="18" charset="0"/>
              </a:rPr>
              <a:t>5. User Acceptance and Sustained Production:</a:t>
            </a:r>
            <a:r>
              <a:rPr lang="en-GB" sz="1000" dirty="0" smtClean="0">
                <a:latin typeface="Comic Sans MS" pitchFamily="66" charset="0"/>
                <a:cs typeface="Times New Roman" pitchFamily="18" charset="0"/>
              </a:rPr>
              <a:t> User requirement workshop, economic assessment to assess improved ability to mitigate risk and increase productivity, develop business model for project sustainability. Successful integration of system into current user practices and their working environment</a:t>
            </a:r>
          </a:p>
          <a:p>
            <a:pPr eaLnBrk="1" hangingPunct="1">
              <a:spcBef>
                <a:spcPct val="0"/>
              </a:spcBef>
            </a:pPr>
            <a:endParaRPr lang="en-GB" sz="1000" b="1" dirty="0" smtClean="0">
              <a:latin typeface="Comic Sans MS" pitchFamily="66" charset="0"/>
              <a:cs typeface="Times New Roman" pitchFamily="18" charset="0"/>
            </a:endParaRPr>
          </a:p>
          <a:p>
            <a:pPr eaLnBrk="1" hangingPunct="1">
              <a:spcBef>
                <a:spcPct val="0"/>
              </a:spcBef>
            </a:pPr>
            <a:r>
              <a:rPr lang="en-GB" sz="1000" b="1" dirty="0" smtClean="0">
                <a:latin typeface="Comic Sans MS" pitchFamily="66" charset="0"/>
                <a:cs typeface="Times New Roman" pitchFamily="18" charset="0"/>
              </a:rPr>
              <a:t>6. Dissemination and Exploitation: </a:t>
            </a:r>
            <a:r>
              <a:rPr lang="en-GB" sz="1000" dirty="0" smtClean="0">
                <a:latin typeface="Comic Sans MS" pitchFamily="66" charset="0"/>
                <a:cs typeface="Times New Roman" pitchFamily="18" charset="0"/>
              </a:rPr>
              <a:t>Develop project Website and bulletin board, assign publicity of project and present at  workshops and conferences, develop warning system and circulate industry guidelines</a:t>
            </a:r>
            <a:endParaRPr lang="en-GB" sz="1000" dirty="0" smtClean="0">
              <a:latin typeface="Comic Sans MS" pitchFamily="66" charset="0"/>
            </a:endParaRPr>
          </a:p>
          <a:p>
            <a:pPr eaLnBrk="1" hangingPunct="1">
              <a:spcBef>
                <a:spcPct val="0"/>
              </a:spcBef>
            </a:pPr>
            <a:endParaRPr lang="en-GB" sz="1000" dirty="0" smtClean="0">
              <a:latin typeface="Comic Sans MS" pitchFamily="66" charset="0"/>
            </a:endParaRPr>
          </a:p>
          <a:p>
            <a:pPr eaLnBrk="1" hangingPunct="1">
              <a:spcBef>
                <a:spcPct val="0"/>
              </a:spcBef>
            </a:pPr>
            <a:endParaRPr lang="en-GB" sz="1000" dirty="0" smtClean="0">
              <a:latin typeface="Comic Sans MS" pitchFamily="66" charset="0"/>
            </a:endParaRPr>
          </a:p>
          <a:p>
            <a:pPr eaLnBrk="1" hangingPunct="1">
              <a:spcBef>
                <a:spcPct val="0"/>
              </a:spcBef>
            </a:pPr>
            <a:endParaRPr lang="en-GB" sz="1000" dirty="0" smtClean="0"/>
          </a:p>
          <a:p>
            <a:endParaRPr lang="en-IE" sz="1000" dirty="0" smtClean="0"/>
          </a:p>
        </p:txBody>
      </p:sp>
      <p:sp>
        <p:nvSpPr>
          <p:cNvPr id="4100" name="Slide Number Placeholder 3"/>
          <p:cNvSpPr>
            <a:spLocks noGrp="1"/>
          </p:cNvSpPr>
          <p:nvPr>
            <p:ph type="sldNum" sz="quarter" idx="5"/>
          </p:nvPr>
        </p:nvSpPr>
        <p:spPr>
          <a:noFill/>
        </p:spPr>
        <p:txBody>
          <a:bodyPr/>
          <a:lstStyle/>
          <a:p>
            <a:fld id="{61FD1B57-8BF3-4D94-BB01-E6DF9743B709}" type="slidenum">
              <a:rPr lang="en-IE" smtClean="0"/>
              <a:pPr/>
              <a:t>61</a:t>
            </a:fld>
            <a:endParaRPr lang="en-IE"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a:ln/>
        </p:spPr>
      </p:sp>
      <p:sp>
        <p:nvSpPr>
          <p:cNvPr id="4099" name="Notes Placeholder 2"/>
          <p:cNvSpPr>
            <a:spLocks noGrp="1"/>
          </p:cNvSpPr>
          <p:nvPr>
            <p:ph type="body" idx="1"/>
          </p:nvPr>
        </p:nvSpPr>
        <p:spPr>
          <a:noFill/>
          <a:ln/>
        </p:spPr>
        <p:txBody>
          <a:bodyPr/>
          <a:lstStyle/>
          <a:p>
            <a:pPr eaLnBrk="1" hangingPunct="1">
              <a:spcBef>
                <a:spcPct val="0"/>
              </a:spcBef>
            </a:pPr>
            <a:r>
              <a:rPr lang="en-GB" sz="1000" b="1" dirty="0" smtClean="0">
                <a:cs typeface="Times New Roman" pitchFamily="18" charset="0"/>
              </a:rPr>
              <a:t>1. Project Management:</a:t>
            </a:r>
            <a:r>
              <a:rPr lang="en-GB" sz="1000" dirty="0" smtClean="0">
                <a:cs typeface="Times New Roman" pitchFamily="18" charset="0"/>
              </a:rPr>
              <a:t> This WP concerns the overall management of the project and the organisation, administration and progressing of all tasks associated with the running of the project.</a:t>
            </a:r>
            <a:endParaRPr lang="en-GB" sz="1000" dirty="0" smtClean="0"/>
          </a:p>
          <a:p>
            <a:endParaRPr lang="en-IE" sz="1000" dirty="0" smtClean="0"/>
          </a:p>
          <a:p>
            <a:pPr eaLnBrk="1" hangingPunct="1">
              <a:spcBef>
                <a:spcPct val="0"/>
              </a:spcBef>
            </a:pPr>
            <a:r>
              <a:rPr lang="en-GB" sz="1000" b="1" dirty="0" smtClean="0">
                <a:cs typeface="Times New Roman" pitchFamily="18" charset="0"/>
              </a:rPr>
              <a:t>2. Reanalysis and Training:</a:t>
            </a:r>
            <a:r>
              <a:rPr lang="en-GB" sz="1000" dirty="0" smtClean="0">
                <a:cs typeface="Times New Roman" pitchFamily="18" charset="0"/>
              </a:rPr>
              <a:t> Initial assignment of key areas and species for study, collate marine core service data and  satellite data , develop model to  run </a:t>
            </a:r>
            <a:r>
              <a:rPr lang="en-GB" sz="1000" dirty="0" err="1" smtClean="0">
                <a:cs typeface="Times New Roman" pitchFamily="18" charset="0"/>
              </a:rPr>
              <a:t>hindcast</a:t>
            </a:r>
            <a:r>
              <a:rPr lang="en-GB" sz="1000" dirty="0" smtClean="0">
                <a:cs typeface="Times New Roman" pitchFamily="18" charset="0"/>
              </a:rPr>
              <a:t> simulation, validate and fine tune model runs.</a:t>
            </a:r>
            <a:endParaRPr lang="en-GB" sz="1000" dirty="0" smtClean="0"/>
          </a:p>
          <a:p>
            <a:endParaRPr lang="en-IE" sz="1000" dirty="0" smtClean="0"/>
          </a:p>
          <a:p>
            <a:pPr eaLnBrk="1" hangingPunct="1">
              <a:spcBef>
                <a:spcPct val="0"/>
              </a:spcBef>
            </a:pPr>
            <a:r>
              <a:rPr lang="en-GB" sz="1000" b="1" dirty="0" smtClean="0">
                <a:cs typeface="Times New Roman" pitchFamily="18" charset="0"/>
              </a:rPr>
              <a:t>3. </a:t>
            </a:r>
            <a:r>
              <a:rPr lang="en-GB" sz="1000" b="1" dirty="0" err="1" smtClean="0">
                <a:cs typeface="Times New Roman" pitchFamily="18" charset="0"/>
              </a:rPr>
              <a:t>Nowcast</a:t>
            </a:r>
            <a:r>
              <a:rPr lang="en-GB" sz="1000" b="1" dirty="0" smtClean="0">
                <a:cs typeface="Times New Roman" pitchFamily="18" charset="0"/>
              </a:rPr>
              <a:t> / Forecast: </a:t>
            </a:r>
            <a:r>
              <a:rPr lang="en-GB" sz="1000" dirty="0" smtClean="0">
                <a:cs typeface="Times New Roman" pitchFamily="18" charset="0"/>
              </a:rPr>
              <a:t>Design of Regional VØ Model System running for specific species and location, Develop transport pathways and acquire remote and in-situ measured data which will all feed into HAB-DDSS</a:t>
            </a:r>
          </a:p>
          <a:p>
            <a:pPr eaLnBrk="1" hangingPunct="1">
              <a:spcBef>
                <a:spcPct val="0"/>
              </a:spcBef>
            </a:pPr>
            <a:endParaRPr lang="en-GB" sz="1000" b="1" dirty="0" smtClean="0">
              <a:latin typeface="Comic Sans MS" pitchFamily="66" charset="0"/>
              <a:cs typeface="Times New Roman" pitchFamily="18" charset="0"/>
            </a:endParaRPr>
          </a:p>
          <a:p>
            <a:pPr eaLnBrk="1" hangingPunct="1">
              <a:spcBef>
                <a:spcPct val="0"/>
              </a:spcBef>
            </a:pPr>
            <a:r>
              <a:rPr lang="en-GB" sz="1000" b="1" dirty="0" smtClean="0">
                <a:latin typeface="Comic Sans MS" pitchFamily="66" charset="0"/>
                <a:cs typeface="Times New Roman" pitchFamily="18" charset="0"/>
              </a:rPr>
              <a:t>4. Alert System:</a:t>
            </a:r>
            <a:r>
              <a:rPr lang="en-GB" sz="1000" dirty="0" smtClean="0">
                <a:latin typeface="Comic Sans MS" pitchFamily="66" charset="0"/>
                <a:cs typeface="Times New Roman" pitchFamily="18" charset="0"/>
              </a:rPr>
              <a:t> Design and develop HAB-DDSS system, User acceptance testing, design of web portal to HAB-DDSS, Expert interpretation of the regional information assembled within HAB-DDSS</a:t>
            </a:r>
          </a:p>
          <a:p>
            <a:pPr eaLnBrk="1" hangingPunct="1">
              <a:spcBef>
                <a:spcPct val="0"/>
              </a:spcBef>
            </a:pPr>
            <a:endParaRPr lang="en-GB" sz="1000" b="1" dirty="0" smtClean="0">
              <a:latin typeface="Comic Sans MS" pitchFamily="66" charset="0"/>
              <a:cs typeface="Times New Roman" pitchFamily="18" charset="0"/>
            </a:endParaRPr>
          </a:p>
          <a:p>
            <a:pPr eaLnBrk="1" hangingPunct="1">
              <a:spcBef>
                <a:spcPct val="0"/>
              </a:spcBef>
            </a:pPr>
            <a:r>
              <a:rPr lang="en-GB" sz="1000" b="1" dirty="0" smtClean="0">
                <a:latin typeface="Comic Sans MS" pitchFamily="66" charset="0"/>
                <a:cs typeface="Times New Roman" pitchFamily="18" charset="0"/>
              </a:rPr>
              <a:t>5. User Acceptance and Sustained Production:</a:t>
            </a:r>
            <a:r>
              <a:rPr lang="en-GB" sz="1000" dirty="0" smtClean="0">
                <a:latin typeface="Comic Sans MS" pitchFamily="66" charset="0"/>
                <a:cs typeface="Times New Roman" pitchFamily="18" charset="0"/>
              </a:rPr>
              <a:t> User requirement workshop, economic assessment to assess improved ability to mitigate risk and increase productivity, develop business model for project sustainability. Successful integration of system into current user practices and their working environment</a:t>
            </a:r>
          </a:p>
          <a:p>
            <a:pPr eaLnBrk="1" hangingPunct="1">
              <a:spcBef>
                <a:spcPct val="0"/>
              </a:spcBef>
            </a:pPr>
            <a:endParaRPr lang="en-GB" sz="1000" b="1" dirty="0" smtClean="0">
              <a:latin typeface="Comic Sans MS" pitchFamily="66" charset="0"/>
              <a:cs typeface="Times New Roman" pitchFamily="18" charset="0"/>
            </a:endParaRPr>
          </a:p>
          <a:p>
            <a:pPr eaLnBrk="1" hangingPunct="1">
              <a:spcBef>
                <a:spcPct val="0"/>
              </a:spcBef>
            </a:pPr>
            <a:r>
              <a:rPr lang="en-GB" sz="1000" b="1" dirty="0" smtClean="0">
                <a:latin typeface="Comic Sans MS" pitchFamily="66" charset="0"/>
                <a:cs typeface="Times New Roman" pitchFamily="18" charset="0"/>
              </a:rPr>
              <a:t>6. Dissemination and Exploitation: </a:t>
            </a:r>
            <a:r>
              <a:rPr lang="en-GB" sz="1000" dirty="0" smtClean="0">
                <a:latin typeface="Comic Sans MS" pitchFamily="66" charset="0"/>
                <a:cs typeface="Times New Roman" pitchFamily="18" charset="0"/>
              </a:rPr>
              <a:t>Develop project Website and bulletin board, assign publicity of project and present at  workshops and conferences, develop warning system and circulate industry guidelines</a:t>
            </a:r>
            <a:endParaRPr lang="en-GB" sz="1000" dirty="0" smtClean="0">
              <a:latin typeface="Comic Sans MS" pitchFamily="66" charset="0"/>
            </a:endParaRPr>
          </a:p>
          <a:p>
            <a:pPr eaLnBrk="1" hangingPunct="1">
              <a:spcBef>
                <a:spcPct val="0"/>
              </a:spcBef>
            </a:pPr>
            <a:endParaRPr lang="en-GB" sz="1000" dirty="0" smtClean="0">
              <a:latin typeface="Comic Sans MS" pitchFamily="66" charset="0"/>
            </a:endParaRPr>
          </a:p>
          <a:p>
            <a:pPr eaLnBrk="1" hangingPunct="1">
              <a:spcBef>
                <a:spcPct val="0"/>
              </a:spcBef>
            </a:pPr>
            <a:endParaRPr lang="en-GB" sz="1000" dirty="0" smtClean="0">
              <a:latin typeface="Comic Sans MS" pitchFamily="66" charset="0"/>
            </a:endParaRPr>
          </a:p>
          <a:p>
            <a:pPr eaLnBrk="1" hangingPunct="1">
              <a:spcBef>
                <a:spcPct val="0"/>
              </a:spcBef>
            </a:pPr>
            <a:endParaRPr lang="en-GB" sz="1000" dirty="0" smtClean="0"/>
          </a:p>
          <a:p>
            <a:endParaRPr lang="en-IE" sz="1000" dirty="0" smtClean="0"/>
          </a:p>
        </p:txBody>
      </p:sp>
      <p:sp>
        <p:nvSpPr>
          <p:cNvPr id="4100" name="Slide Number Placeholder 3"/>
          <p:cNvSpPr>
            <a:spLocks noGrp="1"/>
          </p:cNvSpPr>
          <p:nvPr>
            <p:ph type="sldNum" sz="quarter" idx="5"/>
          </p:nvPr>
        </p:nvSpPr>
        <p:spPr>
          <a:noFill/>
        </p:spPr>
        <p:txBody>
          <a:bodyPr/>
          <a:lstStyle/>
          <a:p>
            <a:fld id="{61FD1B57-8BF3-4D94-BB01-E6DF9743B709}" type="slidenum">
              <a:rPr lang="en-IE" smtClean="0"/>
              <a:pPr/>
              <a:t>3</a:t>
            </a:fld>
            <a:endParaRPr lang="en-IE"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7"/>
          <p:cNvSpPr>
            <a:spLocks noGrp="1" noChangeArrowheads="1"/>
          </p:cNvSpPr>
          <p:nvPr>
            <p:ph type="sldNum" sz="quarter" idx="5"/>
          </p:nvPr>
        </p:nvSpPr>
        <p:spPr>
          <a:noFill/>
        </p:spPr>
        <p:txBody>
          <a:bodyPr/>
          <a:lstStyle/>
          <a:p>
            <a:fld id="{A3FDD9C2-53C8-4406-9428-E5AE3275C80B}" type="slidenum">
              <a:rPr lang="fr-FR"/>
              <a:pPr/>
              <a:t>62</a:t>
            </a:fld>
            <a:endParaRPr lang="fr-FR"/>
          </a:p>
        </p:txBody>
      </p:sp>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a:noFill/>
          <a:ln w="9525"/>
        </p:spPr>
        <p:txBody>
          <a:bodyPr/>
          <a:lstStyle/>
          <a:p>
            <a:pPr eaLnBrk="1" hangingPunct="1"/>
            <a:endParaRPr lang="fr-FR" smtClean="0">
              <a:latin typeface="Times New Roman"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a:ln/>
        </p:spPr>
      </p:sp>
      <p:sp>
        <p:nvSpPr>
          <p:cNvPr id="4099" name="Notes Placeholder 2"/>
          <p:cNvSpPr>
            <a:spLocks noGrp="1"/>
          </p:cNvSpPr>
          <p:nvPr>
            <p:ph type="body" idx="1"/>
          </p:nvPr>
        </p:nvSpPr>
        <p:spPr>
          <a:noFill/>
          <a:ln/>
        </p:spPr>
        <p:txBody>
          <a:bodyPr/>
          <a:lstStyle/>
          <a:p>
            <a:pPr eaLnBrk="1" hangingPunct="1">
              <a:spcBef>
                <a:spcPct val="0"/>
              </a:spcBef>
            </a:pPr>
            <a:r>
              <a:rPr lang="en-GB" sz="1000" b="1" dirty="0" smtClean="0">
                <a:cs typeface="Times New Roman" pitchFamily="18" charset="0"/>
              </a:rPr>
              <a:t>1. Project Management:</a:t>
            </a:r>
            <a:r>
              <a:rPr lang="en-GB" sz="1000" dirty="0" smtClean="0">
                <a:cs typeface="Times New Roman" pitchFamily="18" charset="0"/>
              </a:rPr>
              <a:t> This WP concerns the overall management of the project and the organisation, administration and progressing of all tasks associated with the running of the project.</a:t>
            </a:r>
            <a:endParaRPr lang="en-GB" sz="1000" dirty="0" smtClean="0"/>
          </a:p>
          <a:p>
            <a:endParaRPr lang="en-IE" sz="1000" dirty="0" smtClean="0"/>
          </a:p>
          <a:p>
            <a:pPr eaLnBrk="1" hangingPunct="1">
              <a:spcBef>
                <a:spcPct val="0"/>
              </a:spcBef>
            </a:pPr>
            <a:r>
              <a:rPr lang="en-GB" sz="1000" b="1" dirty="0" smtClean="0">
                <a:cs typeface="Times New Roman" pitchFamily="18" charset="0"/>
              </a:rPr>
              <a:t>2. Reanalysis and Training:</a:t>
            </a:r>
            <a:r>
              <a:rPr lang="en-GB" sz="1000" dirty="0" smtClean="0">
                <a:cs typeface="Times New Roman" pitchFamily="18" charset="0"/>
              </a:rPr>
              <a:t> Initial assignment of key areas and species for study, collate marine core service data and  satellite data , develop model to  run </a:t>
            </a:r>
            <a:r>
              <a:rPr lang="en-GB" sz="1000" dirty="0" err="1" smtClean="0">
                <a:cs typeface="Times New Roman" pitchFamily="18" charset="0"/>
              </a:rPr>
              <a:t>hindcast</a:t>
            </a:r>
            <a:r>
              <a:rPr lang="en-GB" sz="1000" dirty="0" smtClean="0">
                <a:cs typeface="Times New Roman" pitchFamily="18" charset="0"/>
              </a:rPr>
              <a:t> simulation, validate and fine tune model runs.</a:t>
            </a:r>
            <a:endParaRPr lang="en-GB" sz="1000" dirty="0" smtClean="0"/>
          </a:p>
          <a:p>
            <a:endParaRPr lang="en-IE" sz="1000" dirty="0" smtClean="0"/>
          </a:p>
          <a:p>
            <a:pPr eaLnBrk="1" hangingPunct="1">
              <a:spcBef>
                <a:spcPct val="0"/>
              </a:spcBef>
            </a:pPr>
            <a:r>
              <a:rPr lang="en-GB" sz="1000" b="1" dirty="0" smtClean="0">
                <a:cs typeface="Times New Roman" pitchFamily="18" charset="0"/>
              </a:rPr>
              <a:t>3. </a:t>
            </a:r>
            <a:r>
              <a:rPr lang="en-GB" sz="1000" b="1" dirty="0" err="1" smtClean="0">
                <a:cs typeface="Times New Roman" pitchFamily="18" charset="0"/>
              </a:rPr>
              <a:t>Nowcast</a:t>
            </a:r>
            <a:r>
              <a:rPr lang="en-GB" sz="1000" b="1" dirty="0" smtClean="0">
                <a:cs typeface="Times New Roman" pitchFamily="18" charset="0"/>
              </a:rPr>
              <a:t> / Forecast: </a:t>
            </a:r>
            <a:r>
              <a:rPr lang="en-GB" sz="1000" dirty="0" smtClean="0">
                <a:cs typeface="Times New Roman" pitchFamily="18" charset="0"/>
              </a:rPr>
              <a:t>Design of Regional VØ Model System running for specific species and location, Develop transport pathways and acquire remote and in-situ measured data which will all feed into HAB-DDSS</a:t>
            </a:r>
          </a:p>
          <a:p>
            <a:pPr eaLnBrk="1" hangingPunct="1">
              <a:spcBef>
                <a:spcPct val="0"/>
              </a:spcBef>
            </a:pPr>
            <a:endParaRPr lang="en-GB" sz="1000" b="1" dirty="0" smtClean="0">
              <a:latin typeface="Comic Sans MS" pitchFamily="66" charset="0"/>
              <a:cs typeface="Times New Roman" pitchFamily="18" charset="0"/>
            </a:endParaRPr>
          </a:p>
          <a:p>
            <a:pPr eaLnBrk="1" hangingPunct="1">
              <a:spcBef>
                <a:spcPct val="0"/>
              </a:spcBef>
            </a:pPr>
            <a:r>
              <a:rPr lang="en-GB" sz="1000" b="1" dirty="0" smtClean="0">
                <a:latin typeface="Comic Sans MS" pitchFamily="66" charset="0"/>
                <a:cs typeface="Times New Roman" pitchFamily="18" charset="0"/>
              </a:rPr>
              <a:t>4. Alert System:</a:t>
            </a:r>
            <a:r>
              <a:rPr lang="en-GB" sz="1000" dirty="0" smtClean="0">
                <a:latin typeface="Comic Sans MS" pitchFamily="66" charset="0"/>
                <a:cs typeface="Times New Roman" pitchFamily="18" charset="0"/>
              </a:rPr>
              <a:t> Design and develop HAB-DDSS system, User acceptance testing, design of web portal to HAB-DDSS, Expert interpretation of the regional information assembled within HAB-DDSS</a:t>
            </a:r>
          </a:p>
          <a:p>
            <a:pPr eaLnBrk="1" hangingPunct="1">
              <a:spcBef>
                <a:spcPct val="0"/>
              </a:spcBef>
            </a:pPr>
            <a:endParaRPr lang="en-GB" sz="1000" b="1" dirty="0" smtClean="0">
              <a:latin typeface="Comic Sans MS" pitchFamily="66" charset="0"/>
              <a:cs typeface="Times New Roman" pitchFamily="18" charset="0"/>
            </a:endParaRPr>
          </a:p>
          <a:p>
            <a:pPr eaLnBrk="1" hangingPunct="1">
              <a:spcBef>
                <a:spcPct val="0"/>
              </a:spcBef>
            </a:pPr>
            <a:r>
              <a:rPr lang="en-GB" sz="1000" b="1" dirty="0" smtClean="0">
                <a:latin typeface="Comic Sans MS" pitchFamily="66" charset="0"/>
                <a:cs typeface="Times New Roman" pitchFamily="18" charset="0"/>
              </a:rPr>
              <a:t>5. User Acceptance and Sustained Production:</a:t>
            </a:r>
            <a:r>
              <a:rPr lang="en-GB" sz="1000" dirty="0" smtClean="0">
                <a:latin typeface="Comic Sans MS" pitchFamily="66" charset="0"/>
                <a:cs typeface="Times New Roman" pitchFamily="18" charset="0"/>
              </a:rPr>
              <a:t> User requirement workshop, economic assessment to assess improved ability to mitigate risk and increase productivity, develop business model for project sustainability. Successful integration of system into current user practices and their working environment</a:t>
            </a:r>
          </a:p>
          <a:p>
            <a:pPr eaLnBrk="1" hangingPunct="1">
              <a:spcBef>
                <a:spcPct val="0"/>
              </a:spcBef>
            </a:pPr>
            <a:endParaRPr lang="en-GB" sz="1000" b="1" dirty="0" smtClean="0">
              <a:latin typeface="Comic Sans MS" pitchFamily="66" charset="0"/>
              <a:cs typeface="Times New Roman" pitchFamily="18" charset="0"/>
            </a:endParaRPr>
          </a:p>
          <a:p>
            <a:pPr eaLnBrk="1" hangingPunct="1">
              <a:spcBef>
                <a:spcPct val="0"/>
              </a:spcBef>
            </a:pPr>
            <a:r>
              <a:rPr lang="en-GB" sz="1000" b="1" dirty="0" smtClean="0">
                <a:latin typeface="Comic Sans MS" pitchFamily="66" charset="0"/>
                <a:cs typeface="Times New Roman" pitchFamily="18" charset="0"/>
              </a:rPr>
              <a:t>6. Dissemination and Exploitation: </a:t>
            </a:r>
            <a:r>
              <a:rPr lang="en-GB" sz="1000" dirty="0" smtClean="0">
                <a:latin typeface="Comic Sans MS" pitchFamily="66" charset="0"/>
                <a:cs typeface="Times New Roman" pitchFamily="18" charset="0"/>
              </a:rPr>
              <a:t>Develop project Website and bulletin board, assign publicity of project and present at  workshops and conferences, develop warning system and circulate industry guidelines</a:t>
            </a:r>
            <a:endParaRPr lang="en-GB" sz="1000" dirty="0" smtClean="0">
              <a:latin typeface="Comic Sans MS" pitchFamily="66" charset="0"/>
            </a:endParaRPr>
          </a:p>
          <a:p>
            <a:pPr eaLnBrk="1" hangingPunct="1">
              <a:spcBef>
                <a:spcPct val="0"/>
              </a:spcBef>
            </a:pPr>
            <a:endParaRPr lang="en-GB" sz="1000" dirty="0" smtClean="0">
              <a:latin typeface="Comic Sans MS" pitchFamily="66" charset="0"/>
            </a:endParaRPr>
          </a:p>
          <a:p>
            <a:pPr eaLnBrk="1" hangingPunct="1">
              <a:spcBef>
                <a:spcPct val="0"/>
              </a:spcBef>
            </a:pPr>
            <a:endParaRPr lang="en-GB" sz="1000" dirty="0" smtClean="0">
              <a:latin typeface="Comic Sans MS" pitchFamily="66" charset="0"/>
            </a:endParaRPr>
          </a:p>
          <a:p>
            <a:pPr eaLnBrk="1" hangingPunct="1">
              <a:spcBef>
                <a:spcPct val="0"/>
              </a:spcBef>
            </a:pPr>
            <a:endParaRPr lang="en-GB" sz="1000" dirty="0" smtClean="0"/>
          </a:p>
          <a:p>
            <a:endParaRPr lang="en-IE" sz="1000" dirty="0" smtClean="0"/>
          </a:p>
        </p:txBody>
      </p:sp>
      <p:sp>
        <p:nvSpPr>
          <p:cNvPr id="4100" name="Slide Number Placeholder 3"/>
          <p:cNvSpPr>
            <a:spLocks noGrp="1"/>
          </p:cNvSpPr>
          <p:nvPr>
            <p:ph type="sldNum" sz="quarter" idx="5"/>
          </p:nvPr>
        </p:nvSpPr>
        <p:spPr>
          <a:noFill/>
        </p:spPr>
        <p:txBody>
          <a:bodyPr/>
          <a:lstStyle/>
          <a:p>
            <a:fld id="{61FD1B57-8BF3-4D94-BB01-E6DF9743B709}" type="slidenum">
              <a:rPr lang="en-IE" smtClean="0"/>
              <a:pPr/>
              <a:t>14</a:t>
            </a:fld>
            <a:endParaRPr lang="en-IE"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p>
            <a:fld id="{4CEAB138-45E5-4D30-8AB3-0F1FFA0D8696}" type="slidenum">
              <a:rPr lang="fr-FR" smtClean="0">
                <a:latin typeface="Times New Roman" pitchFamily="18" charset="0"/>
                <a:cs typeface="Arial" pitchFamily="34" charset="0"/>
              </a:rPr>
              <a:pPr/>
              <a:t>15</a:t>
            </a:fld>
            <a:endParaRPr lang="fr-FR" smtClean="0">
              <a:latin typeface="Times New Roman" pitchFamily="18" charset="0"/>
              <a:cs typeface="Arial" pitchFamily="34" charset="0"/>
            </a:endParaRPr>
          </a:p>
        </p:txBody>
      </p:sp>
      <p:sp>
        <p:nvSpPr>
          <p:cNvPr id="8195" name="Rectangle 2"/>
          <p:cNvSpPr>
            <a:spLocks noGrp="1" noRot="1" noChangeAspect="1" noChangeArrowheads="1" noTextEdit="1"/>
          </p:cNvSpPr>
          <p:nvPr>
            <p:ph type="sldImg"/>
          </p:nvPr>
        </p:nvSpPr>
        <p:spPr>
          <a:ln/>
        </p:spPr>
      </p:sp>
      <p:sp>
        <p:nvSpPr>
          <p:cNvPr id="8196" name="Rectangle 3"/>
          <p:cNvSpPr>
            <a:spLocks noGrp="1" noChangeArrowheads="1"/>
          </p:cNvSpPr>
          <p:nvPr>
            <p:ph type="body" idx="1"/>
          </p:nvPr>
        </p:nvSpPr>
        <p:spPr>
          <a:noFill/>
          <a:ln w="9525"/>
        </p:spPr>
        <p:txBody>
          <a:bodyPr/>
          <a:lstStyle/>
          <a:p>
            <a:pPr eaLnBrk="1" hangingPunct="1"/>
            <a:endParaRPr lang="fr-FR" smtClean="0">
              <a:latin typeface="Times New Roman"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p:spPr>
        <p:txBody>
          <a:bodyPr/>
          <a:lstStyle/>
          <a:p>
            <a:fld id="{CBBB4B3D-206C-48D5-A939-A36CD5794FC5}" type="slidenum">
              <a:rPr lang="fr-FR"/>
              <a:pPr/>
              <a:t>24</a:t>
            </a:fld>
            <a:endParaRPr lang="fr-FR"/>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w="9525"/>
        </p:spPr>
        <p:txBody>
          <a:bodyPr/>
          <a:lstStyle/>
          <a:p>
            <a:pPr eaLnBrk="1" hangingPunct="1"/>
            <a:endParaRPr lang="fr-FR"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a:ln/>
        </p:spPr>
      </p:sp>
      <p:sp>
        <p:nvSpPr>
          <p:cNvPr id="4099" name="Notes Placeholder 2"/>
          <p:cNvSpPr>
            <a:spLocks noGrp="1"/>
          </p:cNvSpPr>
          <p:nvPr>
            <p:ph type="body" idx="1"/>
          </p:nvPr>
        </p:nvSpPr>
        <p:spPr>
          <a:noFill/>
          <a:ln/>
        </p:spPr>
        <p:txBody>
          <a:bodyPr/>
          <a:lstStyle/>
          <a:p>
            <a:pPr eaLnBrk="1" hangingPunct="1">
              <a:spcBef>
                <a:spcPct val="0"/>
              </a:spcBef>
            </a:pPr>
            <a:r>
              <a:rPr lang="en-GB" sz="1000" b="1" dirty="0" smtClean="0">
                <a:cs typeface="Times New Roman" pitchFamily="18" charset="0"/>
              </a:rPr>
              <a:t>1. Project Management:</a:t>
            </a:r>
            <a:r>
              <a:rPr lang="en-GB" sz="1000" dirty="0" smtClean="0">
                <a:cs typeface="Times New Roman" pitchFamily="18" charset="0"/>
              </a:rPr>
              <a:t> This WP concerns the overall management of the project and the organisation, administration and progressing of all tasks associated with the running of the project.</a:t>
            </a:r>
            <a:endParaRPr lang="en-GB" sz="1000" dirty="0" smtClean="0"/>
          </a:p>
          <a:p>
            <a:endParaRPr lang="en-IE" sz="1000" dirty="0" smtClean="0"/>
          </a:p>
          <a:p>
            <a:pPr eaLnBrk="1" hangingPunct="1">
              <a:spcBef>
                <a:spcPct val="0"/>
              </a:spcBef>
            </a:pPr>
            <a:r>
              <a:rPr lang="en-GB" sz="1000" b="1" dirty="0" smtClean="0">
                <a:cs typeface="Times New Roman" pitchFamily="18" charset="0"/>
              </a:rPr>
              <a:t>2. Reanalysis and Training:</a:t>
            </a:r>
            <a:r>
              <a:rPr lang="en-GB" sz="1000" dirty="0" smtClean="0">
                <a:cs typeface="Times New Roman" pitchFamily="18" charset="0"/>
              </a:rPr>
              <a:t> Initial assignment of key areas and species for study, collate marine core service data and  satellite data , develop model to  run </a:t>
            </a:r>
            <a:r>
              <a:rPr lang="en-GB" sz="1000" dirty="0" err="1" smtClean="0">
                <a:cs typeface="Times New Roman" pitchFamily="18" charset="0"/>
              </a:rPr>
              <a:t>hindcast</a:t>
            </a:r>
            <a:r>
              <a:rPr lang="en-GB" sz="1000" dirty="0" smtClean="0">
                <a:cs typeface="Times New Roman" pitchFamily="18" charset="0"/>
              </a:rPr>
              <a:t> simulation, validate and fine tune model runs.</a:t>
            </a:r>
            <a:endParaRPr lang="en-GB" sz="1000" dirty="0" smtClean="0"/>
          </a:p>
          <a:p>
            <a:endParaRPr lang="en-IE" sz="1000" dirty="0" smtClean="0"/>
          </a:p>
          <a:p>
            <a:pPr eaLnBrk="1" hangingPunct="1">
              <a:spcBef>
                <a:spcPct val="0"/>
              </a:spcBef>
            </a:pPr>
            <a:r>
              <a:rPr lang="en-GB" sz="1000" b="1" dirty="0" smtClean="0">
                <a:cs typeface="Times New Roman" pitchFamily="18" charset="0"/>
              </a:rPr>
              <a:t>3. </a:t>
            </a:r>
            <a:r>
              <a:rPr lang="en-GB" sz="1000" b="1" dirty="0" err="1" smtClean="0">
                <a:cs typeface="Times New Roman" pitchFamily="18" charset="0"/>
              </a:rPr>
              <a:t>Nowcast</a:t>
            </a:r>
            <a:r>
              <a:rPr lang="en-GB" sz="1000" b="1" dirty="0" smtClean="0">
                <a:cs typeface="Times New Roman" pitchFamily="18" charset="0"/>
              </a:rPr>
              <a:t> / Forecast: </a:t>
            </a:r>
            <a:r>
              <a:rPr lang="en-GB" sz="1000" dirty="0" smtClean="0">
                <a:cs typeface="Times New Roman" pitchFamily="18" charset="0"/>
              </a:rPr>
              <a:t>Design of Regional VØ Model System running for specific species and location, Develop transport pathways and acquire remote and in-situ measured data which will all feed into HAB-DDSS</a:t>
            </a:r>
          </a:p>
          <a:p>
            <a:pPr eaLnBrk="1" hangingPunct="1">
              <a:spcBef>
                <a:spcPct val="0"/>
              </a:spcBef>
            </a:pPr>
            <a:endParaRPr lang="en-GB" sz="1000" b="1" dirty="0" smtClean="0">
              <a:latin typeface="Comic Sans MS" pitchFamily="66" charset="0"/>
              <a:cs typeface="Times New Roman" pitchFamily="18" charset="0"/>
            </a:endParaRPr>
          </a:p>
          <a:p>
            <a:pPr eaLnBrk="1" hangingPunct="1">
              <a:spcBef>
                <a:spcPct val="0"/>
              </a:spcBef>
            </a:pPr>
            <a:r>
              <a:rPr lang="en-GB" sz="1000" b="1" dirty="0" smtClean="0">
                <a:latin typeface="Comic Sans MS" pitchFamily="66" charset="0"/>
                <a:cs typeface="Times New Roman" pitchFamily="18" charset="0"/>
              </a:rPr>
              <a:t>4. Alert System:</a:t>
            </a:r>
            <a:r>
              <a:rPr lang="en-GB" sz="1000" dirty="0" smtClean="0">
                <a:latin typeface="Comic Sans MS" pitchFamily="66" charset="0"/>
                <a:cs typeface="Times New Roman" pitchFamily="18" charset="0"/>
              </a:rPr>
              <a:t> Design and develop HAB-DDSS system, User acceptance testing, design of web portal to HAB-DDSS, Expert interpretation of the regional information assembled within HAB-DDSS</a:t>
            </a:r>
          </a:p>
          <a:p>
            <a:pPr eaLnBrk="1" hangingPunct="1">
              <a:spcBef>
                <a:spcPct val="0"/>
              </a:spcBef>
            </a:pPr>
            <a:endParaRPr lang="en-GB" sz="1000" b="1" dirty="0" smtClean="0">
              <a:latin typeface="Comic Sans MS" pitchFamily="66" charset="0"/>
              <a:cs typeface="Times New Roman" pitchFamily="18" charset="0"/>
            </a:endParaRPr>
          </a:p>
          <a:p>
            <a:pPr eaLnBrk="1" hangingPunct="1">
              <a:spcBef>
                <a:spcPct val="0"/>
              </a:spcBef>
            </a:pPr>
            <a:r>
              <a:rPr lang="en-GB" sz="1000" b="1" dirty="0" smtClean="0">
                <a:latin typeface="Comic Sans MS" pitchFamily="66" charset="0"/>
                <a:cs typeface="Times New Roman" pitchFamily="18" charset="0"/>
              </a:rPr>
              <a:t>5. User Acceptance and Sustained Production:</a:t>
            </a:r>
            <a:r>
              <a:rPr lang="en-GB" sz="1000" dirty="0" smtClean="0">
                <a:latin typeface="Comic Sans MS" pitchFamily="66" charset="0"/>
                <a:cs typeface="Times New Roman" pitchFamily="18" charset="0"/>
              </a:rPr>
              <a:t> User requirement workshop, economic assessment to assess improved ability to mitigate risk and increase productivity, develop business model for project sustainability. Successful integration of system into current user practices and their working environment</a:t>
            </a:r>
          </a:p>
          <a:p>
            <a:pPr eaLnBrk="1" hangingPunct="1">
              <a:spcBef>
                <a:spcPct val="0"/>
              </a:spcBef>
            </a:pPr>
            <a:endParaRPr lang="en-GB" sz="1000" b="1" dirty="0" smtClean="0">
              <a:latin typeface="Comic Sans MS" pitchFamily="66" charset="0"/>
              <a:cs typeface="Times New Roman" pitchFamily="18" charset="0"/>
            </a:endParaRPr>
          </a:p>
          <a:p>
            <a:pPr eaLnBrk="1" hangingPunct="1">
              <a:spcBef>
                <a:spcPct val="0"/>
              </a:spcBef>
            </a:pPr>
            <a:r>
              <a:rPr lang="en-GB" sz="1000" b="1" dirty="0" smtClean="0">
                <a:latin typeface="Comic Sans MS" pitchFamily="66" charset="0"/>
                <a:cs typeface="Times New Roman" pitchFamily="18" charset="0"/>
              </a:rPr>
              <a:t>6. Dissemination and Exploitation: </a:t>
            </a:r>
            <a:r>
              <a:rPr lang="en-GB" sz="1000" dirty="0" smtClean="0">
                <a:latin typeface="Comic Sans MS" pitchFamily="66" charset="0"/>
                <a:cs typeface="Times New Roman" pitchFamily="18" charset="0"/>
              </a:rPr>
              <a:t>Develop project Website and bulletin board, assign publicity of project and present at  workshops and conferences, develop warning system and circulate industry guidelines</a:t>
            </a:r>
            <a:endParaRPr lang="en-GB" sz="1000" dirty="0" smtClean="0">
              <a:latin typeface="Comic Sans MS" pitchFamily="66" charset="0"/>
            </a:endParaRPr>
          </a:p>
          <a:p>
            <a:pPr eaLnBrk="1" hangingPunct="1">
              <a:spcBef>
                <a:spcPct val="0"/>
              </a:spcBef>
            </a:pPr>
            <a:endParaRPr lang="en-GB" sz="1000" dirty="0" smtClean="0">
              <a:latin typeface="Comic Sans MS" pitchFamily="66" charset="0"/>
            </a:endParaRPr>
          </a:p>
          <a:p>
            <a:pPr eaLnBrk="1" hangingPunct="1">
              <a:spcBef>
                <a:spcPct val="0"/>
              </a:spcBef>
            </a:pPr>
            <a:endParaRPr lang="en-GB" sz="1000" dirty="0" smtClean="0">
              <a:latin typeface="Comic Sans MS" pitchFamily="66" charset="0"/>
            </a:endParaRPr>
          </a:p>
          <a:p>
            <a:pPr eaLnBrk="1" hangingPunct="1">
              <a:spcBef>
                <a:spcPct val="0"/>
              </a:spcBef>
            </a:pPr>
            <a:endParaRPr lang="en-GB" sz="1000" dirty="0" smtClean="0"/>
          </a:p>
          <a:p>
            <a:endParaRPr lang="en-IE" sz="1000" dirty="0" smtClean="0"/>
          </a:p>
        </p:txBody>
      </p:sp>
      <p:sp>
        <p:nvSpPr>
          <p:cNvPr id="4100" name="Slide Number Placeholder 3"/>
          <p:cNvSpPr>
            <a:spLocks noGrp="1"/>
          </p:cNvSpPr>
          <p:nvPr>
            <p:ph type="sldNum" sz="quarter" idx="5"/>
          </p:nvPr>
        </p:nvSpPr>
        <p:spPr>
          <a:noFill/>
        </p:spPr>
        <p:txBody>
          <a:bodyPr/>
          <a:lstStyle/>
          <a:p>
            <a:fld id="{61FD1B57-8BF3-4D94-BB01-E6DF9743B709}" type="slidenum">
              <a:rPr lang="en-IE" smtClean="0"/>
              <a:pPr/>
              <a:t>25</a:t>
            </a:fld>
            <a:endParaRPr lang="en-IE"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4339"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nb-NO"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a:defRPr/>
            </a:pPr>
            <a:fld id="{2302133F-E8FC-49A5-9C77-081248E20A47}" type="slidenum">
              <a:rPr lang="en-US" smtClean="0"/>
              <a:pPr>
                <a:defRPr/>
              </a:pPr>
              <a:t>37</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a:defRPr/>
            </a:pPr>
            <a:fld id="{2302133F-E8FC-49A5-9C77-081248E20A47}" type="slidenum">
              <a:rPr lang="en-US" smtClean="0"/>
              <a:pPr>
                <a:defRPr/>
              </a:pPr>
              <a:t>39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4" name="Rectangle 17"/>
          <p:cNvSpPr>
            <a:spLocks noChangeArrowheads="1"/>
          </p:cNvSpPr>
          <p:nvPr/>
        </p:nvSpPr>
        <p:spPr bwMode="auto">
          <a:xfrm>
            <a:off x="1981200" y="5867400"/>
            <a:ext cx="5867400" cy="304800"/>
          </a:xfrm>
          <a:prstGeom prst="rect">
            <a:avLst/>
          </a:prstGeom>
          <a:noFill/>
          <a:ln w="9525">
            <a:noFill/>
            <a:miter lim="800000"/>
            <a:headEnd/>
            <a:tailEnd/>
          </a:ln>
          <a:effectLst/>
        </p:spPr>
        <p:txBody>
          <a:bodyPr lIns="92075" tIns="46038" rIns="92075" bIns="46038"/>
          <a:lstStyle/>
          <a:p>
            <a:pPr>
              <a:lnSpc>
                <a:spcPct val="100000"/>
              </a:lnSpc>
              <a:defRPr/>
            </a:pPr>
            <a:r>
              <a:rPr lang="fr-FR" sz="1200">
                <a:solidFill>
                  <a:srgbClr val="A3CB5B"/>
                </a:solidFill>
              </a:rPr>
              <a:t>Speaker </a:t>
            </a:r>
            <a:r>
              <a:rPr lang="fr-FR" sz="1200" b="1">
                <a:solidFill>
                  <a:srgbClr val="005E9F"/>
                </a:solidFill>
              </a:rPr>
              <a:t>I</a:t>
            </a:r>
            <a:r>
              <a:rPr lang="fr-FR" sz="1200">
                <a:solidFill>
                  <a:srgbClr val="A3CB5B"/>
                </a:solidFill>
              </a:rPr>
              <a:t> Organism </a:t>
            </a:r>
            <a:r>
              <a:rPr lang="fr-FR" sz="1200" b="1">
                <a:solidFill>
                  <a:srgbClr val="005E9F"/>
                </a:solidFill>
              </a:rPr>
              <a:t>I</a:t>
            </a:r>
            <a:r>
              <a:rPr lang="fr-FR" sz="1200">
                <a:solidFill>
                  <a:srgbClr val="A3CB5B"/>
                </a:solidFill>
              </a:rPr>
              <a:t> adresse mail</a:t>
            </a:r>
          </a:p>
        </p:txBody>
      </p:sp>
      <p:sp>
        <p:nvSpPr>
          <p:cNvPr id="5" name="Rectangle 27"/>
          <p:cNvSpPr>
            <a:spLocks noChangeArrowheads="1"/>
          </p:cNvSpPr>
          <p:nvPr/>
        </p:nvSpPr>
        <p:spPr bwMode="auto">
          <a:xfrm>
            <a:off x="228600" y="6400800"/>
            <a:ext cx="2971800" cy="304800"/>
          </a:xfrm>
          <a:prstGeom prst="rect">
            <a:avLst/>
          </a:prstGeom>
          <a:noFill/>
          <a:ln w="9525">
            <a:noFill/>
            <a:miter lim="800000"/>
            <a:headEnd/>
            <a:tailEnd/>
          </a:ln>
          <a:effectLst/>
        </p:spPr>
        <p:txBody>
          <a:bodyPr lIns="92075" tIns="46038" rIns="92075" bIns="46038"/>
          <a:lstStyle/>
          <a:p>
            <a:pPr>
              <a:lnSpc>
                <a:spcPct val="100000"/>
              </a:lnSpc>
              <a:defRPr/>
            </a:pPr>
            <a:r>
              <a:rPr lang="fr-FR" sz="1100" b="1" i="1">
                <a:solidFill>
                  <a:srgbClr val="3C92C1"/>
                </a:solidFill>
              </a:rPr>
              <a:t>www.jerico-fp7.eu</a:t>
            </a:r>
          </a:p>
        </p:txBody>
      </p:sp>
      <p:pic>
        <p:nvPicPr>
          <p:cNvPr id="6" name="Picture 28" descr="FOND_PPTOK"/>
          <p:cNvPicPr>
            <a:picLocks noChangeAspect="1" noChangeArrowheads="1"/>
          </p:cNvPicPr>
          <p:nvPr/>
        </p:nvPicPr>
        <p:blipFill>
          <a:blip r:embed="rId2" cstate="print"/>
          <a:srcRect/>
          <a:stretch>
            <a:fillRect/>
          </a:stretch>
        </p:blipFill>
        <p:spPr bwMode="auto">
          <a:xfrm>
            <a:off x="0" y="1849438"/>
            <a:ext cx="9144000" cy="1731962"/>
          </a:xfrm>
          <a:prstGeom prst="rect">
            <a:avLst/>
          </a:prstGeom>
          <a:noFill/>
          <a:ln w="9525">
            <a:noFill/>
            <a:miter lim="800000"/>
            <a:headEnd/>
            <a:tailEnd/>
          </a:ln>
        </p:spPr>
      </p:pic>
      <p:grpSp>
        <p:nvGrpSpPr>
          <p:cNvPr id="7" name="Group 42"/>
          <p:cNvGrpSpPr>
            <a:grpSpLocks/>
          </p:cNvGrpSpPr>
          <p:nvPr/>
        </p:nvGrpSpPr>
        <p:grpSpPr bwMode="auto">
          <a:xfrm>
            <a:off x="6880225" y="1474788"/>
            <a:ext cx="2176463" cy="323850"/>
            <a:chOff x="4334" y="929"/>
            <a:chExt cx="1371" cy="204"/>
          </a:xfrm>
        </p:grpSpPr>
        <p:sp>
          <p:nvSpPr>
            <p:cNvPr id="8" name="Rectangle 7"/>
            <p:cNvSpPr>
              <a:spLocks noChangeArrowheads="1"/>
            </p:cNvSpPr>
            <p:nvPr/>
          </p:nvSpPr>
          <p:spPr bwMode="auto">
            <a:xfrm>
              <a:off x="4334" y="929"/>
              <a:ext cx="41" cy="204"/>
            </a:xfrm>
            <a:prstGeom prst="rect">
              <a:avLst/>
            </a:prstGeom>
            <a:solidFill>
              <a:srgbClr val="004179"/>
            </a:solidFill>
            <a:ln w="9525">
              <a:noFill/>
              <a:miter lim="800000"/>
              <a:headEnd/>
              <a:tailEnd/>
            </a:ln>
            <a:effectLst/>
          </p:spPr>
          <p:txBody>
            <a:bodyPr/>
            <a:lstStyle/>
            <a:p>
              <a:pPr>
                <a:defRPr/>
              </a:pPr>
              <a:endParaRPr lang="fr-FR"/>
            </a:p>
          </p:txBody>
        </p:sp>
        <p:sp>
          <p:nvSpPr>
            <p:cNvPr id="9" name="Rectangle 8"/>
            <p:cNvSpPr>
              <a:spLocks noChangeArrowheads="1"/>
            </p:cNvSpPr>
            <p:nvPr/>
          </p:nvSpPr>
          <p:spPr bwMode="auto">
            <a:xfrm>
              <a:off x="4663" y="929"/>
              <a:ext cx="41" cy="204"/>
            </a:xfrm>
            <a:prstGeom prst="rect">
              <a:avLst/>
            </a:prstGeom>
            <a:solidFill>
              <a:srgbClr val="5CBBD6"/>
            </a:solidFill>
            <a:ln w="9525">
              <a:noFill/>
              <a:miter lim="800000"/>
              <a:headEnd/>
              <a:tailEnd/>
            </a:ln>
            <a:effectLst/>
          </p:spPr>
          <p:txBody>
            <a:bodyPr/>
            <a:lstStyle/>
            <a:p>
              <a:pPr>
                <a:defRPr/>
              </a:pPr>
              <a:endParaRPr lang="fr-FR"/>
            </a:p>
          </p:txBody>
        </p:sp>
        <p:sp>
          <p:nvSpPr>
            <p:cNvPr id="10" name="Rectangle 9"/>
            <p:cNvSpPr>
              <a:spLocks noChangeArrowheads="1"/>
            </p:cNvSpPr>
            <p:nvPr/>
          </p:nvSpPr>
          <p:spPr bwMode="auto">
            <a:xfrm>
              <a:off x="4560" y="1038"/>
              <a:ext cx="41" cy="91"/>
            </a:xfrm>
            <a:prstGeom prst="rect">
              <a:avLst/>
            </a:prstGeom>
            <a:solidFill>
              <a:srgbClr val="5CBBD6"/>
            </a:solidFill>
            <a:ln w="9525">
              <a:noFill/>
              <a:miter lim="800000"/>
              <a:headEnd/>
              <a:tailEnd/>
            </a:ln>
            <a:effectLst/>
          </p:spPr>
          <p:txBody>
            <a:bodyPr/>
            <a:lstStyle/>
            <a:p>
              <a:pPr>
                <a:defRPr/>
              </a:pPr>
              <a:endParaRPr lang="fr-FR"/>
            </a:p>
          </p:txBody>
        </p:sp>
        <p:sp>
          <p:nvSpPr>
            <p:cNvPr id="11" name="Rectangle 10"/>
            <p:cNvSpPr>
              <a:spLocks noChangeArrowheads="1"/>
            </p:cNvSpPr>
            <p:nvPr/>
          </p:nvSpPr>
          <p:spPr bwMode="auto">
            <a:xfrm>
              <a:off x="4445" y="1038"/>
              <a:ext cx="41" cy="91"/>
            </a:xfrm>
            <a:prstGeom prst="rect">
              <a:avLst/>
            </a:prstGeom>
            <a:solidFill>
              <a:srgbClr val="0073AF"/>
            </a:solidFill>
            <a:ln w="9525">
              <a:noFill/>
              <a:miter lim="800000"/>
              <a:headEnd/>
              <a:tailEnd/>
            </a:ln>
            <a:effectLst/>
          </p:spPr>
          <p:txBody>
            <a:bodyPr/>
            <a:lstStyle/>
            <a:p>
              <a:pPr>
                <a:defRPr/>
              </a:pPr>
              <a:endParaRPr lang="fr-FR"/>
            </a:p>
          </p:txBody>
        </p:sp>
        <p:sp>
          <p:nvSpPr>
            <p:cNvPr id="12" name="Rectangle 11"/>
            <p:cNvSpPr>
              <a:spLocks noChangeArrowheads="1"/>
            </p:cNvSpPr>
            <p:nvPr/>
          </p:nvSpPr>
          <p:spPr bwMode="auto">
            <a:xfrm>
              <a:off x="4992" y="929"/>
              <a:ext cx="41" cy="204"/>
            </a:xfrm>
            <a:prstGeom prst="rect">
              <a:avLst/>
            </a:prstGeom>
            <a:solidFill>
              <a:srgbClr val="159938"/>
            </a:solidFill>
            <a:ln w="9525">
              <a:noFill/>
              <a:miter lim="800000"/>
              <a:headEnd/>
              <a:tailEnd/>
            </a:ln>
            <a:effectLst/>
          </p:spPr>
          <p:txBody>
            <a:bodyPr/>
            <a:lstStyle/>
            <a:p>
              <a:pPr>
                <a:defRPr/>
              </a:pPr>
              <a:endParaRPr lang="fr-FR"/>
            </a:p>
          </p:txBody>
        </p:sp>
        <p:sp>
          <p:nvSpPr>
            <p:cNvPr id="13" name="Rectangle 12"/>
            <p:cNvSpPr>
              <a:spLocks noChangeArrowheads="1"/>
            </p:cNvSpPr>
            <p:nvPr/>
          </p:nvSpPr>
          <p:spPr bwMode="auto">
            <a:xfrm>
              <a:off x="4889" y="1038"/>
              <a:ext cx="41" cy="91"/>
            </a:xfrm>
            <a:prstGeom prst="rect">
              <a:avLst/>
            </a:prstGeom>
            <a:solidFill>
              <a:srgbClr val="53B086"/>
            </a:solidFill>
            <a:ln w="9525">
              <a:noFill/>
              <a:miter lim="800000"/>
              <a:headEnd/>
              <a:tailEnd/>
            </a:ln>
            <a:effectLst/>
          </p:spPr>
          <p:txBody>
            <a:bodyPr/>
            <a:lstStyle/>
            <a:p>
              <a:pPr>
                <a:defRPr/>
              </a:pPr>
              <a:endParaRPr lang="fr-FR"/>
            </a:p>
          </p:txBody>
        </p:sp>
        <p:sp>
          <p:nvSpPr>
            <p:cNvPr id="14" name="Rectangle 13"/>
            <p:cNvSpPr>
              <a:spLocks noChangeArrowheads="1"/>
            </p:cNvSpPr>
            <p:nvPr/>
          </p:nvSpPr>
          <p:spPr bwMode="auto">
            <a:xfrm>
              <a:off x="4774" y="1038"/>
              <a:ext cx="41" cy="91"/>
            </a:xfrm>
            <a:prstGeom prst="rect">
              <a:avLst/>
            </a:prstGeom>
            <a:solidFill>
              <a:srgbClr val="53B086"/>
            </a:solidFill>
            <a:ln w="9525">
              <a:noFill/>
              <a:miter lim="800000"/>
              <a:headEnd/>
              <a:tailEnd/>
            </a:ln>
            <a:effectLst/>
          </p:spPr>
          <p:txBody>
            <a:bodyPr/>
            <a:lstStyle/>
            <a:p>
              <a:pPr>
                <a:defRPr/>
              </a:pPr>
              <a:endParaRPr lang="fr-FR"/>
            </a:p>
          </p:txBody>
        </p:sp>
        <p:sp>
          <p:nvSpPr>
            <p:cNvPr id="15" name="Rectangle 14"/>
            <p:cNvSpPr>
              <a:spLocks noChangeArrowheads="1"/>
            </p:cNvSpPr>
            <p:nvPr/>
          </p:nvSpPr>
          <p:spPr bwMode="auto">
            <a:xfrm>
              <a:off x="5328" y="929"/>
              <a:ext cx="41" cy="204"/>
            </a:xfrm>
            <a:prstGeom prst="rect">
              <a:avLst/>
            </a:prstGeom>
            <a:solidFill>
              <a:srgbClr val="6CB333"/>
            </a:solidFill>
            <a:ln w="9525">
              <a:noFill/>
              <a:miter lim="800000"/>
              <a:headEnd/>
              <a:tailEnd/>
            </a:ln>
            <a:effectLst/>
          </p:spPr>
          <p:txBody>
            <a:bodyPr/>
            <a:lstStyle/>
            <a:p>
              <a:pPr>
                <a:defRPr/>
              </a:pPr>
              <a:endParaRPr lang="fr-FR"/>
            </a:p>
          </p:txBody>
        </p:sp>
        <p:sp>
          <p:nvSpPr>
            <p:cNvPr id="16" name="Rectangle 15"/>
            <p:cNvSpPr>
              <a:spLocks noChangeArrowheads="1"/>
            </p:cNvSpPr>
            <p:nvPr/>
          </p:nvSpPr>
          <p:spPr bwMode="auto">
            <a:xfrm>
              <a:off x="5225" y="1038"/>
              <a:ext cx="41" cy="91"/>
            </a:xfrm>
            <a:prstGeom prst="rect">
              <a:avLst/>
            </a:prstGeom>
            <a:solidFill>
              <a:srgbClr val="6CB333"/>
            </a:solidFill>
            <a:ln w="9525">
              <a:noFill/>
              <a:miter lim="800000"/>
              <a:headEnd/>
              <a:tailEnd/>
            </a:ln>
            <a:effectLst/>
          </p:spPr>
          <p:txBody>
            <a:bodyPr/>
            <a:lstStyle/>
            <a:p>
              <a:pPr>
                <a:defRPr/>
              </a:pPr>
              <a:endParaRPr lang="fr-FR"/>
            </a:p>
          </p:txBody>
        </p:sp>
        <p:sp>
          <p:nvSpPr>
            <p:cNvPr id="17" name="Rectangle 16"/>
            <p:cNvSpPr>
              <a:spLocks noChangeArrowheads="1"/>
            </p:cNvSpPr>
            <p:nvPr/>
          </p:nvSpPr>
          <p:spPr bwMode="auto">
            <a:xfrm>
              <a:off x="5110" y="1038"/>
              <a:ext cx="41" cy="91"/>
            </a:xfrm>
            <a:prstGeom prst="rect">
              <a:avLst/>
            </a:prstGeom>
            <a:solidFill>
              <a:srgbClr val="159938"/>
            </a:solidFill>
            <a:ln w="9525">
              <a:noFill/>
              <a:miter lim="800000"/>
              <a:headEnd/>
              <a:tailEnd/>
            </a:ln>
            <a:effectLst/>
          </p:spPr>
          <p:txBody>
            <a:bodyPr/>
            <a:lstStyle/>
            <a:p>
              <a:pPr>
                <a:defRPr/>
              </a:pPr>
              <a:endParaRPr lang="fr-FR"/>
            </a:p>
          </p:txBody>
        </p:sp>
        <p:sp>
          <p:nvSpPr>
            <p:cNvPr id="18" name="Rectangle 17"/>
            <p:cNvSpPr>
              <a:spLocks noChangeArrowheads="1"/>
            </p:cNvSpPr>
            <p:nvPr/>
          </p:nvSpPr>
          <p:spPr bwMode="auto">
            <a:xfrm>
              <a:off x="5664" y="929"/>
              <a:ext cx="41" cy="204"/>
            </a:xfrm>
            <a:prstGeom prst="rect">
              <a:avLst/>
            </a:prstGeom>
            <a:solidFill>
              <a:srgbClr val="C8D724"/>
            </a:solidFill>
            <a:ln w="9525">
              <a:noFill/>
              <a:miter lim="800000"/>
              <a:headEnd/>
              <a:tailEnd/>
            </a:ln>
            <a:effectLst/>
          </p:spPr>
          <p:txBody>
            <a:bodyPr/>
            <a:lstStyle/>
            <a:p>
              <a:pPr>
                <a:defRPr/>
              </a:pPr>
              <a:endParaRPr lang="fr-FR"/>
            </a:p>
          </p:txBody>
        </p:sp>
        <p:sp>
          <p:nvSpPr>
            <p:cNvPr id="19" name="Rectangle 18"/>
            <p:cNvSpPr>
              <a:spLocks noChangeArrowheads="1"/>
            </p:cNvSpPr>
            <p:nvPr/>
          </p:nvSpPr>
          <p:spPr bwMode="auto">
            <a:xfrm>
              <a:off x="5561" y="1038"/>
              <a:ext cx="41" cy="91"/>
            </a:xfrm>
            <a:prstGeom prst="rect">
              <a:avLst/>
            </a:prstGeom>
            <a:solidFill>
              <a:srgbClr val="9CC52D"/>
            </a:solidFill>
            <a:ln w="9525">
              <a:noFill/>
              <a:miter lim="800000"/>
              <a:headEnd/>
              <a:tailEnd/>
            </a:ln>
            <a:effectLst/>
          </p:spPr>
          <p:txBody>
            <a:bodyPr/>
            <a:lstStyle/>
            <a:p>
              <a:pPr>
                <a:defRPr/>
              </a:pPr>
              <a:endParaRPr lang="fr-FR"/>
            </a:p>
          </p:txBody>
        </p:sp>
        <p:sp>
          <p:nvSpPr>
            <p:cNvPr id="20" name="Rectangle 19"/>
            <p:cNvSpPr>
              <a:spLocks noChangeArrowheads="1"/>
            </p:cNvSpPr>
            <p:nvPr/>
          </p:nvSpPr>
          <p:spPr bwMode="auto">
            <a:xfrm>
              <a:off x="5446" y="1038"/>
              <a:ext cx="41" cy="91"/>
            </a:xfrm>
            <a:prstGeom prst="rect">
              <a:avLst/>
            </a:prstGeom>
            <a:solidFill>
              <a:srgbClr val="9CC52D"/>
            </a:solidFill>
            <a:ln w="9525">
              <a:noFill/>
              <a:miter lim="800000"/>
              <a:headEnd/>
              <a:tailEnd/>
            </a:ln>
            <a:effectLst/>
          </p:spPr>
          <p:txBody>
            <a:bodyPr/>
            <a:lstStyle/>
            <a:p>
              <a:pPr>
                <a:defRPr/>
              </a:pPr>
              <a:endParaRPr lang="fr-FR"/>
            </a:p>
          </p:txBody>
        </p:sp>
      </p:grpSp>
      <p:grpSp>
        <p:nvGrpSpPr>
          <p:cNvPr id="21" name="Group 57"/>
          <p:cNvGrpSpPr>
            <a:grpSpLocks/>
          </p:cNvGrpSpPr>
          <p:nvPr/>
        </p:nvGrpSpPr>
        <p:grpSpPr bwMode="auto">
          <a:xfrm>
            <a:off x="131763" y="3667125"/>
            <a:ext cx="1817687" cy="323850"/>
            <a:chOff x="561" y="2351"/>
            <a:chExt cx="1145" cy="204"/>
          </a:xfrm>
        </p:grpSpPr>
        <p:sp>
          <p:nvSpPr>
            <p:cNvPr id="22" name="Rectangle 45"/>
            <p:cNvSpPr>
              <a:spLocks noChangeArrowheads="1"/>
            </p:cNvSpPr>
            <p:nvPr/>
          </p:nvSpPr>
          <p:spPr bwMode="auto">
            <a:xfrm rot="10800000" flipH="1">
              <a:off x="664" y="2351"/>
              <a:ext cx="41" cy="204"/>
            </a:xfrm>
            <a:prstGeom prst="rect">
              <a:avLst/>
            </a:prstGeom>
            <a:solidFill>
              <a:srgbClr val="5CBBD6"/>
            </a:solidFill>
            <a:ln w="9525">
              <a:noFill/>
              <a:miter lim="800000"/>
              <a:headEnd/>
              <a:tailEnd/>
            </a:ln>
            <a:effectLst/>
          </p:spPr>
          <p:txBody>
            <a:bodyPr/>
            <a:lstStyle/>
            <a:p>
              <a:pPr>
                <a:defRPr/>
              </a:pPr>
              <a:endParaRPr lang="fr-FR"/>
            </a:p>
          </p:txBody>
        </p:sp>
        <p:sp>
          <p:nvSpPr>
            <p:cNvPr id="23" name="Rectangle 46"/>
            <p:cNvSpPr>
              <a:spLocks noChangeArrowheads="1"/>
            </p:cNvSpPr>
            <p:nvPr/>
          </p:nvSpPr>
          <p:spPr bwMode="auto">
            <a:xfrm rot="10800000" flipH="1">
              <a:off x="561" y="2354"/>
              <a:ext cx="41" cy="91"/>
            </a:xfrm>
            <a:prstGeom prst="rect">
              <a:avLst/>
            </a:prstGeom>
            <a:solidFill>
              <a:srgbClr val="5CBBD6"/>
            </a:solidFill>
            <a:ln w="9525">
              <a:noFill/>
              <a:miter lim="800000"/>
              <a:headEnd/>
              <a:tailEnd/>
            </a:ln>
            <a:effectLst/>
          </p:spPr>
          <p:txBody>
            <a:bodyPr/>
            <a:lstStyle/>
            <a:p>
              <a:pPr>
                <a:defRPr/>
              </a:pPr>
              <a:endParaRPr lang="fr-FR"/>
            </a:p>
          </p:txBody>
        </p:sp>
        <p:sp>
          <p:nvSpPr>
            <p:cNvPr id="24" name="Rectangle 48"/>
            <p:cNvSpPr>
              <a:spLocks noChangeArrowheads="1"/>
            </p:cNvSpPr>
            <p:nvPr/>
          </p:nvSpPr>
          <p:spPr bwMode="auto">
            <a:xfrm rot="10800000" flipH="1">
              <a:off x="993" y="2351"/>
              <a:ext cx="41" cy="204"/>
            </a:xfrm>
            <a:prstGeom prst="rect">
              <a:avLst/>
            </a:prstGeom>
            <a:solidFill>
              <a:srgbClr val="159938"/>
            </a:solidFill>
            <a:ln w="9525">
              <a:noFill/>
              <a:miter lim="800000"/>
              <a:headEnd/>
              <a:tailEnd/>
            </a:ln>
            <a:effectLst/>
          </p:spPr>
          <p:txBody>
            <a:bodyPr/>
            <a:lstStyle/>
            <a:p>
              <a:pPr>
                <a:defRPr/>
              </a:pPr>
              <a:endParaRPr lang="fr-FR"/>
            </a:p>
          </p:txBody>
        </p:sp>
        <p:sp>
          <p:nvSpPr>
            <p:cNvPr id="25" name="Rectangle 49"/>
            <p:cNvSpPr>
              <a:spLocks noChangeArrowheads="1"/>
            </p:cNvSpPr>
            <p:nvPr/>
          </p:nvSpPr>
          <p:spPr bwMode="auto">
            <a:xfrm rot="10800000" flipH="1">
              <a:off x="890" y="2354"/>
              <a:ext cx="41" cy="91"/>
            </a:xfrm>
            <a:prstGeom prst="rect">
              <a:avLst/>
            </a:prstGeom>
            <a:solidFill>
              <a:srgbClr val="53B086"/>
            </a:solidFill>
            <a:ln w="9525">
              <a:noFill/>
              <a:miter lim="800000"/>
              <a:headEnd/>
              <a:tailEnd/>
            </a:ln>
            <a:effectLst/>
          </p:spPr>
          <p:txBody>
            <a:bodyPr/>
            <a:lstStyle/>
            <a:p>
              <a:pPr>
                <a:defRPr/>
              </a:pPr>
              <a:endParaRPr lang="fr-FR"/>
            </a:p>
          </p:txBody>
        </p:sp>
        <p:sp>
          <p:nvSpPr>
            <p:cNvPr id="26" name="Rectangle 50"/>
            <p:cNvSpPr>
              <a:spLocks noChangeArrowheads="1"/>
            </p:cNvSpPr>
            <p:nvPr/>
          </p:nvSpPr>
          <p:spPr bwMode="auto">
            <a:xfrm rot="10800000" flipH="1">
              <a:off x="775" y="2354"/>
              <a:ext cx="41" cy="91"/>
            </a:xfrm>
            <a:prstGeom prst="rect">
              <a:avLst/>
            </a:prstGeom>
            <a:solidFill>
              <a:srgbClr val="53B086"/>
            </a:solidFill>
            <a:ln w="9525">
              <a:noFill/>
              <a:miter lim="800000"/>
              <a:headEnd/>
              <a:tailEnd/>
            </a:ln>
            <a:effectLst/>
          </p:spPr>
          <p:txBody>
            <a:bodyPr/>
            <a:lstStyle/>
            <a:p>
              <a:pPr>
                <a:defRPr/>
              </a:pPr>
              <a:endParaRPr lang="fr-FR"/>
            </a:p>
          </p:txBody>
        </p:sp>
        <p:sp>
          <p:nvSpPr>
            <p:cNvPr id="27" name="Rectangle 51"/>
            <p:cNvSpPr>
              <a:spLocks noChangeArrowheads="1"/>
            </p:cNvSpPr>
            <p:nvPr/>
          </p:nvSpPr>
          <p:spPr bwMode="auto">
            <a:xfrm rot="10800000" flipH="1">
              <a:off x="1329" y="2351"/>
              <a:ext cx="41" cy="204"/>
            </a:xfrm>
            <a:prstGeom prst="rect">
              <a:avLst/>
            </a:prstGeom>
            <a:solidFill>
              <a:srgbClr val="6CB333"/>
            </a:solidFill>
            <a:ln w="9525">
              <a:noFill/>
              <a:miter lim="800000"/>
              <a:headEnd/>
              <a:tailEnd/>
            </a:ln>
            <a:effectLst/>
          </p:spPr>
          <p:txBody>
            <a:bodyPr/>
            <a:lstStyle/>
            <a:p>
              <a:pPr>
                <a:defRPr/>
              </a:pPr>
              <a:endParaRPr lang="fr-FR"/>
            </a:p>
          </p:txBody>
        </p:sp>
        <p:sp>
          <p:nvSpPr>
            <p:cNvPr id="28" name="Rectangle 52"/>
            <p:cNvSpPr>
              <a:spLocks noChangeArrowheads="1"/>
            </p:cNvSpPr>
            <p:nvPr/>
          </p:nvSpPr>
          <p:spPr bwMode="auto">
            <a:xfrm rot="10800000" flipH="1">
              <a:off x="1226" y="2354"/>
              <a:ext cx="41" cy="91"/>
            </a:xfrm>
            <a:prstGeom prst="rect">
              <a:avLst/>
            </a:prstGeom>
            <a:solidFill>
              <a:srgbClr val="6CB333"/>
            </a:solidFill>
            <a:ln w="9525">
              <a:noFill/>
              <a:miter lim="800000"/>
              <a:headEnd/>
              <a:tailEnd/>
            </a:ln>
            <a:effectLst/>
          </p:spPr>
          <p:txBody>
            <a:bodyPr/>
            <a:lstStyle/>
            <a:p>
              <a:pPr>
                <a:defRPr/>
              </a:pPr>
              <a:endParaRPr lang="fr-FR"/>
            </a:p>
          </p:txBody>
        </p:sp>
        <p:sp>
          <p:nvSpPr>
            <p:cNvPr id="29" name="Rectangle 53"/>
            <p:cNvSpPr>
              <a:spLocks noChangeArrowheads="1"/>
            </p:cNvSpPr>
            <p:nvPr/>
          </p:nvSpPr>
          <p:spPr bwMode="auto">
            <a:xfrm rot="10800000" flipH="1">
              <a:off x="1111" y="2354"/>
              <a:ext cx="41" cy="91"/>
            </a:xfrm>
            <a:prstGeom prst="rect">
              <a:avLst/>
            </a:prstGeom>
            <a:solidFill>
              <a:srgbClr val="159938"/>
            </a:solidFill>
            <a:ln w="9525">
              <a:noFill/>
              <a:miter lim="800000"/>
              <a:headEnd/>
              <a:tailEnd/>
            </a:ln>
            <a:effectLst/>
          </p:spPr>
          <p:txBody>
            <a:bodyPr/>
            <a:lstStyle/>
            <a:p>
              <a:pPr>
                <a:defRPr/>
              </a:pPr>
              <a:endParaRPr lang="fr-FR"/>
            </a:p>
          </p:txBody>
        </p:sp>
        <p:sp>
          <p:nvSpPr>
            <p:cNvPr id="30" name="Rectangle 54"/>
            <p:cNvSpPr>
              <a:spLocks noChangeArrowheads="1"/>
            </p:cNvSpPr>
            <p:nvPr/>
          </p:nvSpPr>
          <p:spPr bwMode="auto">
            <a:xfrm rot="10800000" flipH="1">
              <a:off x="1665" y="2351"/>
              <a:ext cx="41" cy="204"/>
            </a:xfrm>
            <a:prstGeom prst="rect">
              <a:avLst/>
            </a:prstGeom>
            <a:solidFill>
              <a:srgbClr val="C8D724"/>
            </a:solidFill>
            <a:ln w="9525">
              <a:noFill/>
              <a:miter lim="800000"/>
              <a:headEnd/>
              <a:tailEnd/>
            </a:ln>
            <a:effectLst/>
          </p:spPr>
          <p:txBody>
            <a:bodyPr/>
            <a:lstStyle/>
            <a:p>
              <a:pPr>
                <a:defRPr/>
              </a:pPr>
              <a:endParaRPr lang="fr-FR"/>
            </a:p>
          </p:txBody>
        </p:sp>
        <p:sp>
          <p:nvSpPr>
            <p:cNvPr id="31" name="Rectangle 55"/>
            <p:cNvSpPr>
              <a:spLocks noChangeArrowheads="1"/>
            </p:cNvSpPr>
            <p:nvPr/>
          </p:nvSpPr>
          <p:spPr bwMode="auto">
            <a:xfrm rot="10800000" flipH="1">
              <a:off x="1562" y="2354"/>
              <a:ext cx="41" cy="91"/>
            </a:xfrm>
            <a:prstGeom prst="rect">
              <a:avLst/>
            </a:prstGeom>
            <a:solidFill>
              <a:srgbClr val="9CC52D"/>
            </a:solidFill>
            <a:ln w="9525">
              <a:noFill/>
              <a:miter lim="800000"/>
              <a:headEnd/>
              <a:tailEnd/>
            </a:ln>
            <a:effectLst/>
          </p:spPr>
          <p:txBody>
            <a:bodyPr/>
            <a:lstStyle/>
            <a:p>
              <a:pPr>
                <a:defRPr/>
              </a:pPr>
              <a:endParaRPr lang="fr-FR"/>
            </a:p>
          </p:txBody>
        </p:sp>
        <p:sp>
          <p:nvSpPr>
            <p:cNvPr id="32" name="Rectangle 56"/>
            <p:cNvSpPr>
              <a:spLocks noChangeArrowheads="1"/>
            </p:cNvSpPr>
            <p:nvPr/>
          </p:nvSpPr>
          <p:spPr bwMode="auto">
            <a:xfrm rot="10800000" flipH="1">
              <a:off x="1447" y="2354"/>
              <a:ext cx="41" cy="91"/>
            </a:xfrm>
            <a:prstGeom prst="rect">
              <a:avLst/>
            </a:prstGeom>
            <a:solidFill>
              <a:srgbClr val="9CC52D"/>
            </a:solidFill>
            <a:ln w="9525">
              <a:noFill/>
              <a:miter lim="800000"/>
              <a:headEnd/>
              <a:tailEnd/>
            </a:ln>
            <a:effectLst/>
          </p:spPr>
          <p:txBody>
            <a:bodyPr/>
            <a:lstStyle/>
            <a:p>
              <a:pPr>
                <a:defRPr/>
              </a:pPr>
              <a:endParaRPr lang="fr-FR"/>
            </a:p>
          </p:txBody>
        </p:sp>
      </p:grpSp>
      <p:pic>
        <p:nvPicPr>
          <p:cNvPr id="33" name="Picture 59" descr="SIGNATURE_PPT"/>
          <p:cNvPicPr>
            <a:picLocks noChangeAspect="1" noChangeArrowheads="1"/>
          </p:cNvPicPr>
          <p:nvPr/>
        </p:nvPicPr>
        <p:blipFill>
          <a:blip r:embed="rId3" cstate="print"/>
          <a:srcRect/>
          <a:stretch>
            <a:fillRect/>
          </a:stretch>
        </p:blipFill>
        <p:spPr bwMode="auto">
          <a:xfrm>
            <a:off x="2154238" y="3725863"/>
            <a:ext cx="6761162" cy="100012"/>
          </a:xfrm>
          <a:prstGeom prst="rect">
            <a:avLst/>
          </a:prstGeom>
          <a:noFill/>
          <a:ln w="9525">
            <a:noFill/>
            <a:miter lim="800000"/>
            <a:headEnd/>
            <a:tailEnd/>
          </a:ln>
        </p:spPr>
      </p:pic>
      <p:sp>
        <p:nvSpPr>
          <p:cNvPr id="3076" name="Rectangle 4"/>
          <p:cNvSpPr>
            <a:spLocks noGrp="1" noChangeArrowheads="1"/>
          </p:cNvSpPr>
          <p:nvPr>
            <p:ph type="ctrTitle" sz="quarter"/>
          </p:nvPr>
        </p:nvSpPr>
        <p:spPr>
          <a:xfrm>
            <a:off x="1981200" y="4479329"/>
            <a:ext cx="5867400" cy="677863"/>
          </a:xfrm>
        </p:spPr>
        <p:txBody>
          <a:bodyPr/>
          <a:lstStyle>
            <a:lvl1pPr>
              <a:lnSpc>
                <a:spcPct val="90000"/>
              </a:lnSpc>
              <a:defRPr sz="2700" b="0">
                <a:solidFill>
                  <a:srgbClr val="007AB4"/>
                </a:solidFill>
                <a:latin typeface="Helvetica Neue" pitchFamily="-4" charset="0"/>
              </a:defRPr>
            </a:lvl1pPr>
          </a:lstStyle>
          <a:p>
            <a:r>
              <a:rPr lang="en-US" smtClean="0"/>
              <a:t>Click to edit Master title style</a:t>
            </a:r>
            <a:endParaRPr lang="fr-FR" dirty="0"/>
          </a:p>
        </p:txBody>
      </p:sp>
      <p:sp>
        <p:nvSpPr>
          <p:cNvPr id="3077" name="Rectangle 5"/>
          <p:cNvSpPr>
            <a:spLocks noGrp="1" noChangeArrowheads="1"/>
          </p:cNvSpPr>
          <p:nvPr>
            <p:ph type="subTitle" sz="quarter" idx="1"/>
          </p:nvPr>
        </p:nvSpPr>
        <p:spPr>
          <a:xfrm>
            <a:off x="1981200" y="5181600"/>
            <a:ext cx="5867400" cy="677863"/>
          </a:xfrm>
        </p:spPr>
        <p:txBody>
          <a:bodyPr/>
          <a:lstStyle>
            <a:lvl1pPr marL="0" indent="0">
              <a:defRPr sz="1900">
                <a:solidFill>
                  <a:srgbClr val="77C5E3"/>
                </a:solidFill>
                <a:latin typeface="Helvetica" pitchFamily="-4" charset="0"/>
              </a:defRPr>
            </a:lvl1pPr>
          </a:lstStyle>
          <a:p>
            <a:r>
              <a:rPr lang="en-US" smtClean="0"/>
              <a:t>Click to edit Master subtitle style</a:t>
            </a:r>
            <a:endParaRPr lang="fr-FR"/>
          </a:p>
        </p:txBody>
      </p:sp>
      <p:sp>
        <p:nvSpPr>
          <p:cNvPr id="34" name="Rectangle 7"/>
          <p:cNvSpPr>
            <a:spLocks noGrp="1" noChangeArrowheads="1"/>
          </p:cNvSpPr>
          <p:nvPr>
            <p:ph type="ftr" sz="quarter" idx="10"/>
          </p:nvPr>
        </p:nvSpPr>
        <p:spPr>
          <a:xfrm>
            <a:off x="4876800" y="6400800"/>
            <a:ext cx="3962400" cy="304800"/>
          </a:xfrm>
        </p:spPr>
        <p:txBody>
          <a:bodyPr anchor="t"/>
          <a:lstStyle>
            <a:lvl1pPr algn="r">
              <a:defRPr b="1" smtClean="0">
                <a:solidFill>
                  <a:srgbClr val="3C92C1"/>
                </a:solidFill>
                <a:latin typeface="+mj-lt"/>
              </a:defRPr>
            </a:lvl1pPr>
          </a:lstStyle>
          <a:p>
            <a:pPr>
              <a:defRPr/>
            </a:pPr>
            <a:r>
              <a:rPr lang="fr-FR"/>
              <a:t>Date I City I Land</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cap="all" baseline="0"/>
            </a:lvl1pPr>
          </a:lstStyle>
          <a:p>
            <a:r>
              <a:rPr lang="en-US" smtClean="0"/>
              <a:t>Click to edit Master title style</a:t>
            </a:r>
            <a:endParaRPr lang="fr-FR" dirty="0"/>
          </a:p>
        </p:txBody>
      </p:sp>
      <p:sp>
        <p:nvSpPr>
          <p:cNvPr id="4" name="Rectangle 9"/>
          <p:cNvSpPr>
            <a:spLocks noGrp="1" noChangeArrowheads="1"/>
          </p:cNvSpPr>
          <p:nvPr>
            <p:ph type="ftr" sz="quarter" idx="10"/>
          </p:nvPr>
        </p:nvSpPr>
        <p:spPr>
          <a:ln/>
        </p:spPr>
        <p:txBody>
          <a:bodyPr/>
          <a:lstStyle>
            <a:lvl1pPr>
              <a:defRPr/>
            </a:lvl1pPr>
          </a:lstStyle>
          <a:p>
            <a:pPr>
              <a:defRPr/>
            </a:pPr>
            <a:r>
              <a:rPr lang="fr-FR"/>
              <a:t>www.jerico-fp7.eu</a:t>
            </a:r>
          </a:p>
        </p:txBody>
      </p:sp>
      <p:sp>
        <p:nvSpPr>
          <p:cNvPr id="5" name="Rectangle 10"/>
          <p:cNvSpPr>
            <a:spLocks noGrp="1" noChangeArrowheads="1"/>
          </p:cNvSpPr>
          <p:nvPr>
            <p:ph type="sldNum" sz="quarter" idx="11"/>
          </p:nvPr>
        </p:nvSpPr>
        <p:spPr>
          <a:ln/>
        </p:spPr>
        <p:txBody>
          <a:bodyPr/>
          <a:lstStyle>
            <a:lvl1pPr>
              <a:defRPr/>
            </a:lvl1pPr>
          </a:lstStyle>
          <a:p>
            <a:pPr>
              <a:defRPr/>
            </a:pPr>
            <a:endParaRPr lang="fr-FR"/>
          </a:p>
        </p:txBody>
      </p:sp>
      <p:sp>
        <p:nvSpPr>
          <p:cNvPr id="6" name="Rectangle 7"/>
          <p:cNvSpPr>
            <a:spLocks noGrp="1" noChangeArrowheads="1"/>
          </p:cNvSpPr>
          <p:nvPr>
            <p:ph idx="1" hasCustomPrompt="1"/>
          </p:nvPr>
        </p:nvSpPr>
        <p:spPr bwMode="auto">
          <a:xfrm>
            <a:off x="609600" y="2209800"/>
            <a:ext cx="8077200" cy="3733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a:defRPr sz="1600" b="0" i="1" cap="none" baseline="0">
                <a:solidFill>
                  <a:schemeClr val="bg2"/>
                </a:solidFill>
                <a:latin typeface="Arial" pitchFamily="34" charset="0"/>
              </a:defRPr>
            </a:lvl1pPr>
          </a:lstStyle>
          <a:p>
            <a:pPr lvl="0"/>
            <a:r>
              <a:rPr lang="fr-FR" dirty="0" smtClean="0"/>
              <a:t>Cliquez pour modifier les styles du texte du masque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fld id="{EF27D616-2005-4B1D-9607-BFF753444821}" type="datetime1">
              <a:rPr lang="en-US"/>
              <a:pPr>
                <a:defRPr/>
              </a:pPr>
              <a:t>5/6/2014</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99F3AA4-8FE1-4995-B330-B4B0CE6EE19A}"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457200" y="6356350"/>
            <a:ext cx="2133600" cy="365125"/>
          </a:xfrm>
          <a:prstGeom prst="rect">
            <a:avLst/>
          </a:prstGeom>
        </p:spPr>
        <p:txBody>
          <a:bodyPr/>
          <a:lstStyle>
            <a:lvl1pPr>
              <a:defRPr/>
            </a:lvl1pPr>
          </a:lstStyle>
          <a:p>
            <a:fld id="{6C888D44-BBD0-4947-BDD0-2C599370D7E0}" type="datetime1">
              <a:rPr lang="fr-FR"/>
              <a:pPr/>
              <a:t>06/05/2014</a:t>
            </a:fld>
            <a:endParaRPr lang="fr-FR"/>
          </a:p>
        </p:txBody>
      </p:sp>
      <p:sp>
        <p:nvSpPr>
          <p:cNvPr id="3" name="Footer Placeholder 4"/>
          <p:cNvSpPr>
            <a:spLocks noGrp="1"/>
          </p:cNvSpPr>
          <p:nvPr>
            <p:ph type="ftr" sz="quarter" idx="11"/>
          </p:nvPr>
        </p:nvSpPr>
        <p:spPr/>
        <p:txBody>
          <a:bodyPr/>
          <a:lstStyle>
            <a:lvl1pPr>
              <a:defRPr/>
            </a:lvl1pPr>
          </a:lstStyle>
          <a:p>
            <a:pPr>
              <a:defRPr/>
            </a:pPr>
            <a:endParaRPr lang="fr-FR"/>
          </a:p>
        </p:txBody>
      </p:sp>
      <p:sp>
        <p:nvSpPr>
          <p:cNvPr id="4" name="Slide Number Placeholder 5"/>
          <p:cNvSpPr>
            <a:spLocks noGrp="1"/>
          </p:cNvSpPr>
          <p:nvPr>
            <p:ph type="sldNum" sz="quarter" idx="12"/>
          </p:nvPr>
        </p:nvSpPr>
        <p:spPr/>
        <p:txBody>
          <a:bodyPr/>
          <a:lstStyle>
            <a:lvl1pPr>
              <a:defRPr/>
            </a:lvl1pPr>
          </a:lstStyle>
          <a:p>
            <a:fld id="{89716C05-3532-468E-99B0-1E7F912DC2EE}" type="slidenum">
              <a:rPr lang="fr-FR"/>
              <a:pPr/>
              <a:t>‹#›</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vl1pPr>
          </a:lstStyle>
          <a:p>
            <a:r>
              <a:rPr lang="en-US" smtClean="0"/>
              <a:t>Click to edit Master title style</a:t>
            </a:r>
            <a:endParaRPr lang="nn-NO"/>
          </a:p>
        </p:txBody>
      </p:sp>
      <p:sp>
        <p:nvSpPr>
          <p:cNvPr id="3" name="Plassholder f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Plassholder for innhol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n-NO"/>
          </a:p>
        </p:txBody>
      </p:sp>
      <p:sp>
        <p:nvSpPr>
          <p:cNvPr id="5" name="Plassholder f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Plassholder for innhol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n-NO"/>
          </a:p>
        </p:txBody>
      </p:sp>
      <p:sp>
        <p:nvSpPr>
          <p:cNvPr id="7" name="Plassholder for dato 3"/>
          <p:cNvSpPr>
            <a:spLocks noGrp="1"/>
          </p:cNvSpPr>
          <p:nvPr>
            <p:ph type="dt" sz="half" idx="10"/>
          </p:nvPr>
        </p:nvSpPr>
        <p:spPr>
          <a:xfrm>
            <a:off x="5410200" y="6400800"/>
            <a:ext cx="2185988" cy="365125"/>
          </a:xfrm>
          <a:prstGeom prst="rect">
            <a:avLst/>
          </a:prstGeom>
        </p:spPr>
        <p:txBody>
          <a:bodyPr/>
          <a:lstStyle>
            <a:lvl1pPr>
              <a:defRPr/>
            </a:lvl1pPr>
          </a:lstStyle>
          <a:p>
            <a:r>
              <a:rPr lang="en-US" smtClean="0"/>
              <a:t>25.04.2013</a:t>
            </a:r>
            <a:endParaRPr lang="nn-NO"/>
          </a:p>
        </p:txBody>
      </p:sp>
      <p:sp>
        <p:nvSpPr>
          <p:cNvPr id="8" name="Plassholder for bunntekst 4"/>
          <p:cNvSpPr>
            <a:spLocks noGrp="1"/>
          </p:cNvSpPr>
          <p:nvPr>
            <p:ph type="ftr" sz="quarter" idx="11"/>
          </p:nvPr>
        </p:nvSpPr>
        <p:spPr/>
        <p:txBody>
          <a:bodyPr/>
          <a:lstStyle>
            <a:lvl1pPr>
              <a:defRPr/>
            </a:lvl1pPr>
          </a:lstStyle>
          <a:p>
            <a:r>
              <a:rPr lang="nn-NO" smtClean="0"/>
              <a:t>Kai Sørensen, NIVA   kai.sorensen@niva.no</a:t>
            </a:r>
            <a:endParaRPr lang="nn-NO"/>
          </a:p>
        </p:txBody>
      </p:sp>
      <p:sp>
        <p:nvSpPr>
          <p:cNvPr id="9" name="Plassholder for lysbildenummer 5"/>
          <p:cNvSpPr>
            <a:spLocks noGrp="1"/>
          </p:cNvSpPr>
          <p:nvPr>
            <p:ph type="sldNum" sz="quarter" idx="12"/>
          </p:nvPr>
        </p:nvSpPr>
        <p:spPr/>
        <p:txBody>
          <a:bodyPr/>
          <a:lstStyle>
            <a:lvl1pPr>
              <a:defRPr/>
            </a:lvl1pPr>
          </a:lstStyle>
          <a:p>
            <a:fld id="{88F08221-F66D-4D88-ACAA-EA59E48B41B6}" type="slidenum">
              <a:rPr lang="nn-NO"/>
              <a:pPr/>
              <a:t>‹#›</a:t>
            </a:fld>
            <a:endParaRPr lang="nn-NO"/>
          </a:p>
        </p:txBody>
      </p:sp>
    </p:spTree>
    <p:extLst>
      <p:ext uri="{BB962C8B-B14F-4D97-AF65-F5344CB8AC3E}">
        <p14:creationId xmlns:p14="http://schemas.microsoft.com/office/powerpoint/2010/main" xmlns="" val="34430161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AndTwoObj">
  <p:cSld name="Titolo, contenu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smtClean="0"/>
              <a:t>Fare clic per modificare lo stile del titolo</a:t>
            </a:r>
            <a:endParaRPr lang="en-GB"/>
          </a:p>
        </p:txBody>
      </p:sp>
      <p:sp>
        <p:nvSpPr>
          <p:cNvPr id="3" name="Segnaposto contenuto 2"/>
          <p:cNvSpPr>
            <a:spLocks noGrp="1"/>
          </p:cNvSpPr>
          <p:nvPr>
            <p:ph sz="half" idx="1"/>
          </p:nvPr>
        </p:nvSpPr>
        <p:spPr>
          <a:xfrm>
            <a:off x="457200" y="1600200"/>
            <a:ext cx="4038600" cy="45259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4" name="Segnaposto contenuto 3"/>
          <p:cNvSpPr>
            <a:spLocks noGrp="1"/>
          </p:cNvSpPr>
          <p:nvPr>
            <p:ph sz="quarter" idx="2"/>
          </p:nvPr>
        </p:nvSpPr>
        <p:spPr>
          <a:xfrm>
            <a:off x="4648200" y="1600200"/>
            <a:ext cx="4038600" cy="21859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5" name="Segnaposto contenuto 4"/>
          <p:cNvSpPr>
            <a:spLocks noGrp="1"/>
          </p:cNvSpPr>
          <p:nvPr>
            <p:ph sz="quarter" idx="3"/>
          </p:nvPr>
        </p:nvSpPr>
        <p:spPr>
          <a:xfrm>
            <a:off x="4648200" y="3938588"/>
            <a:ext cx="4038600" cy="2187575"/>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6" name="Segnaposto data 5"/>
          <p:cNvSpPr>
            <a:spLocks noGrp="1"/>
          </p:cNvSpPr>
          <p:nvPr>
            <p:ph type="dt" sz="half" idx="10"/>
          </p:nvPr>
        </p:nvSpPr>
        <p:spPr>
          <a:xfrm>
            <a:off x="457200" y="6245225"/>
            <a:ext cx="2133600" cy="476250"/>
          </a:xfrm>
          <a:prstGeom prst="rect">
            <a:avLst/>
          </a:prstGeom>
        </p:spPr>
        <p:txBody>
          <a:bodyPr/>
          <a:lstStyle>
            <a:lvl1pPr>
              <a:defRPr/>
            </a:lvl1pPr>
          </a:lstStyle>
          <a:p>
            <a:endParaRPr lang="it-IT">
              <a:solidFill>
                <a:srgbClr val="000000"/>
              </a:solidFill>
            </a:endParaRPr>
          </a:p>
        </p:txBody>
      </p:sp>
      <p:sp>
        <p:nvSpPr>
          <p:cNvPr id="7" name="Segnaposto piè di pagina 6"/>
          <p:cNvSpPr>
            <a:spLocks noGrp="1"/>
          </p:cNvSpPr>
          <p:nvPr>
            <p:ph type="ftr" sz="quarter" idx="11"/>
          </p:nvPr>
        </p:nvSpPr>
        <p:spPr>
          <a:xfrm>
            <a:off x="3124200" y="6245225"/>
            <a:ext cx="2895600" cy="476250"/>
          </a:xfrm>
        </p:spPr>
        <p:txBody>
          <a:bodyPr/>
          <a:lstStyle>
            <a:lvl1pPr>
              <a:defRPr/>
            </a:lvl1pPr>
          </a:lstStyle>
          <a:p>
            <a:endParaRPr lang="it-IT">
              <a:solidFill>
                <a:srgbClr val="000000"/>
              </a:solidFill>
            </a:endParaRPr>
          </a:p>
        </p:txBody>
      </p:sp>
      <p:sp>
        <p:nvSpPr>
          <p:cNvPr id="8" name="Segnaposto numero diapositiva 7"/>
          <p:cNvSpPr>
            <a:spLocks noGrp="1"/>
          </p:cNvSpPr>
          <p:nvPr>
            <p:ph type="sldNum" sz="quarter" idx="12"/>
          </p:nvPr>
        </p:nvSpPr>
        <p:spPr>
          <a:xfrm>
            <a:off x="6553200" y="6245225"/>
            <a:ext cx="2133600" cy="476250"/>
          </a:xfrm>
        </p:spPr>
        <p:txBody>
          <a:bodyPr/>
          <a:lstStyle>
            <a:lvl1pPr>
              <a:defRPr/>
            </a:lvl1pPr>
          </a:lstStyle>
          <a:p>
            <a:fld id="{E3745628-B876-47CD-BD7E-CCBAAE1E385D}" type="slidenum">
              <a:rPr lang="it-IT">
                <a:solidFill>
                  <a:srgbClr val="000000"/>
                </a:solidFill>
              </a:rPr>
              <a:pPr/>
              <a:t>‹#›</a:t>
            </a:fld>
            <a:endParaRPr lang="it-IT">
              <a:solidFill>
                <a:srgbClr val="000000"/>
              </a:solidFill>
            </a:endParaRPr>
          </a:p>
        </p:txBody>
      </p:sp>
    </p:spTree>
    <p:extLst>
      <p:ext uri="{BB962C8B-B14F-4D97-AF65-F5344CB8AC3E}">
        <p14:creationId xmlns:p14="http://schemas.microsoft.com/office/powerpoint/2010/main" xmlns="" val="23651966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37" descr="VAGUE_SEULE"/>
          <p:cNvPicPr>
            <a:picLocks noChangeAspect="1" noChangeArrowheads="1"/>
          </p:cNvPicPr>
          <p:nvPr/>
        </p:nvPicPr>
        <p:blipFill>
          <a:blip r:embed="rId8" cstate="print"/>
          <a:srcRect/>
          <a:stretch>
            <a:fillRect/>
          </a:stretch>
        </p:blipFill>
        <p:spPr bwMode="auto">
          <a:xfrm>
            <a:off x="7529513" y="152400"/>
            <a:ext cx="1462087" cy="1676400"/>
          </a:xfrm>
          <a:prstGeom prst="rect">
            <a:avLst/>
          </a:prstGeom>
          <a:noFill/>
          <a:ln w="9525">
            <a:noFill/>
            <a:miter lim="800000"/>
            <a:headEnd/>
            <a:tailEnd/>
          </a:ln>
        </p:spPr>
      </p:pic>
      <p:sp>
        <p:nvSpPr>
          <p:cNvPr id="1030" name="Rectangle 6"/>
          <p:cNvSpPr>
            <a:spLocks noGrp="1" noChangeArrowheads="1"/>
          </p:cNvSpPr>
          <p:nvPr>
            <p:ph type="title"/>
          </p:nvPr>
        </p:nvSpPr>
        <p:spPr bwMode="auto">
          <a:xfrm>
            <a:off x="609600" y="304800"/>
            <a:ext cx="6781800" cy="1143000"/>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p>
            <a:pPr lvl="0"/>
            <a:r>
              <a:rPr lang="fr-FR" dirty="0" smtClean="0"/>
              <a:t>Cliquez et modifiez le titre</a:t>
            </a:r>
          </a:p>
        </p:txBody>
      </p:sp>
      <p:sp>
        <p:nvSpPr>
          <p:cNvPr id="1028" name="Rectangle 7"/>
          <p:cNvSpPr>
            <a:spLocks noGrp="1" noChangeArrowheads="1"/>
          </p:cNvSpPr>
          <p:nvPr>
            <p:ph type="body" idx="1"/>
          </p:nvPr>
        </p:nvSpPr>
        <p:spPr bwMode="auto">
          <a:xfrm>
            <a:off x="609600" y="2209800"/>
            <a:ext cx="8077200" cy="3733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fr-FR" dirty="0" smtClean="0"/>
              <a:t>Cliquez pour modifier les styles du texte du masque</a:t>
            </a:r>
          </a:p>
        </p:txBody>
      </p:sp>
      <p:sp>
        <p:nvSpPr>
          <p:cNvPr id="1033" name="Rectangle 9"/>
          <p:cNvSpPr>
            <a:spLocks noGrp="1" noChangeArrowheads="1"/>
          </p:cNvSpPr>
          <p:nvPr>
            <p:ph type="ftr" sz="quarter" idx="3"/>
          </p:nvPr>
        </p:nvSpPr>
        <p:spPr bwMode="auto">
          <a:xfrm>
            <a:off x="609600" y="6477000"/>
            <a:ext cx="2895600" cy="1524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nSpc>
                <a:spcPct val="100000"/>
              </a:lnSpc>
              <a:defRPr sz="1100" i="1" smtClean="0">
                <a:solidFill>
                  <a:srgbClr val="49B5DD"/>
                </a:solidFill>
                <a:latin typeface="+mn-lt"/>
              </a:defRPr>
            </a:lvl1pPr>
          </a:lstStyle>
          <a:p>
            <a:pPr>
              <a:defRPr/>
            </a:pPr>
            <a:r>
              <a:rPr lang="fr-FR"/>
              <a:t>www.jerico-fp7.eu</a:t>
            </a:r>
          </a:p>
        </p:txBody>
      </p:sp>
      <p:sp>
        <p:nvSpPr>
          <p:cNvPr id="1034" name="Rectangle 10"/>
          <p:cNvSpPr>
            <a:spLocks noGrp="1" noChangeArrowheads="1"/>
          </p:cNvSpPr>
          <p:nvPr>
            <p:ph type="sldNum" sz="quarter" idx="4"/>
          </p:nvPr>
        </p:nvSpPr>
        <p:spPr bwMode="auto">
          <a:xfrm>
            <a:off x="7315200" y="6477000"/>
            <a:ext cx="1371600" cy="1524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lnSpc>
                <a:spcPct val="100000"/>
              </a:lnSpc>
              <a:defRPr sz="1100" b="1" smtClean="0">
                <a:solidFill>
                  <a:srgbClr val="0073AF"/>
                </a:solidFill>
              </a:defRPr>
            </a:lvl1pPr>
          </a:lstStyle>
          <a:p>
            <a:pPr>
              <a:defRPr/>
            </a:pPr>
            <a:endParaRPr lang="fr-FR"/>
          </a:p>
        </p:txBody>
      </p:sp>
      <p:grpSp>
        <p:nvGrpSpPr>
          <p:cNvPr id="1031" name="Group 35"/>
          <p:cNvGrpSpPr>
            <a:grpSpLocks/>
          </p:cNvGrpSpPr>
          <p:nvPr/>
        </p:nvGrpSpPr>
        <p:grpSpPr bwMode="auto">
          <a:xfrm>
            <a:off x="179388" y="1608138"/>
            <a:ext cx="2147887" cy="255587"/>
            <a:chOff x="135" y="1038"/>
            <a:chExt cx="1353" cy="161"/>
          </a:xfrm>
        </p:grpSpPr>
        <p:sp>
          <p:nvSpPr>
            <p:cNvPr id="1041" name="Rectangle 17"/>
            <p:cNvSpPr>
              <a:spLocks noChangeArrowheads="1"/>
            </p:cNvSpPr>
            <p:nvPr/>
          </p:nvSpPr>
          <p:spPr bwMode="auto">
            <a:xfrm rot="10800000">
              <a:off x="1456" y="1038"/>
              <a:ext cx="32" cy="161"/>
            </a:xfrm>
            <a:prstGeom prst="rect">
              <a:avLst/>
            </a:prstGeom>
            <a:solidFill>
              <a:srgbClr val="004179"/>
            </a:solidFill>
            <a:ln w="9525">
              <a:noFill/>
              <a:miter lim="800000"/>
              <a:headEnd/>
              <a:tailEnd/>
            </a:ln>
            <a:effectLst/>
          </p:spPr>
          <p:txBody>
            <a:bodyPr/>
            <a:lstStyle/>
            <a:p>
              <a:pPr>
                <a:defRPr/>
              </a:pPr>
              <a:endParaRPr lang="fr-FR"/>
            </a:p>
          </p:txBody>
        </p:sp>
        <p:sp>
          <p:nvSpPr>
            <p:cNvPr id="1042" name="Rectangle 18"/>
            <p:cNvSpPr>
              <a:spLocks noChangeArrowheads="1"/>
            </p:cNvSpPr>
            <p:nvPr/>
          </p:nvSpPr>
          <p:spPr bwMode="auto">
            <a:xfrm rot="10800000">
              <a:off x="1196" y="1038"/>
              <a:ext cx="32" cy="161"/>
            </a:xfrm>
            <a:prstGeom prst="rect">
              <a:avLst/>
            </a:prstGeom>
            <a:solidFill>
              <a:srgbClr val="5CBBD6"/>
            </a:solidFill>
            <a:ln w="9525">
              <a:noFill/>
              <a:miter lim="800000"/>
              <a:headEnd/>
              <a:tailEnd/>
            </a:ln>
            <a:effectLst/>
          </p:spPr>
          <p:txBody>
            <a:bodyPr/>
            <a:lstStyle/>
            <a:p>
              <a:pPr>
                <a:defRPr/>
              </a:pPr>
              <a:endParaRPr lang="fr-FR"/>
            </a:p>
          </p:txBody>
        </p:sp>
        <p:sp>
          <p:nvSpPr>
            <p:cNvPr id="1043" name="Rectangle 19"/>
            <p:cNvSpPr>
              <a:spLocks noChangeArrowheads="1"/>
            </p:cNvSpPr>
            <p:nvPr/>
          </p:nvSpPr>
          <p:spPr bwMode="auto">
            <a:xfrm rot="10800000">
              <a:off x="1277" y="1042"/>
              <a:ext cx="32" cy="72"/>
            </a:xfrm>
            <a:prstGeom prst="rect">
              <a:avLst/>
            </a:prstGeom>
            <a:solidFill>
              <a:srgbClr val="5CBBD6"/>
            </a:solidFill>
            <a:ln w="9525">
              <a:noFill/>
              <a:miter lim="800000"/>
              <a:headEnd/>
              <a:tailEnd/>
            </a:ln>
            <a:effectLst/>
          </p:spPr>
          <p:txBody>
            <a:bodyPr/>
            <a:lstStyle/>
            <a:p>
              <a:pPr>
                <a:defRPr/>
              </a:pPr>
              <a:endParaRPr lang="fr-FR"/>
            </a:p>
          </p:txBody>
        </p:sp>
        <p:sp>
          <p:nvSpPr>
            <p:cNvPr id="1044" name="Rectangle 20"/>
            <p:cNvSpPr>
              <a:spLocks noChangeArrowheads="1"/>
            </p:cNvSpPr>
            <p:nvPr/>
          </p:nvSpPr>
          <p:spPr bwMode="auto">
            <a:xfrm rot="10800000">
              <a:off x="1368" y="1042"/>
              <a:ext cx="32" cy="72"/>
            </a:xfrm>
            <a:prstGeom prst="rect">
              <a:avLst/>
            </a:prstGeom>
            <a:solidFill>
              <a:srgbClr val="0073AF"/>
            </a:solidFill>
            <a:ln w="9525">
              <a:noFill/>
              <a:miter lim="800000"/>
              <a:headEnd/>
              <a:tailEnd/>
            </a:ln>
            <a:effectLst/>
          </p:spPr>
          <p:txBody>
            <a:bodyPr/>
            <a:lstStyle/>
            <a:p>
              <a:pPr>
                <a:defRPr/>
              </a:pPr>
              <a:endParaRPr lang="fr-FR"/>
            </a:p>
          </p:txBody>
        </p:sp>
        <p:sp>
          <p:nvSpPr>
            <p:cNvPr id="1045" name="Rectangle 21"/>
            <p:cNvSpPr>
              <a:spLocks noChangeArrowheads="1"/>
            </p:cNvSpPr>
            <p:nvPr/>
          </p:nvSpPr>
          <p:spPr bwMode="auto">
            <a:xfrm rot="10800000">
              <a:off x="936" y="1038"/>
              <a:ext cx="32" cy="161"/>
            </a:xfrm>
            <a:prstGeom prst="rect">
              <a:avLst/>
            </a:prstGeom>
            <a:solidFill>
              <a:srgbClr val="159938"/>
            </a:solidFill>
            <a:ln w="9525">
              <a:noFill/>
              <a:miter lim="800000"/>
              <a:headEnd/>
              <a:tailEnd/>
            </a:ln>
            <a:effectLst/>
          </p:spPr>
          <p:txBody>
            <a:bodyPr/>
            <a:lstStyle/>
            <a:p>
              <a:pPr>
                <a:defRPr/>
              </a:pPr>
              <a:endParaRPr lang="fr-FR"/>
            </a:p>
          </p:txBody>
        </p:sp>
        <p:sp>
          <p:nvSpPr>
            <p:cNvPr id="1046" name="Rectangle 22"/>
            <p:cNvSpPr>
              <a:spLocks noChangeArrowheads="1"/>
            </p:cNvSpPr>
            <p:nvPr/>
          </p:nvSpPr>
          <p:spPr bwMode="auto">
            <a:xfrm rot="10800000">
              <a:off x="1016" y="1042"/>
              <a:ext cx="33" cy="72"/>
            </a:xfrm>
            <a:prstGeom prst="rect">
              <a:avLst/>
            </a:prstGeom>
            <a:solidFill>
              <a:srgbClr val="53B086"/>
            </a:solidFill>
            <a:ln w="9525">
              <a:noFill/>
              <a:miter lim="800000"/>
              <a:headEnd/>
              <a:tailEnd/>
            </a:ln>
            <a:effectLst/>
          </p:spPr>
          <p:txBody>
            <a:bodyPr/>
            <a:lstStyle/>
            <a:p>
              <a:pPr>
                <a:defRPr/>
              </a:pPr>
              <a:endParaRPr lang="fr-FR"/>
            </a:p>
          </p:txBody>
        </p:sp>
        <p:sp>
          <p:nvSpPr>
            <p:cNvPr id="1047" name="Rectangle 23"/>
            <p:cNvSpPr>
              <a:spLocks noChangeArrowheads="1"/>
            </p:cNvSpPr>
            <p:nvPr/>
          </p:nvSpPr>
          <p:spPr bwMode="auto">
            <a:xfrm rot="10800000">
              <a:off x="1108" y="1042"/>
              <a:ext cx="32" cy="72"/>
            </a:xfrm>
            <a:prstGeom prst="rect">
              <a:avLst/>
            </a:prstGeom>
            <a:solidFill>
              <a:srgbClr val="53B086"/>
            </a:solidFill>
            <a:ln w="9525">
              <a:noFill/>
              <a:miter lim="800000"/>
              <a:headEnd/>
              <a:tailEnd/>
            </a:ln>
            <a:effectLst/>
          </p:spPr>
          <p:txBody>
            <a:bodyPr/>
            <a:lstStyle/>
            <a:p>
              <a:pPr>
                <a:defRPr/>
              </a:pPr>
              <a:endParaRPr lang="fr-FR"/>
            </a:p>
          </p:txBody>
        </p:sp>
        <p:sp>
          <p:nvSpPr>
            <p:cNvPr id="1048" name="Rectangle 24"/>
            <p:cNvSpPr>
              <a:spLocks noChangeArrowheads="1"/>
            </p:cNvSpPr>
            <p:nvPr/>
          </p:nvSpPr>
          <p:spPr bwMode="auto">
            <a:xfrm rot="10800000">
              <a:off x="669" y="1038"/>
              <a:ext cx="33" cy="161"/>
            </a:xfrm>
            <a:prstGeom prst="rect">
              <a:avLst/>
            </a:prstGeom>
            <a:solidFill>
              <a:srgbClr val="6CB333"/>
            </a:solidFill>
            <a:ln w="9525">
              <a:noFill/>
              <a:miter lim="800000"/>
              <a:headEnd/>
              <a:tailEnd/>
            </a:ln>
            <a:effectLst/>
          </p:spPr>
          <p:txBody>
            <a:bodyPr/>
            <a:lstStyle/>
            <a:p>
              <a:pPr>
                <a:defRPr/>
              </a:pPr>
              <a:endParaRPr lang="fr-FR"/>
            </a:p>
          </p:txBody>
        </p:sp>
        <p:sp>
          <p:nvSpPr>
            <p:cNvPr id="1049" name="Rectangle 25"/>
            <p:cNvSpPr>
              <a:spLocks noChangeArrowheads="1"/>
            </p:cNvSpPr>
            <p:nvPr/>
          </p:nvSpPr>
          <p:spPr bwMode="auto">
            <a:xfrm rot="10800000">
              <a:off x="752" y="1042"/>
              <a:ext cx="32" cy="72"/>
            </a:xfrm>
            <a:prstGeom prst="rect">
              <a:avLst/>
            </a:prstGeom>
            <a:solidFill>
              <a:srgbClr val="6CB333"/>
            </a:solidFill>
            <a:ln w="9525">
              <a:noFill/>
              <a:miter lim="800000"/>
              <a:headEnd/>
              <a:tailEnd/>
            </a:ln>
            <a:effectLst/>
          </p:spPr>
          <p:txBody>
            <a:bodyPr/>
            <a:lstStyle/>
            <a:p>
              <a:pPr>
                <a:defRPr/>
              </a:pPr>
              <a:endParaRPr lang="fr-FR"/>
            </a:p>
          </p:txBody>
        </p:sp>
        <p:sp>
          <p:nvSpPr>
            <p:cNvPr id="1050" name="Rectangle 26"/>
            <p:cNvSpPr>
              <a:spLocks noChangeArrowheads="1"/>
            </p:cNvSpPr>
            <p:nvPr/>
          </p:nvSpPr>
          <p:spPr bwMode="auto">
            <a:xfrm rot="10800000">
              <a:off x="843" y="1042"/>
              <a:ext cx="32" cy="72"/>
            </a:xfrm>
            <a:prstGeom prst="rect">
              <a:avLst/>
            </a:prstGeom>
            <a:solidFill>
              <a:srgbClr val="159938"/>
            </a:solidFill>
            <a:ln w="9525">
              <a:noFill/>
              <a:miter lim="800000"/>
              <a:headEnd/>
              <a:tailEnd/>
            </a:ln>
            <a:effectLst/>
          </p:spPr>
          <p:txBody>
            <a:bodyPr/>
            <a:lstStyle/>
            <a:p>
              <a:pPr>
                <a:defRPr/>
              </a:pPr>
              <a:endParaRPr lang="fr-FR"/>
            </a:p>
          </p:txBody>
        </p:sp>
        <p:sp>
          <p:nvSpPr>
            <p:cNvPr id="1051" name="Rectangle 27"/>
            <p:cNvSpPr>
              <a:spLocks noChangeArrowheads="1"/>
            </p:cNvSpPr>
            <p:nvPr/>
          </p:nvSpPr>
          <p:spPr bwMode="auto">
            <a:xfrm rot="10800000">
              <a:off x="405" y="1038"/>
              <a:ext cx="32" cy="161"/>
            </a:xfrm>
            <a:prstGeom prst="rect">
              <a:avLst/>
            </a:prstGeom>
            <a:solidFill>
              <a:srgbClr val="C8D724"/>
            </a:solidFill>
            <a:ln w="9525">
              <a:noFill/>
              <a:miter lim="800000"/>
              <a:headEnd/>
              <a:tailEnd/>
            </a:ln>
            <a:effectLst/>
          </p:spPr>
          <p:txBody>
            <a:bodyPr/>
            <a:lstStyle/>
            <a:p>
              <a:pPr>
                <a:defRPr/>
              </a:pPr>
              <a:endParaRPr lang="fr-FR"/>
            </a:p>
          </p:txBody>
        </p:sp>
        <p:sp>
          <p:nvSpPr>
            <p:cNvPr id="1052" name="Rectangle 28"/>
            <p:cNvSpPr>
              <a:spLocks noChangeArrowheads="1"/>
            </p:cNvSpPr>
            <p:nvPr/>
          </p:nvSpPr>
          <p:spPr bwMode="auto">
            <a:xfrm rot="10800000">
              <a:off x="485" y="1045"/>
              <a:ext cx="33" cy="72"/>
            </a:xfrm>
            <a:prstGeom prst="rect">
              <a:avLst/>
            </a:prstGeom>
            <a:solidFill>
              <a:srgbClr val="9CC52D"/>
            </a:solidFill>
            <a:ln w="9525">
              <a:noFill/>
              <a:miter lim="800000"/>
              <a:headEnd/>
              <a:tailEnd/>
            </a:ln>
            <a:effectLst/>
          </p:spPr>
          <p:txBody>
            <a:bodyPr/>
            <a:lstStyle/>
            <a:p>
              <a:pPr>
                <a:defRPr/>
              </a:pPr>
              <a:endParaRPr lang="fr-FR"/>
            </a:p>
          </p:txBody>
        </p:sp>
        <p:sp>
          <p:nvSpPr>
            <p:cNvPr id="1053" name="Rectangle 29"/>
            <p:cNvSpPr>
              <a:spLocks noChangeArrowheads="1"/>
            </p:cNvSpPr>
            <p:nvPr/>
          </p:nvSpPr>
          <p:spPr bwMode="auto">
            <a:xfrm rot="10800000">
              <a:off x="576" y="1042"/>
              <a:ext cx="33" cy="72"/>
            </a:xfrm>
            <a:prstGeom prst="rect">
              <a:avLst/>
            </a:prstGeom>
            <a:solidFill>
              <a:srgbClr val="9CC52D"/>
            </a:solidFill>
            <a:ln w="9525">
              <a:noFill/>
              <a:miter lim="800000"/>
              <a:headEnd/>
              <a:tailEnd/>
            </a:ln>
            <a:effectLst/>
          </p:spPr>
          <p:txBody>
            <a:bodyPr/>
            <a:lstStyle/>
            <a:p>
              <a:pPr>
                <a:defRPr/>
              </a:pPr>
              <a:endParaRPr lang="fr-FR"/>
            </a:p>
          </p:txBody>
        </p:sp>
        <p:sp>
          <p:nvSpPr>
            <p:cNvPr id="1054" name="Rectangle 30"/>
            <p:cNvSpPr>
              <a:spLocks noChangeArrowheads="1"/>
            </p:cNvSpPr>
            <p:nvPr/>
          </p:nvSpPr>
          <p:spPr bwMode="auto">
            <a:xfrm rot="10800000" flipH="1">
              <a:off x="135" y="1038"/>
              <a:ext cx="33" cy="161"/>
            </a:xfrm>
            <a:prstGeom prst="rect">
              <a:avLst/>
            </a:prstGeom>
            <a:solidFill>
              <a:srgbClr val="6CB333"/>
            </a:solidFill>
            <a:ln w="9525">
              <a:noFill/>
              <a:miter lim="800000"/>
              <a:headEnd/>
              <a:tailEnd/>
            </a:ln>
            <a:effectLst/>
          </p:spPr>
          <p:txBody>
            <a:bodyPr/>
            <a:lstStyle/>
            <a:p>
              <a:pPr>
                <a:defRPr/>
              </a:pPr>
              <a:endParaRPr lang="fr-FR"/>
            </a:p>
          </p:txBody>
        </p:sp>
        <p:sp>
          <p:nvSpPr>
            <p:cNvPr id="1056" name="Rectangle 32"/>
            <p:cNvSpPr>
              <a:spLocks noChangeArrowheads="1"/>
            </p:cNvSpPr>
            <p:nvPr/>
          </p:nvSpPr>
          <p:spPr bwMode="auto">
            <a:xfrm rot="10800000" flipH="1">
              <a:off x="319" y="1045"/>
              <a:ext cx="33" cy="72"/>
            </a:xfrm>
            <a:prstGeom prst="rect">
              <a:avLst/>
            </a:prstGeom>
            <a:solidFill>
              <a:srgbClr val="9CC52D"/>
            </a:solidFill>
            <a:ln w="9525">
              <a:noFill/>
              <a:miter lim="800000"/>
              <a:headEnd/>
              <a:tailEnd/>
            </a:ln>
            <a:effectLst/>
          </p:spPr>
          <p:txBody>
            <a:bodyPr/>
            <a:lstStyle/>
            <a:p>
              <a:pPr>
                <a:defRPr/>
              </a:pPr>
              <a:endParaRPr lang="fr-FR"/>
            </a:p>
          </p:txBody>
        </p:sp>
        <p:sp>
          <p:nvSpPr>
            <p:cNvPr id="1057" name="Rectangle 33"/>
            <p:cNvSpPr>
              <a:spLocks noChangeArrowheads="1"/>
            </p:cNvSpPr>
            <p:nvPr/>
          </p:nvSpPr>
          <p:spPr bwMode="auto">
            <a:xfrm rot="10800000" flipH="1">
              <a:off x="228" y="1042"/>
              <a:ext cx="33" cy="72"/>
            </a:xfrm>
            <a:prstGeom prst="rect">
              <a:avLst/>
            </a:prstGeom>
            <a:solidFill>
              <a:srgbClr val="9CC52D"/>
            </a:solidFill>
            <a:ln w="9525">
              <a:noFill/>
              <a:miter lim="800000"/>
              <a:headEnd/>
              <a:tailEnd/>
            </a:ln>
            <a:effectLst/>
          </p:spPr>
          <p:txBody>
            <a:bodyPr/>
            <a:lstStyle/>
            <a:p>
              <a:pPr>
                <a:defRPr/>
              </a:pPr>
              <a:endParaRPr lang="fr-FR"/>
            </a:p>
          </p:txBody>
        </p:sp>
      </p:grpSp>
      <p:sp>
        <p:nvSpPr>
          <p:cNvPr id="1060" name="Rectangle 36"/>
          <p:cNvSpPr>
            <a:spLocks noChangeArrowheads="1"/>
          </p:cNvSpPr>
          <p:nvPr/>
        </p:nvSpPr>
        <p:spPr bwMode="auto">
          <a:xfrm>
            <a:off x="34925" y="1447800"/>
            <a:ext cx="7543800" cy="76200"/>
          </a:xfrm>
          <a:prstGeom prst="rect">
            <a:avLst/>
          </a:prstGeom>
          <a:gradFill rotWithShape="0">
            <a:gsLst>
              <a:gs pos="0">
                <a:srgbClr val="0073AF"/>
              </a:gs>
              <a:gs pos="100000">
                <a:srgbClr val="49B5DD"/>
              </a:gs>
            </a:gsLst>
            <a:lin ang="0" scaled="1"/>
          </a:gradFill>
          <a:ln w="9525">
            <a:noFill/>
            <a:miter lim="800000"/>
            <a:headEnd/>
            <a:tailEnd/>
          </a:ln>
          <a:effectLst/>
        </p:spPr>
        <p:txBody>
          <a:bodyPr/>
          <a:lstStyle/>
          <a:p>
            <a:pPr>
              <a:lnSpc>
                <a:spcPct val="100000"/>
              </a:lnSpc>
              <a:defRPr/>
            </a:pPr>
            <a:r>
              <a:rPr lang="fr-FR" sz="2400">
                <a:solidFill>
                  <a:schemeClr val="tx1"/>
                </a:solidFill>
                <a:latin typeface="Times New Roman" pitchFamily="-4" charset="0"/>
              </a:rPr>
              <a:t> </a:t>
            </a:r>
          </a:p>
        </p:txBody>
      </p:sp>
      <p:sp>
        <p:nvSpPr>
          <p:cNvPr id="1063" name="Rectangle 39"/>
          <p:cNvSpPr>
            <a:spLocks noChangeArrowheads="1"/>
          </p:cNvSpPr>
          <p:nvPr/>
        </p:nvSpPr>
        <p:spPr bwMode="auto">
          <a:xfrm>
            <a:off x="6180138" y="6477000"/>
            <a:ext cx="2506662" cy="152400"/>
          </a:xfrm>
          <a:prstGeom prst="rect">
            <a:avLst/>
          </a:prstGeom>
          <a:noFill/>
          <a:ln w="9525">
            <a:noFill/>
            <a:miter lim="800000"/>
            <a:headEnd/>
            <a:tailEnd/>
          </a:ln>
          <a:effectLst/>
        </p:spPr>
        <p:txBody>
          <a:bodyPr lIns="92075" tIns="46038" rIns="92075" bIns="46038" anchor="ctr"/>
          <a:lstStyle/>
          <a:p>
            <a:pPr algn="r">
              <a:lnSpc>
                <a:spcPct val="100000"/>
              </a:lnSpc>
              <a:defRPr/>
            </a:pPr>
            <a:r>
              <a:rPr lang="fr-FR" sz="1100">
                <a:solidFill>
                  <a:srgbClr val="0073AF"/>
                </a:solidFill>
              </a:rPr>
              <a:t>TITLE - </a:t>
            </a:r>
            <a:r>
              <a:rPr lang="fr-FR" sz="1100">
                <a:solidFill>
                  <a:srgbClr val="49B5DD"/>
                </a:solidFill>
              </a:rPr>
              <a:t>JERICO</a:t>
            </a:r>
            <a:r>
              <a:rPr lang="fr-FR" sz="1100" b="1">
                <a:solidFill>
                  <a:srgbClr val="0073AF"/>
                </a:solidFill>
              </a:rPr>
              <a:t> </a:t>
            </a:r>
            <a:r>
              <a:rPr lang="fr-FR" sz="1100">
                <a:solidFill>
                  <a:srgbClr val="0073AF"/>
                </a:solidFill>
              </a:rPr>
              <a:t>- </a:t>
            </a:r>
            <a:fld id="{F4709F86-9026-481F-9515-EC36774716F2}" type="slidenum">
              <a:rPr lang="fr-FR" sz="1100">
                <a:solidFill>
                  <a:srgbClr val="0073AF"/>
                </a:solidFill>
              </a:rPr>
              <a:pPr algn="r">
                <a:lnSpc>
                  <a:spcPct val="100000"/>
                </a:lnSpc>
                <a:defRPr/>
              </a:pPr>
              <a:t>‹#›</a:t>
            </a:fld>
            <a:endParaRPr lang="fr-FR" sz="1100">
              <a:solidFill>
                <a:srgbClr val="0073AF"/>
              </a:solidFill>
            </a:endParaRPr>
          </a:p>
        </p:txBody>
      </p:sp>
    </p:spTree>
  </p:cSld>
  <p:clrMap bg1="dk2" tx1="lt1" bg2="dk1" tx2="lt2" accent1="accent1" accent2="accent2" accent3="accent3" accent4="accent4" accent5="accent5" accent6="accent6" hlink="hlink" folHlink="folHlink"/>
  <p:sldLayoutIdLst>
    <p:sldLayoutId id="2147483653" r:id="rId1"/>
    <p:sldLayoutId id="2147483652" r:id="rId2"/>
    <p:sldLayoutId id="2147483654" r:id="rId3"/>
    <p:sldLayoutId id="2147483694" r:id="rId4"/>
    <p:sldLayoutId id="2147483696" r:id="rId5"/>
    <p:sldLayoutId id="2147483697" r:id="rId6"/>
  </p:sldLayoutIdLst>
  <p:hf sldNum="0" hdr="0" dt="0"/>
  <p:txStyles>
    <p:titleStyle>
      <a:lvl1pPr algn="l" rtl="0" eaLnBrk="1" fontAlgn="base" hangingPunct="1">
        <a:spcBef>
          <a:spcPct val="0"/>
        </a:spcBef>
        <a:spcAft>
          <a:spcPct val="0"/>
        </a:spcAft>
        <a:defRPr sz="1400" b="1" cap="all">
          <a:solidFill>
            <a:srgbClr val="0067A1"/>
          </a:solidFill>
          <a:latin typeface="+mj-lt"/>
          <a:ea typeface="+mj-ea"/>
          <a:cs typeface="+mj-cs"/>
        </a:defRPr>
      </a:lvl1pPr>
      <a:lvl2pPr algn="l" rtl="0" eaLnBrk="1" fontAlgn="base" hangingPunct="1">
        <a:spcBef>
          <a:spcPct val="0"/>
        </a:spcBef>
        <a:spcAft>
          <a:spcPct val="0"/>
        </a:spcAft>
        <a:defRPr sz="1400" b="1">
          <a:solidFill>
            <a:srgbClr val="0067A1"/>
          </a:solidFill>
          <a:latin typeface="Helvetica" pitchFamily="-4" charset="0"/>
        </a:defRPr>
      </a:lvl2pPr>
      <a:lvl3pPr algn="l" rtl="0" eaLnBrk="1" fontAlgn="base" hangingPunct="1">
        <a:spcBef>
          <a:spcPct val="0"/>
        </a:spcBef>
        <a:spcAft>
          <a:spcPct val="0"/>
        </a:spcAft>
        <a:defRPr sz="1400" b="1">
          <a:solidFill>
            <a:srgbClr val="0067A1"/>
          </a:solidFill>
          <a:latin typeface="Helvetica" pitchFamily="-4" charset="0"/>
        </a:defRPr>
      </a:lvl3pPr>
      <a:lvl4pPr algn="l" rtl="0" eaLnBrk="1" fontAlgn="base" hangingPunct="1">
        <a:spcBef>
          <a:spcPct val="0"/>
        </a:spcBef>
        <a:spcAft>
          <a:spcPct val="0"/>
        </a:spcAft>
        <a:defRPr sz="1400" b="1">
          <a:solidFill>
            <a:srgbClr val="0067A1"/>
          </a:solidFill>
          <a:latin typeface="Helvetica" pitchFamily="-4" charset="0"/>
        </a:defRPr>
      </a:lvl4pPr>
      <a:lvl5pPr algn="l" rtl="0" eaLnBrk="1" fontAlgn="base" hangingPunct="1">
        <a:spcBef>
          <a:spcPct val="0"/>
        </a:spcBef>
        <a:spcAft>
          <a:spcPct val="0"/>
        </a:spcAft>
        <a:defRPr sz="1400" b="1">
          <a:solidFill>
            <a:srgbClr val="0067A1"/>
          </a:solidFill>
          <a:latin typeface="Helvetica" pitchFamily="-4" charset="0"/>
        </a:defRPr>
      </a:lvl5pPr>
      <a:lvl6pPr marL="457200" algn="l" rtl="0" eaLnBrk="1" fontAlgn="base" hangingPunct="1">
        <a:spcBef>
          <a:spcPct val="0"/>
        </a:spcBef>
        <a:spcAft>
          <a:spcPct val="0"/>
        </a:spcAft>
        <a:defRPr sz="1400" b="1">
          <a:solidFill>
            <a:srgbClr val="0067A1"/>
          </a:solidFill>
          <a:latin typeface="Helvetica" pitchFamily="-4" charset="0"/>
        </a:defRPr>
      </a:lvl6pPr>
      <a:lvl7pPr marL="914400" algn="l" rtl="0" eaLnBrk="1" fontAlgn="base" hangingPunct="1">
        <a:spcBef>
          <a:spcPct val="0"/>
        </a:spcBef>
        <a:spcAft>
          <a:spcPct val="0"/>
        </a:spcAft>
        <a:defRPr sz="1400" b="1">
          <a:solidFill>
            <a:srgbClr val="0067A1"/>
          </a:solidFill>
          <a:latin typeface="Helvetica" pitchFamily="-4" charset="0"/>
        </a:defRPr>
      </a:lvl7pPr>
      <a:lvl8pPr marL="1371600" algn="l" rtl="0" eaLnBrk="1" fontAlgn="base" hangingPunct="1">
        <a:spcBef>
          <a:spcPct val="0"/>
        </a:spcBef>
        <a:spcAft>
          <a:spcPct val="0"/>
        </a:spcAft>
        <a:defRPr sz="1400" b="1">
          <a:solidFill>
            <a:srgbClr val="0067A1"/>
          </a:solidFill>
          <a:latin typeface="Helvetica" pitchFamily="-4" charset="0"/>
        </a:defRPr>
      </a:lvl8pPr>
      <a:lvl9pPr marL="1828800" algn="l" rtl="0" eaLnBrk="1" fontAlgn="base" hangingPunct="1">
        <a:spcBef>
          <a:spcPct val="0"/>
        </a:spcBef>
        <a:spcAft>
          <a:spcPct val="0"/>
        </a:spcAft>
        <a:defRPr sz="1400" b="1">
          <a:solidFill>
            <a:srgbClr val="0067A1"/>
          </a:solidFill>
          <a:latin typeface="Helvetica" pitchFamily="-4" charset="0"/>
        </a:defRPr>
      </a:lvl9pPr>
    </p:titleStyle>
    <p:bodyStyle>
      <a:lvl1pPr marL="342900" indent="-342900" algn="l" rtl="0" eaLnBrk="1" fontAlgn="base" hangingPunct="1">
        <a:spcBef>
          <a:spcPct val="20000"/>
        </a:spcBef>
        <a:spcAft>
          <a:spcPct val="0"/>
        </a:spcAft>
        <a:buClr>
          <a:srgbClr val="32A258"/>
        </a:buClr>
        <a:buSzPct val="80000"/>
        <a:defRPr sz="1600" i="1">
          <a:solidFill>
            <a:schemeClr val="bg2"/>
          </a:solidFill>
          <a:latin typeface="+mn-lt"/>
          <a:ea typeface="+mn-ea"/>
          <a:cs typeface="+mn-cs"/>
        </a:defRPr>
      </a:lvl1pPr>
      <a:lvl2pPr marL="742950" indent="-285750" algn="l" rtl="0" eaLnBrk="1" fontAlgn="base" hangingPunct="1">
        <a:spcBef>
          <a:spcPct val="20000"/>
        </a:spcBef>
        <a:spcAft>
          <a:spcPct val="0"/>
        </a:spcAft>
        <a:defRPr sz="1400" i="1">
          <a:solidFill>
            <a:srgbClr val="0067A1"/>
          </a:solidFill>
          <a:latin typeface="+mn-lt"/>
        </a:defRPr>
      </a:lvl2pPr>
      <a:lvl3pPr marL="1143000" indent="-228600" algn="l" rtl="0" eaLnBrk="1" fontAlgn="base" hangingPunct="1">
        <a:spcBef>
          <a:spcPct val="20000"/>
        </a:spcBef>
        <a:spcAft>
          <a:spcPct val="0"/>
        </a:spcAft>
        <a:buClr>
          <a:schemeClr val="accent2"/>
        </a:buClr>
        <a:defRPr sz="1400" i="1">
          <a:solidFill>
            <a:srgbClr val="0067A1"/>
          </a:solidFill>
          <a:latin typeface="+mn-lt"/>
        </a:defRPr>
      </a:lvl3pPr>
      <a:lvl4pPr marL="1600200" indent="-228600" algn="l" rtl="0" eaLnBrk="1" fontAlgn="base" hangingPunct="1">
        <a:spcBef>
          <a:spcPct val="20000"/>
        </a:spcBef>
        <a:spcAft>
          <a:spcPct val="0"/>
        </a:spcAft>
        <a:buChar char="–"/>
        <a:defRPr sz="2000" b="1">
          <a:solidFill>
            <a:srgbClr val="0067A1"/>
          </a:solidFill>
          <a:latin typeface="Arial" charset="0"/>
        </a:defRPr>
      </a:lvl4pPr>
      <a:lvl5pPr marL="2057400" indent="-228600" algn="l" rtl="0" eaLnBrk="1" fontAlgn="base" hangingPunct="1">
        <a:spcBef>
          <a:spcPct val="20000"/>
        </a:spcBef>
        <a:spcAft>
          <a:spcPct val="0"/>
        </a:spcAft>
        <a:buClr>
          <a:schemeClr val="accent2"/>
        </a:buClr>
        <a:buChar char="•"/>
        <a:defRPr sz="2000" b="1">
          <a:solidFill>
            <a:srgbClr val="0067A1"/>
          </a:solidFill>
          <a:latin typeface="Arial" charset="0"/>
        </a:defRPr>
      </a:lvl5pPr>
      <a:lvl6pPr marL="2514600" indent="-228600" algn="l" rtl="0" eaLnBrk="1" fontAlgn="base" hangingPunct="1">
        <a:spcBef>
          <a:spcPct val="20000"/>
        </a:spcBef>
        <a:spcAft>
          <a:spcPct val="0"/>
        </a:spcAft>
        <a:buClr>
          <a:schemeClr val="accent2"/>
        </a:buClr>
        <a:buChar char="•"/>
        <a:defRPr sz="2000" b="1">
          <a:solidFill>
            <a:srgbClr val="0067A1"/>
          </a:solidFill>
          <a:latin typeface="Arial" charset="0"/>
        </a:defRPr>
      </a:lvl6pPr>
      <a:lvl7pPr marL="2971800" indent="-228600" algn="l" rtl="0" eaLnBrk="1" fontAlgn="base" hangingPunct="1">
        <a:spcBef>
          <a:spcPct val="20000"/>
        </a:spcBef>
        <a:spcAft>
          <a:spcPct val="0"/>
        </a:spcAft>
        <a:buClr>
          <a:schemeClr val="accent2"/>
        </a:buClr>
        <a:buChar char="•"/>
        <a:defRPr sz="2000" b="1">
          <a:solidFill>
            <a:srgbClr val="0067A1"/>
          </a:solidFill>
          <a:latin typeface="Arial" charset="0"/>
        </a:defRPr>
      </a:lvl7pPr>
      <a:lvl8pPr marL="3429000" indent="-228600" algn="l" rtl="0" eaLnBrk="1" fontAlgn="base" hangingPunct="1">
        <a:spcBef>
          <a:spcPct val="20000"/>
        </a:spcBef>
        <a:spcAft>
          <a:spcPct val="0"/>
        </a:spcAft>
        <a:buClr>
          <a:schemeClr val="accent2"/>
        </a:buClr>
        <a:buChar char="•"/>
        <a:defRPr sz="2000" b="1">
          <a:solidFill>
            <a:srgbClr val="0067A1"/>
          </a:solidFill>
          <a:latin typeface="Arial" charset="0"/>
        </a:defRPr>
      </a:lvl8pPr>
      <a:lvl9pPr marL="3886200" indent="-228600" algn="l" rtl="0" eaLnBrk="1" fontAlgn="base" hangingPunct="1">
        <a:spcBef>
          <a:spcPct val="20000"/>
        </a:spcBef>
        <a:spcAft>
          <a:spcPct val="0"/>
        </a:spcAft>
        <a:buClr>
          <a:schemeClr val="accent2"/>
        </a:buClr>
        <a:buChar char="•"/>
        <a:defRPr sz="2000" b="1">
          <a:solidFill>
            <a:srgbClr val="0067A1"/>
          </a:solidFill>
          <a:latin typeface="Arial" charset="0"/>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piarcbase.epoc.u-bordeaux1.fr/"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6.jpeg"/><Relationship Id="rId3" Type="http://schemas.openxmlformats.org/officeDocument/2006/relationships/image" Target="../media/image9.jpeg"/><Relationship Id="rId7" Type="http://schemas.openxmlformats.org/officeDocument/2006/relationships/image" Target="../media/image13.jpeg"/><Relationship Id="rId12" Type="http://schemas.microsoft.com/office/2007/relationships/hdphoto" Target="../media/hdphoto1.wdp"/><Relationship Id="rId2" Type="http://schemas.openxmlformats.org/officeDocument/2006/relationships/image" Target="../media/image8.jpeg"/><Relationship Id="rId16"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1.jpeg"/><Relationship Id="rId15" Type="http://schemas.openxmlformats.org/officeDocument/2006/relationships/image" Target="../media/image18.png"/><Relationship Id="rId4" Type="http://schemas.openxmlformats.org/officeDocument/2006/relationships/image" Target="../media/image10.jpeg"/><Relationship Id="rId9" Type="http://schemas.openxmlformats.org/officeDocument/2006/relationships/image" Target="../media/image15.jpeg"/><Relationship Id="rId14" Type="http://schemas.openxmlformats.org/officeDocument/2006/relationships/image" Target="../media/image17.jpeg"/></Relationships>
</file>

<file path=ppt/slides/_rels/slide18.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wmf"/><Relationship Id="rId5" Type="http://schemas.openxmlformats.org/officeDocument/2006/relationships/image" Target="../media/image23.wmf"/><Relationship Id="rId10" Type="http://schemas.openxmlformats.org/officeDocument/2006/relationships/image" Target="../media/image28.png"/><Relationship Id="rId4" Type="http://schemas.openxmlformats.org/officeDocument/2006/relationships/image" Target="../media/image22.jpeg"/><Relationship Id="rId9"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image" Target="../media/image31.png"/><Relationship Id="rId1" Type="http://schemas.openxmlformats.org/officeDocument/2006/relationships/slideLayout" Target="../slideLayouts/slideLayout3.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slideLayout" Target="../slideLayouts/slideLayout4.xml"/><Relationship Id="rId5" Type="http://schemas.openxmlformats.org/officeDocument/2006/relationships/image" Target="../media/image45.png"/><Relationship Id="rId4" Type="http://schemas.openxmlformats.org/officeDocument/2006/relationships/image" Target="../media/image44.emf"/></Relationships>
</file>

<file path=ppt/slides/_rels/slide22.xml.rels><?xml version="1.0" encoding="UTF-8" standalone="yes"?>
<Relationships xmlns="http://schemas.openxmlformats.org/package/2006/relationships"><Relationship Id="rId2" Type="http://schemas.openxmlformats.org/officeDocument/2006/relationships/hyperlink" Target="http://www.obs-vlfr.fr/LOV/ZooPart/ZooScan/" TargetMode="Externa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hyperlink" Target="http://www.cnrs.fr/fr/pdf/inee/sensors_for_ecology/" TargetMode="External"/><Relationship Id="rId2" Type="http://schemas.openxmlformats.org/officeDocument/2006/relationships/hyperlink" Target="http://l.stemmann.free.fr/LarsStemmann/Publications/Entrees/2012/5/3_Peer_reviewed_articles_files/vandromme2012.pdf" TargetMode="Externa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56.png"/><Relationship Id="rId2" Type="http://schemas.openxmlformats.org/officeDocument/2006/relationships/image" Target="../media/image51.jpeg"/><Relationship Id="rId1" Type="http://schemas.openxmlformats.org/officeDocument/2006/relationships/slideLayout" Target="../slideLayouts/slideLayout4.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7.jpeg"/><Relationship Id="rId1" Type="http://schemas.openxmlformats.org/officeDocument/2006/relationships/slideLayout" Target="../slideLayouts/slideLayout3.xml"/><Relationship Id="rId4" Type="http://schemas.openxmlformats.org/officeDocument/2006/relationships/image" Target="../media/image68.png"/></Relationships>
</file>

<file path=ppt/slides/_rels/slide3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3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3.xml"/><Relationship Id="rId4" Type="http://schemas.openxmlformats.org/officeDocument/2006/relationships/image" Target="../media/image75.png"/></Relationships>
</file>

<file path=ppt/slides/_rels/slide3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82.tiff"/><Relationship Id="rId2" Type="http://schemas.openxmlformats.org/officeDocument/2006/relationships/hyperlink" Target="http://vtslite.siitech.com/vtslite/AView.aspx" TargetMode="Externa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image" Target="../media/image84.png"/><Relationship Id="rId7" Type="http://schemas.openxmlformats.org/officeDocument/2006/relationships/oleObject" Target="../embeddings/oleObject3.bin"/><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oleObject" Target="../embeddings/oleObject1.bin"/><Relationship Id="rId10" Type="http://schemas.openxmlformats.org/officeDocument/2006/relationships/image" Target="../media/image86.jpeg"/><Relationship Id="rId4" Type="http://schemas.openxmlformats.org/officeDocument/2006/relationships/image" Target="../media/image85.jpeg"/><Relationship Id="rId9" Type="http://schemas.openxmlformats.org/officeDocument/2006/relationships/oleObject" Target="../embeddings/oleObject5.bin"/></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jpeg"/><Relationship Id="rId1" Type="http://schemas.openxmlformats.org/officeDocument/2006/relationships/slideLayout" Target="../slideLayouts/slideLayout4.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5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3.xml"/><Relationship Id="rId6" Type="http://schemas.openxmlformats.org/officeDocument/2006/relationships/image" Target="../media/image101.jpeg"/><Relationship Id="rId5" Type="http://schemas.openxmlformats.org/officeDocument/2006/relationships/image" Target="../media/image100.wmf"/><Relationship Id="rId4" Type="http://schemas.openxmlformats.org/officeDocument/2006/relationships/image" Target="../media/image99.wmf"/></Relationships>
</file>

<file path=ppt/slides/_rels/slide55.xml.rels><?xml version="1.0" encoding="UTF-8" standalone="yes"?>
<Relationships xmlns="http://schemas.openxmlformats.org/package/2006/relationships"><Relationship Id="rId8" Type="http://schemas.openxmlformats.org/officeDocument/2006/relationships/image" Target="../media/image107.jpeg"/><Relationship Id="rId13" Type="http://schemas.openxmlformats.org/officeDocument/2006/relationships/image" Target="../media/image112.jpeg"/><Relationship Id="rId18" Type="http://schemas.openxmlformats.org/officeDocument/2006/relationships/image" Target="../media/image117.jpeg"/><Relationship Id="rId3" Type="http://schemas.openxmlformats.org/officeDocument/2006/relationships/image" Target="../media/image102.png"/><Relationship Id="rId7" Type="http://schemas.openxmlformats.org/officeDocument/2006/relationships/image" Target="../media/image106.png"/><Relationship Id="rId12" Type="http://schemas.openxmlformats.org/officeDocument/2006/relationships/image" Target="../media/image111.jpeg"/><Relationship Id="rId17" Type="http://schemas.openxmlformats.org/officeDocument/2006/relationships/image" Target="../media/image116.jpeg"/><Relationship Id="rId2" Type="http://schemas.openxmlformats.org/officeDocument/2006/relationships/notesSlide" Target="../notesSlides/notesSlide16.xml"/><Relationship Id="rId16" Type="http://schemas.openxmlformats.org/officeDocument/2006/relationships/image" Target="../media/image115.jpeg"/><Relationship Id="rId1" Type="http://schemas.openxmlformats.org/officeDocument/2006/relationships/slideLayout" Target="../slideLayouts/slideLayout4.xml"/><Relationship Id="rId6" Type="http://schemas.openxmlformats.org/officeDocument/2006/relationships/image" Target="../media/image105.jpeg"/><Relationship Id="rId11" Type="http://schemas.openxmlformats.org/officeDocument/2006/relationships/image" Target="../media/image110.jpeg"/><Relationship Id="rId5" Type="http://schemas.openxmlformats.org/officeDocument/2006/relationships/image" Target="../media/image104.jpeg"/><Relationship Id="rId15" Type="http://schemas.openxmlformats.org/officeDocument/2006/relationships/image" Target="../media/image114.emf"/><Relationship Id="rId10" Type="http://schemas.openxmlformats.org/officeDocument/2006/relationships/image" Target="../media/image109.jpeg"/><Relationship Id="rId19" Type="http://schemas.openxmlformats.org/officeDocument/2006/relationships/image" Target="../media/image118.png"/><Relationship Id="rId4" Type="http://schemas.openxmlformats.org/officeDocument/2006/relationships/image" Target="../media/image103.png"/><Relationship Id="rId9" Type="http://schemas.openxmlformats.org/officeDocument/2006/relationships/image" Target="../media/image108.png"/><Relationship Id="rId14" Type="http://schemas.openxmlformats.org/officeDocument/2006/relationships/image" Target="../media/image113.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hyperlink" Target="http://www.eurogoos.org/documents/eurogoos/downloads/eg10_19_rtqcprocedures.pdf" TargetMode="External"/><Relationship Id="rId2" Type="http://schemas.openxmlformats.org/officeDocument/2006/relationships/image" Target="../media/image119.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3.xml"/><Relationship Id="rId5" Type="http://schemas.openxmlformats.org/officeDocument/2006/relationships/image" Target="../media/image125.jpeg"/><Relationship Id="rId4" Type="http://schemas.openxmlformats.org/officeDocument/2006/relationships/image" Target="../media/image124.png"/></Relationships>
</file>

<file path=ppt/slides/_rels/slide6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3.xml"/><Relationship Id="rId4" Type="http://schemas.openxmlformats.org/officeDocument/2006/relationships/image" Target="../media/image128.jpeg"/></Relationships>
</file>

<file path=ppt/slides/_rels/slide66.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ftr" sz="quarter" idx="10"/>
          </p:nvPr>
        </p:nvSpPr>
        <p:spPr/>
        <p:txBody>
          <a:bodyPr/>
          <a:lstStyle/>
          <a:p>
            <a:pPr>
              <a:defRPr/>
            </a:pPr>
            <a:r>
              <a:rPr lang="fr-FR" sz="1600" dirty="0" smtClean="0"/>
              <a:t>May 6th 2014: GA, Oslo</a:t>
            </a:r>
            <a:endParaRPr lang="fr-FR" sz="1600" dirty="0"/>
          </a:p>
        </p:txBody>
      </p:sp>
      <p:sp>
        <p:nvSpPr>
          <p:cNvPr id="37890" name="Rectangle 2"/>
          <p:cNvSpPr>
            <a:spLocks noGrp="1" noChangeArrowheads="1"/>
          </p:cNvSpPr>
          <p:nvPr>
            <p:ph type="ctrTitle"/>
          </p:nvPr>
        </p:nvSpPr>
        <p:spPr>
          <a:xfrm>
            <a:off x="1763688" y="4581128"/>
            <a:ext cx="7380312" cy="677863"/>
          </a:xfrm>
        </p:spPr>
        <p:txBody>
          <a:bodyPr/>
          <a:lstStyle/>
          <a:p>
            <a:pPr>
              <a:defRPr/>
            </a:pPr>
            <a:r>
              <a:rPr lang="en-GB" b="1" dirty="0" smtClean="0">
                <a:solidFill>
                  <a:schemeClr val="bg1">
                    <a:lumMod val="75000"/>
                  </a:schemeClr>
                </a:solidFill>
                <a:latin typeface="Verdana" pitchFamily="34" charset="0"/>
              </a:rPr>
              <a:t>JERICO WP10: JRA</a:t>
            </a:r>
            <a:br>
              <a:rPr lang="en-GB" b="1" dirty="0" smtClean="0">
                <a:solidFill>
                  <a:schemeClr val="bg1">
                    <a:lumMod val="75000"/>
                  </a:schemeClr>
                </a:solidFill>
                <a:latin typeface="Verdana" pitchFamily="34" charset="0"/>
              </a:rPr>
            </a:br>
            <a:r>
              <a:rPr lang="en-GB" b="1" dirty="0" smtClean="0">
                <a:solidFill>
                  <a:schemeClr val="bg1">
                    <a:lumMod val="75000"/>
                  </a:schemeClr>
                </a:solidFill>
                <a:latin typeface="Verdana" pitchFamily="34" charset="0"/>
              </a:rPr>
              <a:t>Emerging technologies</a:t>
            </a:r>
            <a:br>
              <a:rPr lang="en-GB" b="1" dirty="0" smtClean="0">
                <a:solidFill>
                  <a:schemeClr val="bg1">
                    <a:lumMod val="75000"/>
                  </a:schemeClr>
                </a:solidFill>
                <a:latin typeface="Verdana" pitchFamily="34" charset="0"/>
              </a:rPr>
            </a:br>
            <a:r>
              <a:rPr lang="en-GB" b="1" dirty="0" smtClean="0">
                <a:solidFill>
                  <a:schemeClr val="bg1">
                    <a:lumMod val="75000"/>
                  </a:schemeClr>
                </a:solidFill>
                <a:latin typeface="Verdana" pitchFamily="34" charset="0"/>
              </a:rPr>
              <a:t>(Improve system components)</a:t>
            </a:r>
            <a:endParaRPr lang="fr-FR" dirty="0" smtClean="0">
              <a:solidFill>
                <a:schemeClr val="bg1">
                  <a:lumMod val="75000"/>
                </a:schemeClr>
              </a:solidFill>
            </a:endParaRPr>
          </a:p>
        </p:txBody>
      </p:sp>
      <p:sp>
        <p:nvSpPr>
          <p:cNvPr id="3076" name="Rectangle 3"/>
          <p:cNvSpPr>
            <a:spLocks noGrp="1" noChangeArrowheads="1"/>
          </p:cNvSpPr>
          <p:nvPr>
            <p:ph type="subTitle" idx="1"/>
          </p:nvPr>
        </p:nvSpPr>
        <p:spPr>
          <a:xfrm>
            <a:off x="2051720" y="5445225"/>
            <a:ext cx="5867400" cy="432048"/>
          </a:xfrm>
        </p:spPr>
        <p:txBody>
          <a:bodyPr/>
          <a:lstStyle/>
          <a:p>
            <a:pPr eaLnBrk="1" hangingPunct="1"/>
            <a:r>
              <a:rPr lang="fr-FR" dirty="0" smtClean="0"/>
              <a:t>Glenn </a:t>
            </a:r>
            <a:r>
              <a:rPr lang="fr-FR" dirty="0" smtClean="0"/>
              <a:t>Nolan</a:t>
            </a:r>
            <a:endParaRPr lang="fr-FR" dirty="0" smtClean="0"/>
          </a:p>
        </p:txBody>
      </p:sp>
      <p:sp>
        <p:nvSpPr>
          <p:cNvPr id="3077" name="Rectangle 4"/>
          <p:cNvSpPr>
            <a:spLocks noChangeArrowheads="1"/>
          </p:cNvSpPr>
          <p:nvPr/>
        </p:nvSpPr>
        <p:spPr bwMode="auto">
          <a:xfrm>
            <a:off x="3397250" y="254000"/>
            <a:ext cx="184150" cy="461963"/>
          </a:xfrm>
          <a:prstGeom prst="rect">
            <a:avLst/>
          </a:prstGeom>
          <a:noFill/>
          <a:ln w="9525">
            <a:noFill/>
            <a:miter lim="800000"/>
            <a:headEnd/>
            <a:tailEnd/>
          </a:ln>
        </p:spPr>
        <p:txBody>
          <a:bodyPr wrap="none" lIns="92075" tIns="46038" rIns="92075" bIns="46038" anchor="b">
            <a:spAutoFit/>
          </a:bodyPr>
          <a:lstStyle/>
          <a:p>
            <a:endParaRPr lang="fr-FR"/>
          </a:p>
        </p:txBody>
      </p:sp>
      <p:sp>
        <p:nvSpPr>
          <p:cNvPr id="3078" name="Rectangle 5"/>
          <p:cNvSpPr>
            <a:spLocks noChangeArrowheads="1"/>
          </p:cNvSpPr>
          <p:nvPr/>
        </p:nvSpPr>
        <p:spPr bwMode="auto">
          <a:xfrm>
            <a:off x="3408363" y="244475"/>
            <a:ext cx="184150" cy="461963"/>
          </a:xfrm>
          <a:prstGeom prst="rect">
            <a:avLst/>
          </a:prstGeom>
          <a:noFill/>
          <a:ln w="9525">
            <a:noFill/>
            <a:miter lim="800000"/>
            <a:headEnd/>
            <a:tailEnd/>
          </a:ln>
        </p:spPr>
        <p:txBody>
          <a:bodyPr wrap="none" lIns="92075" tIns="46038" rIns="92075" bIns="46038" anchor="b">
            <a:spAutoFit/>
          </a:bodyPr>
          <a:lstStyle/>
          <a:p>
            <a:endParaRPr lang="fr-F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noFill/>
        </p:spPr>
        <p:txBody>
          <a:bodyPr/>
          <a:lstStyle/>
          <a:p>
            <a:r>
              <a:rPr lang="en-IE" sz="2400" dirty="0" smtClean="0">
                <a:effectLst/>
              </a:rPr>
              <a:t>Deliverables: WP10</a:t>
            </a:r>
            <a:endParaRPr lang="en-US" sz="2400" dirty="0" smtClean="0">
              <a:effectLst/>
            </a:endParaRPr>
          </a:p>
        </p:txBody>
      </p:sp>
      <p:sp>
        <p:nvSpPr>
          <p:cNvPr id="15363" name="Rectangle 3"/>
          <p:cNvSpPr>
            <a:spLocks noGrp="1" noChangeArrowheads="1"/>
          </p:cNvSpPr>
          <p:nvPr>
            <p:ph type="body" idx="1"/>
          </p:nvPr>
        </p:nvSpPr>
        <p:spPr>
          <a:noFill/>
        </p:spPr>
        <p:txBody>
          <a:bodyPr/>
          <a:lstStyle/>
          <a:p>
            <a:endParaRPr lang="en-US" dirty="0" smtClean="0">
              <a:effectLst/>
            </a:endParaRPr>
          </a:p>
        </p:txBody>
      </p:sp>
      <p:graphicFrame>
        <p:nvGraphicFramePr>
          <p:cNvPr id="5" name="Table 4"/>
          <p:cNvGraphicFramePr>
            <a:graphicFrameLocks noGrp="1"/>
          </p:cNvGraphicFramePr>
          <p:nvPr/>
        </p:nvGraphicFramePr>
        <p:xfrm>
          <a:off x="179512" y="2060848"/>
          <a:ext cx="8712968" cy="4464498"/>
        </p:xfrm>
        <a:graphic>
          <a:graphicData uri="http://schemas.openxmlformats.org/drawingml/2006/table">
            <a:tbl>
              <a:tblPr/>
              <a:tblGrid>
                <a:gridCol w="1108054"/>
                <a:gridCol w="2471278"/>
                <a:gridCol w="1026790"/>
                <a:gridCol w="1154623"/>
                <a:gridCol w="791741"/>
                <a:gridCol w="1351633"/>
                <a:gridCol w="808849"/>
              </a:tblGrid>
              <a:tr h="1906484">
                <a:tc>
                  <a:txBody>
                    <a:bodyPr/>
                    <a:lstStyle/>
                    <a:p>
                      <a:pPr algn="ctr" fontAlgn="b"/>
                      <a:r>
                        <a:rPr lang="en-IE" sz="1600" b="1" i="0" u="none" strike="noStrike" dirty="0">
                          <a:solidFill>
                            <a:srgbClr val="000000"/>
                          </a:solidFill>
                          <a:latin typeface="Calibri"/>
                        </a:rPr>
                        <a:t>Deliverable Number</a:t>
                      </a:r>
                    </a:p>
                  </a:txBody>
                  <a:tcPr marL="8809" marR="8809" marT="88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IE" sz="1600" b="1" i="0" u="none" strike="noStrike" dirty="0">
                          <a:solidFill>
                            <a:srgbClr val="000000"/>
                          </a:solidFill>
                          <a:latin typeface="Calibri"/>
                        </a:rPr>
                        <a:t>Deliverable title</a:t>
                      </a:r>
                    </a:p>
                  </a:txBody>
                  <a:tcPr marL="8809" marR="8809" marT="88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IE" sz="1600" b="1" i="0" u="none" strike="noStrike" dirty="0">
                          <a:solidFill>
                            <a:srgbClr val="000000"/>
                          </a:solidFill>
                          <a:latin typeface="Calibri"/>
                        </a:rPr>
                        <a:t>Lead Beneficiary</a:t>
                      </a:r>
                    </a:p>
                  </a:txBody>
                  <a:tcPr marL="8809" marR="8809" marT="88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IE" sz="1600" b="1" i="0" u="none" strike="noStrike" dirty="0">
                          <a:solidFill>
                            <a:srgbClr val="000000"/>
                          </a:solidFill>
                          <a:latin typeface="Calibri"/>
                        </a:rPr>
                        <a:t>Estimated indicative person months</a:t>
                      </a:r>
                    </a:p>
                  </a:txBody>
                  <a:tcPr marL="8809" marR="8809" marT="88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IE" sz="1600" b="1" i="0" u="none" strike="noStrike" dirty="0">
                          <a:solidFill>
                            <a:srgbClr val="000000"/>
                          </a:solidFill>
                          <a:latin typeface="Calibri"/>
                        </a:rPr>
                        <a:t>Nature</a:t>
                      </a:r>
                    </a:p>
                  </a:txBody>
                  <a:tcPr marL="8809" marR="8809" marT="88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IE" sz="1600" b="1" i="0" u="none" strike="noStrike" dirty="0">
                          <a:solidFill>
                            <a:srgbClr val="000000"/>
                          </a:solidFill>
                          <a:latin typeface="Calibri"/>
                        </a:rPr>
                        <a:t>Dissemination level</a:t>
                      </a:r>
                    </a:p>
                  </a:txBody>
                  <a:tcPr marL="8809" marR="8809" marT="88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IE" sz="1600" b="1" i="0" u="none" strike="noStrike" dirty="0">
                          <a:solidFill>
                            <a:srgbClr val="000000"/>
                          </a:solidFill>
                          <a:latin typeface="Calibri"/>
                        </a:rPr>
                        <a:t>Delivery date</a:t>
                      </a:r>
                    </a:p>
                  </a:txBody>
                  <a:tcPr marL="8809" marR="8809" marT="88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r>
              <a:tr h="516413">
                <a:tc>
                  <a:txBody>
                    <a:bodyPr/>
                    <a:lstStyle/>
                    <a:p>
                      <a:pPr algn="ctr" fontAlgn="b"/>
                      <a:r>
                        <a:rPr lang="en-IE" sz="1600" b="0" i="0" u="none" strike="noStrike" dirty="0">
                          <a:solidFill>
                            <a:srgbClr val="000000"/>
                          </a:solidFill>
                          <a:latin typeface="Calibri"/>
                        </a:rPr>
                        <a:t>D10.1 </a:t>
                      </a:r>
                    </a:p>
                  </a:txBody>
                  <a:tcPr marL="8809" marR="8809" marT="88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1600" b="0" i="0" u="none" strike="noStrike">
                          <a:solidFill>
                            <a:srgbClr val="000000"/>
                          </a:solidFill>
                          <a:latin typeface="Calibri"/>
                        </a:rPr>
                        <a:t>Report on trials and deployment</a:t>
                      </a:r>
                    </a:p>
                  </a:txBody>
                  <a:tcPr marL="8809" marR="8809" marT="88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1600" b="0" i="0" u="none" strike="noStrike">
                          <a:solidFill>
                            <a:srgbClr val="000000"/>
                          </a:solidFill>
                          <a:latin typeface="Calibri"/>
                        </a:rPr>
                        <a:t>20</a:t>
                      </a:r>
                    </a:p>
                  </a:txBody>
                  <a:tcPr marL="8809" marR="8809" marT="88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1600" b="0" i="0" u="none" strike="noStrike">
                          <a:solidFill>
                            <a:srgbClr val="000000"/>
                          </a:solidFill>
                          <a:latin typeface="Calibri"/>
                        </a:rPr>
                        <a:t>20</a:t>
                      </a:r>
                    </a:p>
                  </a:txBody>
                  <a:tcPr marL="8809" marR="8809" marT="88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1600" b="0" i="0" u="none" strike="noStrike">
                          <a:solidFill>
                            <a:srgbClr val="000000"/>
                          </a:solidFill>
                          <a:latin typeface="Calibri"/>
                        </a:rPr>
                        <a:t>R</a:t>
                      </a:r>
                    </a:p>
                  </a:txBody>
                  <a:tcPr marL="8809" marR="8809" marT="88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1600" b="0" i="0" u="none" strike="noStrike">
                          <a:solidFill>
                            <a:srgbClr val="000000"/>
                          </a:solidFill>
                          <a:latin typeface="Calibri"/>
                        </a:rPr>
                        <a:t>PU</a:t>
                      </a:r>
                    </a:p>
                  </a:txBody>
                  <a:tcPr marL="8809" marR="8809" marT="88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1600" b="0" i="0" u="none" strike="noStrike">
                          <a:solidFill>
                            <a:srgbClr val="000000"/>
                          </a:solidFill>
                          <a:latin typeface="Calibri"/>
                        </a:rPr>
                        <a:t>36</a:t>
                      </a:r>
                    </a:p>
                  </a:txBody>
                  <a:tcPr marL="8809" marR="8809" marT="88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81297">
                <a:tc>
                  <a:txBody>
                    <a:bodyPr/>
                    <a:lstStyle/>
                    <a:p>
                      <a:pPr algn="ctr" fontAlgn="b"/>
                      <a:r>
                        <a:rPr lang="en-IE" sz="1600" b="0" i="0" u="none" strike="noStrike" dirty="0">
                          <a:solidFill>
                            <a:srgbClr val="000000"/>
                          </a:solidFill>
                          <a:latin typeface="Calibri"/>
                        </a:rPr>
                        <a:t>D10.2 </a:t>
                      </a:r>
                    </a:p>
                  </a:txBody>
                  <a:tcPr marL="8809" marR="8809" marT="88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1600" b="0" i="0" u="none" strike="noStrike">
                          <a:solidFill>
                            <a:srgbClr val="000000"/>
                          </a:solidFill>
                          <a:latin typeface="Calibri"/>
                        </a:rPr>
                        <a:t>Set of software </a:t>
                      </a:r>
                    </a:p>
                  </a:txBody>
                  <a:tcPr marL="8809" marR="8809" marT="88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1600" b="0" i="0" u="none" strike="noStrike">
                          <a:solidFill>
                            <a:srgbClr val="000000"/>
                          </a:solidFill>
                          <a:latin typeface="Calibri"/>
                        </a:rPr>
                        <a:t>23</a:t>
                      </a:r>
                    </a:p>
                  </a:txBody>
                  <a:tcPr marL="8809" marR="8809" marT="88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1600" b="0" i="0" u="none" strike="noStrike">
                          <a:solidFill>
                            <a:srgbClr val="000000"/>
                          </a:solidFill>
                          <a:latin typeface="Calibri"/>
                        </a:rPr>
                        <a:t>60</a:t>
                      </a:r>
                    </a:p>
                  </a:txBody>
                  <a:tcPr marL="8809" marR="8809" marT="88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1600" b="0" i="0" u="none" strike="noStrike">
                          <a:solidFill>
                            <a:srgbClr val="000000"/>
                          </a:solidFill>
                          <a:latin typeface="Calibri"/>
                        </a:rPr>
                        <a:t>R</a:t>
                      </a:r>
                    </a:p>
                  </a:txBody>
                  <a:tcPr marL="8809" marR="8809" marT="88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1600" b="0" i="0" u="none" strike="noStrike">
                          <a:solidFill>
                            <a:srgbClr val="000000"/>
                          </a:solidFill>
                          <a:latin typeface="Calibri"/>
                        </a:rPr>
                        <a:t>PU</a:t>
                      </a:r>
                    </a:p>
                  </a:txBody>
                  <a:tcPr marL="8809" marR="8809" marT="88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1600" b="0" i="0" u="none" strike="noStrike">
                          <a:solidFill>
                            <a:srgbClr val="000000"/>
                          </a:solidFill>
                          <a:latin typeface="Calibri"/>
                        </a:rPr>
                        <a:t>42</a:t>
                      </a:r>
                    </a:p>
                  </a:txBody>
                  <a:tcPr marL="8809" marR="8809" marT="88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81297">
                <a:tc>
                  <a:txBody>
                    <a:bodyPr/>
                    <a:lstStyle/>
                    <a:p>
                      <a:pPr algn="ctr" fontAlgn="b"/>
                      <a:r>
                        <a:rPr lang="en-IE" sz="1600" b="0" i="0" u="none" strike="noStrike" dirty="0">
                          <a:solidFill>
                            <a:srgbClr val="000000"/>
                          </a:solidFill>
                          <a:latin typeface="Calibri"/>
                        </a:rPr>
                        <a:t>D10.3 </a:t>
                      </a:r>
                    </a:p>
                  </a:txBody>
                  <a:tcPr marL="8809" marR="8809" marT="88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1600" b="0" i="0" u="none" strike="noStrike">
                          <a:solidFill>
                            <a:srgbClr val="000000"/>
                          </a:solidFill>
                          <a:latin typeface="Calibri"/>
                        </a:rPr>
                        <a:t>Report on data analysis</a:t>
                      </a:r>
                    </a:p>
                  </a:txBody>
                  <a:tcPr marL="8809" marR="8809" marT="88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1600" b="0" i="0" u="none" strike="noStrike">
                          <a:solidFill>
                            <a:srgbClr val="000000"/>
                          </a:solidFill>
                          <a:latin typeface="Calibri"/>
                        </a:rPr>
                        <a:t>14</a:t>
                      </a:r>
                    </a:p>
                  </a:txBody>
                  <a:tcPr marL="8809" marR="8809" marT="88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1600" b="0" i="0" u="none" strike="noStrike">
                          <a:solidFill>
                            <a:srgbClr val="000000"/>
                          </a:solidFill>
                          <a:latin typeface="Calibri"/>
                        </a:rPr>
                        <a:t>32.5</a:t>
                      </a:r>
                    </a:p>
                  </a:txBody>
                  <a:tcPr marL="8809" marR="8809" marT="88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1600" b="0" i="0" u="none" strike="noStrike">
                          <a:solidFill>
                            <a:srgbClr val="000000"/>
                          </a:solidFill>
                          <a:latin typeface="Calibri"/>
                        </a:rPr>
                        <a:t>R</a:t>
                      </a:r>
                    </a:p>
                  </a:txBody>
                  <a:tcPr marL="8809" marR="8809" marT="88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1600" b="0" i="0" u="none" strike="noStrike">
                          <a:solidFill>
                            <a:srgbClr val="000000"/>
                          </a:solidFill>
                          <a:latin typeface="Calibri"/>
                        </a:rPr>
                        <a:t>PU</a:t>
                      </a:r>
                    </a:p>
                  </a:txBody>
                  <a:tcPr marL="8809" marR="8809" marT="88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1600" b="0" i="0" u="none" strike="noStrike">
                          <a:solidFill>
                            <a:srgbClr val="000000"/>
                          </a:solidFill>
                          <a:latin typeface="Calibri"/>
                        </a:rPr>
                        <a:t>42</a:t>
                      </a:r>
                    </a:p>
                  </a:txBody>
                  <a:tcPr marL="8809" marR="8809" marT="88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16413">
                <a:tc>
                  <a:txBody>
                    <a:bodyPr/>
                    <a:lstStyle/>
                    <a:p>
                      <a:pPr algn="ctr" fontAlgn="b"/>
                      <a:r>
                        <a:rPr lang="en-IE" sz="1600" b="0" i="0" u="none" strike="noStrike" dirty="0">
                          <a:solidFill>
                            <a:srgbClr val="000000"/>
                          </a:solidFill>
                          <a:latin typeface="Calibri"/>
                        </a:rPr>
                        <a:t>D10.4 </a:t>
                      </a:r>
                    </a:p>
                  </a:txBody>
                  <a:tcPr marL="8809" marR="8809" marT="88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1600" b="0" i="0" u="none" strike="noStrike">
                          <a:solidFill>
                            <a:srgbClr val="000000"/>
                          </a:solidFill>
                          <a:latin typeface="Calibri"/>
                        </a:rPr>
                        <a:t>Report on potential new sensors </a:t>
                      </a:r>
                    </a:p>
                  </a:txBody>
                  <a:tcPr marL="8809" marR="8809" marT="88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1600" b="0" i="0" u="none" strike="noStrike">
                          <a:solidFill>
                            <a:srgbClr val="000000"/>
                          </a:solidFill>
                          <a:latin typeface="Calibri"/>
                        </a:rPr>
                        <a:t>1</a:t>
                      </a:r>
                    </a:p>
                  </a:txBody>
                  <a:tcPr marL="8809" marR="8809" marT="88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1600" b="0" i="0" u="none" strike="noStrike">
                          <a:solidFill>
                            <a:srgbClr val="000000"/>
                          </a:solidFill>
                          <a:latin typeface="Calibri"/>
                        </a:rPr>
                        <a:t>30</a:t>
                      </a:r>
                    </a:p>
                  </a:txBody>
                  <a:tcPr marL="8809" marR="8809" marT="88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1600" b="0" i="0" u="none" strike="noStrike">
                          <a:solidFill>
                            <a:srgbClr val="000000"/>
                          </a:solidFill>
                          <a:latin typeface="Calibri"/>
                        </a:rPr>
                        <a:t>D</a:t>
                      </a:r>
                    </a:p>
                  </a:txBody>
                  <a:tcPr marL="8809" marR="8809" marT="88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1600" b="0" i="0" u="none" strike="noStrike">
                          <a:solidFill>
                            <a:srgbClr val="000000"/>
                          </a:solidFill>
                          <a:latin typeface="Calibri"/>
                        </a:rPr>
                        <a:t>PU</a:t>
                      </a:r>
                    </a:p>
                  </a:txBody>
                  <a:tcPr marL="8809" marR="8809" marT="88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1600" b="0" i="0" u="none" strike="noStrike">
                          <a:solidFill>
                            <a:srgbClr val="000000"/>
                          </a:solidFill>
                          <a:latin typeface="Calibri"/>
                        </a:rPr>
                        <a:t>42</a:t>
                      </a:r>
                    </a:p>
                  </a:txBody>
                  <a:tcPr marL="8809" marR="8809" marT="88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81297">
                <a:tc>
                  <a:txBody>
                    <a:bodyPr/>
                    <a:lstStyle/>
                    <a:p>
                      <a:pPr algn="ctr" fontAlgn="b"/>
                      <a:endParaRPr lang="en-IE" sz="1600" b="0" i="0" u="none" strike="noStrike" dirty="0">
                        <a:solidFill>
                          <a:srgbClr val="000000"/>
                        </a:solidFill>
                        <a:latin typeface="Calibri"/>
                      </a:endParaRPr>
                    </a:p>
                  </a:txBody>
                  <a:tcPr marL="8809" marR="8809" marT="880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IE" sz="1600" b="0" i="0" u="none" strike="noStrike">
                        <a:solidFill>
                          <a:srgbClr val="000000"/>
                        </a:solidFill>
                        <a:latin typeface="Calibri"/>
                      </a:endParaRPr>
                    </a:p>
                  </a:txBody>
                  <a:tcPr marL="8809" marR="8809" marT="880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IE" sz="1600" b="0" i="0" u="none" strike="noStrike">
                        <a:solidFill>
                          <a:srgbClr val="000000"/>
                        </a:solidFill>
                        <a:latin typeface="Calibri"/>
                      </a:endParaRPr>
                    </a:p>
                  </a:txBody>
                  <a:tcPr marL="8809" marR="8809" marT="880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IE" sz="1600" b="0" i="0" u="none" strike="noStrike">
                        <a:solidFill>
                          <a:srgbClr val="000000"/>
                        </a:solidFill>
                        <a:latin typeface="Calibri"/>
                      </a:endParaRPr>
                    </a:p>
                  </a:txBody>
                  <a:tcPr marL="8809" marR="8809" marT="8809"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IE" sz="1600" b="0" i="0" u="none" strike="noStrike">
                        <a:solidFill>
                          <a:srgbClr val="000000"/>
                        </a:solidFill>
                        <a:latin typeface="Calibri"/>
                      </a:endParaRPr>
                    </a:p>
                  </a:txBody>
                  <a:tcPr marL="8809" marR="8809" marT="8809"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n-IE" sz="1600" b="0" i="0" u="none" strike="noStrike">
                        <a:solidFill>
                          <a:srgbClr val="000000"/>
                        </a:solidFill>
                        <a:latin typeface="Calibri"/>
                      </a:endParaRPr>
                    </a:p>
                  </a:txBody>
                  <a:tcPr marL="8809" marR="8809" marT="8809"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n-IE" sz="1600" b="0" i="0" u="none" strike="noStrike">
                        <a:solidFill>
                          <a:srgbClr val="000000"/>
                        </a:solidFill>
                        <a:latin typeface="Calibri"/>
                      </a:endParaRPr>
                    </a:p>
                  </a:txBody>
                  <a:tcPr marL="8809" marR="8809" marT="8809" marB="0" anchor="b">
                    <a:lnL>
                      <a:noFill/>
                    </a:lnL>
                    <a:lnR>
                      <a:noFill/>
                    </a:lnR>
                    <a:lnT w="6350" cap="flat" cmpd="sng" algn="ctr">
                      <a:solidFill>
                        <a:srgbClr val="000000"/>
                      </a:solidFill>
                      <a:prstDash val="solid"/>
                      <a:round/>
                      <a:headEnd type="none" w="med" len="med"/>
                      <a:tailEnd type="none" w="med" len="med"/>
                    </a:lnT>
                    <a:lnB>
                      <a:noFill/>
                    </a:lnB>
                  </a:tcPr>
                </a:tc>
              </a:tr>
              <a:tr h="381297">
                <a:tc>
                  <a:txBody>
                    <a:bodyPr/>
                    <a:lstStyle/>
                    <a:p>
                      <a:pPr algn="ctr" fontAlgn="b"/>
                      <a:r>
                        <a:rPr lang="en-IE" sz="1600" b="0" i="1" u="none" strike="noStrike" dirty="0">
                          <a:solidFill>
                            <a:srgbClr val="000000"/>
                          </a:solidFill>
                          <a:latin typeface="Calibri"/>
                        </a:rPr>
                        <a:t>Total</a:t>
                      </a:r>
                    </a:p>
                  </a:txBody>
                  <a:tcPr marL="8809" marR="8809" marT="88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1600" b="0" i="1" u="none" strike="noStrike" dirty="0">
                          <a:solidFill>
                            <a:srgbClr val="000000"/>
                          </a:solidFill>
                          <a:latin typeface="Calibri"/>
                        </a:rPr>
                        <a:t> </a:t>
                      </a:r>
                    </a:p>
                  </a:txBody>
                  <a:tcPr marL="8809" marR="8809" marT="88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1600" b="0" i="1" u="none" strike="noStrike" dirty="0">
                          <a:solidFill>
                            <a:srgbClr val="000000"/>
                          </a:solidFill>
                          <a:latin typeface="Calibri"/>
                        </a:rPr>
                        <a:t> </a:t>
                      </a:r>
                    </a:p>
                  </a:txBody>
                  <a:tcPr marL="8809" marR="8809" marT="88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1600" b="0" i="1" u="none" strike="noStrike" dirty="0">
                          <a:solidFill>
                            <a:srgbClr val="000000"/>
                          </a:solidFill>
                          <a:latin typeface="Calibri"/>
                        </a:rPr>
                        <a:t>142.5</a:t>
                      </a:r>
                    </a:p>
                  </a:txBody>
                  <a:tcPr marL="8809" marR="8809" marT="880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IE" sz="1600" b="0" i="0" u="none" strike="noStrike" dirty="0">
                        <a:solidFill>
                          <a:srgbClr val="000000"/>
                        </a:solidFill>
                        <a:latin typeface="Calibri"/>
                      </a:endParaRPr>
                    </a:p>
                  </a:txBody>
                  <a:tcPr marL="8809" marR="8809" marT="8809"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endParaRPr lang="en-IE" sz="1600" b="0" i="0" u="none" strike="noStrike" dirty="0">
                        <a:solidFill>
                          <a:srgbClr val="000000"/>
                        </a:solidFill>
                        <a:latin typeface="Calibri"/>
                      </a:endParaRPr>
                    </a:p>
                  </a:txBody>
                  <a:tcPr marL="8809" marR="8809" marT="8809" marB="0" anchor="b">
                    <a:lnL>
                      <a:noFill/>
                    </a:lnL>
                    <a:lnR>
                      <a:noFill/>
                    </a:lnR>
                    <a:lnT>
                      <a:noFill/>
                    </a:lnT>
                    <a:lnB>
                      <a:noFill/>
                    </a:lnB>
                  </a:tcPr>
                </a:tc>
                <a:tc>
                  <a:txBody>
                    <a:bodyPr/>
                    <a:lstStyle/>
                    <a:p>
                      <a:pPr algn="ctr" fontAlgn="b"/>
                      <a:endParaRPr lang="en-IE" sz="1600" b="0" i="0" u="none" strike="noStrike" dirty="0">
                        <a:solidFill>
                          <a:srgbClr val="000000"/>
                        </a:solidFill>
                        <a:latin typeface="Calibri"/>
                      </a:endParaRPr>
                    </a:p>
                  </a:txBody>
                  <a:tcPr marL="8809" marR="8809" marT="8809" marB="0" anchor="b">
                    <a:lnL>
                      <a:noFill/>
                    </a:lnL>
                    <a:lnR>
                      <a:noFill/>
                    </a:lnR>
                    <a:lnT>
                      <a:noFill/>
                    </a:lnT>
                    <a:lnB>
                      <a:noFill/>
                    </a:lnB>
                  </a:tcPr>
                </a:tc>
              </a:tr>
            </a:tbl>
          </a:graphicData>
        </a:graphic>
      </p:graphicFrame>
      <p:sp>
        <p:nvSpPr>
          <p:cNvPr id="6" name="Rounded Rectangle 5"/>
          <p:cNvSpPr/>
          <p:nvPr/>
        </p:nvSpPr>
        <p:spPr bwMode="auto">
          <a:xfrm>
            <a:off x="7884368" y="2852936"/>
            <a:ext cx="1043608" cy="3312368"/>
          </a:xfrm>
          <a:prstGeom prst="roundRect">
            <a:avLst/>
          </a:prstGeom>
          <a:noFill/>
          <a:ln w="38100" cap="flat" cmpd="sng" algn="ctr">
            <a:solidFill>
              <a:srgbClr val="FF0000"/>
            </a:solidFill>
            <a:prstDash val="solid"/>
            <a:round/>
            <a:headEnd type="none" w="med" len="med"/>
            <a:tailEnd type="none" w="med" len="med"/>
          </a:ln>
          <a:effectLst/>
        </p:spPr>
        <p:txBody>
          <a:bodyPr vert="horz" wrap="square" lIns="92075" tIns="46038" rIns="92075" bIns="46038" numCol="1" rtlCol="0" anchor="b"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IE" sz="2700" b="0" i="0" u="none" strike="noStrike" cap="none" normalizeH="0" baseline="0" smtClean="0">
              <a:ln>
                <a:noFill/>
              </a:ln>
              <a:solidFill>
                <a:srgbClr val="007AB4"/>
              </a:solidFill>
              <a:effectLst/>
              <a:latin typeface="Helvetica" pitchFamily="-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PROGRESS TO DATE (MID TERM REVIEW)</a:t>
            </a:r>
            <a:endParaRPr lang="en-IE" dirty="0"/>
          </a:p>
        </p:txBody>
      </p:sp>
      <p:graphicFrame>
        <p:nvGraphicFramePr>
          <p:cNvPr id="5" name="Content Placeholder 4"/>
          <p:cNvGraphicFramePr>
            <a:graphicFrameLocks noGrp="1"/>
          </p:cNvGraphicFramePr>
          <p:nvPr>
            <p:ph idx="1"/>
          </p:nvPr>
        </p:nvGraphicFramePr>
        <p:xfrm>
          <a:off x="179512" y="1772816"/>
          <a:ext cx="8568960" cy="4281507"/>
        </p:xfrm>
        <a:graphic>
          <a:graphicData uri="http://schemas.openxmlformats.org/drawingml/2006/table">
            <a:tbl>
              <a:tblPr/>
              <a:tblGrid>
                <a:gridCol w="3803328"/>
                <a:gridCol w="297852"/>
                <a:gridCol w="297852"/>
                <a:gridCol w="297852"/>
                <a:gridCol w="297852"/>
                <a:gridCol w="297852"/>
                <a:gridCol w="297852"/>
                <a:gridCol w="297852"/>
                <a:gridCol w="297852"/>
                <a:gridCol w="297852"/>
                <a:gridCol w="297852"/>
                <a:gridCol w="297852"/>
                <a:gridCol w="297852"/>
                <a:gridCol w="297852"/>
                <a:gridCol w="297852"/>
                <a:gridCol w="297852"/>
                <a:gridCol w="297852"/>
              </a:tblGrid>
              <a:tr h="351504">
                <a:tc rowSpan="2">
                  <a:txBody>
                    <a:bodyPr/>
                    <a:lstStyle/>
                    <a:p>
                      <a:pPr algn="ctr" fontAlgn="b"/>
                      <a:r>
                        <a:rPr lang="en-IE" sz="1600" b="1" i="0" u="none" strike="noStrike" dirty="0">
                          <a:solidFill>
                            <a:schemeClr val="bg1">
                              <a:lumMod val="75000"/>
                            </a:schemeClr>
                          </a:solidFill>
                          <a:latin typeface="Arial Narrow"/>
                        </a:rPr>
                        <a:t>WP 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gridSpan="4">
                  <a:txBody>
                    <a:bodyPr/>
                    <a:lstStyle/>
                    <a:p>
                      <a:pPr algn="ctr" fontAlgn="b"/>
                      <a:r>
                        <a:rPr lang="en-IE" sz="1800" b="1" i="0" u="none" strike="noStrike" dirty="0">
                          <a:solidFill>
                            <a:schemeClr val="bg1">
                              <a:lumMod val="50000"/>
                            </a:schemeClr>
                          </a:solidFill>
                          <a:latin typeface="Arial Narrow"/>
                        </a:rPr>
                        <a:t>year 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hMerge="1">
                  <a:txBody>
                    <a:bodyPr/>
                    <a:lstStyle/>
                    <a:p>
                      <a:endParaRPr lang="en-IE"/>
                    </a:p>
                  </a:txBody>
                  <a:tcPr/>
                </a:tc>
                <a:tc hMerge="1">
                  <a:txBody>
                    <a:bodyPr/>
                    <a:lstStyle/>
                    <a:p>
                      <a:endParaRPr lang="en-IE"/>
                    </a:p>
                  </a:txBody>
                  <a:tcPr/>
                </a:tc>
                <a:tc hMerge="1">
                  <a:txBody>
                    <a:bodyPr/>
                    <a:lstStyle/>
                    <a:p>
                      <a:endParaRPr lang="en-IE"/>
                    </a:p>
                  </a:txBody>
                  <a:tcPr/>
                </a:tc>
                <a:tc gridSpan="4">
                  <a:txBody>
                    <a:bodyPr/>
                    <a:lstStyle/>
                    <a:p>
                      <a:pPr algn="ctr" fontAlgn="b"/>
                      <a:r>
                        <a:rPr lang="en-IE" sz="1800" b="1" i="0" u="none" strike="noStrike" dirty="0">
                          <a:solidFill>
                            <a:schemeClr val="bg1">
                              <a:lumMod val="50000"/>
                            </a:schemeClr>
                          </a:solidFill>
                          <a:latin typeface="Arial Narrow"/>
                        </a:rPr>
                        <a:t>year 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hMerge="1">
                  <a:txBody>
                    <a:bodyPr/>
                    <a:lstStyle/>
                    <a:p>
                      <a:endParaRPr lang="en-IE"/>
                    </a:p>
                  </a:txBody>
                  <a:tcPr/>
                </a:tc>
                <a:tc hMerge="1">
                  <a:txBody>
                    <a:bodyPr/>
                    <a:lstStyle/>
                    <a:p>
                      <a:endParaRPr lang="en-IE"/>
                    </a:p>
                  </a:txBody>
                  <a:tcPr/>
                </a:tc>
                <a:tc hMerge="1">
                  <a:txBody>
                    <a:bodyPr/>
                    <a:lstStyle/>
                    <a:p>
                      <a:endParaRPr lang="en-IE"/>
                    </a:p>
                  </a:txBody>
                  <a:tcPr/>
                </a:tc>
                <a:tc gridSpan="4">
                  <a:txBody>
                    <a:bodyPr/>
                    <a:lstStyle/>
                    <a:p>
                      <a:pPr algn="ctr" fontAlgn="b"/>
                      <a:r>
                        <a:rPr lang="en-IE" sz="1800" b="1" i="0" u="none" strike="noStrike" dirty="0">
                          <a:solidFill>
                            <a:schemeClr val="bg1">
                              <a:lumMod val="50000"/>
                            </a:schemeClr>
                          </a:solidFill>
                          <a:latin typeface="Arial Narrow"/>
                        </a:rPr>
                        <a:t>year 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hMerge="1">
                  <a:txBody>
                    <a:bodyPr/>
                    <a:lstStyle/>
                    <a:p>
                      <a:endParaRPr lang="en-IE"/>
                    </a:p>
                  </a:txBody>
                  <a:tcPr/>
                </a:tc>
                <a:tc hMerge="1">
                  <a:txBody>
                    <a:bodyPr/>
                    <a:lstStyle/>
                    <a:p>
                      <a:endParaRPr lang="en-IE"/>
                    </a:p>
                  </a:txBody>
                  <a:tcPr/>
                </a:tc>
                <a:tc hMerge="1">
                  <a:txBody>
                    <a:bodyPr/>
                    <a:lstStyle/>
                    <a:p>
                      <a:endParaRPr lang="en-IE"/>
                    </a:p>
                  </a:txBody>
                  <a:tcPr/>
                </a:tc>
                <a:tc gridSpan="4">
                  <a:txBody>
                    <a:bodyPr/>
                    <a:lstStyle/>
                    <a:p>
                      <a:pPr algn="ctr" fontAlgn="b"/>
                      <a:r>
                        <a:rPr lang="en-IE" sz="1800" b="1" i="0" u="none" strike="noStrike" dirty="0">
                          <a:solidFill>
                            <a:schemeClr val="bg1">
                              <a:lumMod val="50000"/>
                            </a:schemeClr>
                          </a:solidFill>
                          <a:latin typeface="Arial Narrow"/>
                        </a:rPr>
                        <a:t>year 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hMerge="1">
                  <a:txBody>
                    <a:bodyPr/>
                    <a:lstStyle/>
                    <a:p>
                      <a:endParaRPr lang="en-IE"/>
                    </a:p>
                  </a:txBody>
                  <a:tcPr/>
                </a:tc>
                <a:tc hMerge="1">
                  <a:txBody>
                    <a:bodyPr/>
                    <a:lstStyle/>
                    <a:p>
                      <a:endParaRPr lang="en-IE"/>
                    </a:p>
                  </a:txBody>
                  <a:tcPr/>
                </a:tc>
                <a:tc hMerge="1">
                  <a:txBody>
                    <a:bodyPr/>
                    <a:lstStyle/>
                    <a:p>
                      <a:endParaRPr lang="en-IE"/>
                    </a:p>
                  </a:txBody>
                  <a:tcPr/>
                </a:tc>
              </a:tr>
              <a:tr h="219395">
                <a:tc vMerge="1">
                  <a:txBody>
                    <a:bodyPr/>
                    <a:lstStyle/>
                    <a:p>
                      <a:endParaRPr lang="en-IE"/>
                    </a:p>
                  </a:txBody>
                  <a:tcPr/>
                </a:tc>
                <a:tc>
                  <a:txBody>
                    <a:bodyPr/>
                    <a:lstStyle/>
                    <a:p>
                      <a:pPr algn="ctr" fontAlgn="b"/>
                      <a:r>
                        <a:rPr lang="en-IE" sz="1100" b="1" i="0" u="none" strike="noStrike" dirty="0">
                          <a:solidFill>
                            <a:schemeClr val="bg1">
                              <a:lumMod val="75000"/>
                            </a:schemeClr>
                          </a:solidFill>
                          <a:latin typeface="Arial Narrow"/>
                        </a:rPr>
                        <a:t>Q1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ctr" fontAlgn="b"/>
                      <a:r>
                        <a:rPr lang="en-IE" sz="1100" b="1" i="0" u="none" strike="noStrike" dirty="0">
                          <a:solidFill>
                            <a:schemeClr val="bg1">
                              <a:lumMod val="75000"/>
                            </a:schemeClr>
                          </a:solidFill>
                          <a:latin typeface="Arial Narrow"/>
                        </a:rPr>
                        <a:t>Q2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ctr" fontAlgn="b"/>
                      <a:r>
                        <a:rPr lang="en-IE" sz="1100" b="1" i="0" u="none" strike="noStrike" dirty="0">
                          <a:solidFill>
                            <a:schemeClr val="bg1">
                              <a:lumMod val="75000"/>
                            </a:schemeClr>
                          </a:solidFill>
                          <a:latin typeface="Arial Narrow"/>
                        </a:rPr>
                        <a:t>Q3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ctr" fontAlgn="b"/>
                      <a:r>
                        <a:rPr lang="en-IE" sz="1100" b="1" i="0" u="none" strike="noStrike" dirty="0">
                          <a:solidFill>
                            <a:schemeClr val="bg1">
                              <a:lumMod val="75000"/>
                            </a:schemeClr>
                          </a:solidFill>
                          <a:latin typeface="Arial Narrow"/>
                        </a:rPr>
                        <a:t>Q4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ctr" fontAlgn="b"/>
                      <a:r>
                        <a:rPr lang="en-IE" sz="1100" b="1" i="0" u="none" strike="noStrike" dirty="0">
                          <a:solidFill>
                            <a:schemeClr val="bg1">
                              <a:lumMod val="75000"/>
                            </a:schemeClr>
                          </a:solidFill>
                          <a:latin typeface="Arial Narrow"/>
                        </a:rPr>
                        <a:t>Q5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ctr" fontAlgn="b"/>
                      <a:r>
                        <a:rPr lang="en-IE" sz="1100" b="1" i="0" u="none" strike="noStrike" dirty="0">
                          <a:solidFill>
                            <a:schemeClr val="bg1">
                              <a:lumMod val="75000"/>
                            </a:schemeClr>
                          </a:solidFill>
                          <a:latin typeface="Arial Narrow"/>
                        </a:rPr>
                        <a:t>Q6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ctr" fontAlgn="b"/>
                      <a:r>
                        <a:rPr lang="en-IE" sz="1100" b="1" i="0" u="none" strike="noStrike" dirty="0">
                          <a:solidFill>
                            <a:schemeClr val="bg1">
                              <a:lumMod val="75000"/>
                            </a:schemeClr>
                          </a:solidFill>
                          <a:latin typeface="Arial Narrow"/>
                        </a:rPr>
                        <a:t>Q7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ctr" fontAlgn="b"/>
                      <a:r>
                        <a:rPr lang="en-IE" sz="1100" b="1" i="0" u="none" strike="noStrike" dirty="0">
                          <a:solidFill>
                            <a:schemeClr val="bg1">
                              <a:lumMod val="75000"/>
                            </a:schemeClr>
                          </a:solidFill>
                          <a:latin typeface="Arial Narrow"/>
                        </a:rPr>
                        <a:t>Q8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ctr" fontAlgn="b"/>
                      <a:r>
                        <a:rPr lang="en-IE" sz="1100" b="1" i="0" u="none" strike="noStrike" dirty="0">
                          <a:solidFill>
                            <a:schemeClr val="bg1">
                              <a:lumMod val="75000"/>
                            </a:schemeClr>
                          </a:solidFill>
                          <a:latin typeface="Arial Narrow"/>
                        </a:rPr>
                        <a:t>Q9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ctr" fontAlgn="b"/>
                      <a:r>
                        <a:rPr lang="en-IE" sz="1100" b="1" i="0" u="none" strike="noStrike" dirty="0">
                          <a:solidFill>
                            <a:schemeClr val="bg1">
                              <a:lumMod val="75000"/>
                            </a:schemeClr>
                          </a:solidFill>
                          <a:latin typeface="Arial Narrow"/>
                        </a:rPr>
                        <a:t>Q10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ctr" fontAlgn="b"/>
                      <a:r>
                        <a:rPr lang="en-IE" sz="1100" b="1" i="0" u="none" strike="noStrike" dirty="0">
                          <a:solidFill>
                            <a:schemeClr val="bg1">
                              <a:lumMod val="75000"/>
                            </a:schemeClr>
                          </a:solidFill>
                          <a:latin typeface="Arial Narrow"/>
                        </a:rPr>
                        <a:t>Q11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ctr" fontAlgn="b"/>
                      <a:r>
                        <a:rPr lang="en-IE" sz="1100" b="1" i="0" u="none" strike="noStrike" dirty="0">
                          <a:solidFill>
                            <a:schemeClr val="bg1">
                              <a:lumMod val="75000"/>
                            </a:schemeClr>
                          </a:solidFill>
                          <a:latin typeface="Arial Narrow"/>
                        </a:rPr>
                        <a:t>Q12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ctr" fontAlgn="b"/>
                      <a:r>
                        <a:rPr lang="en-IE" sz="1100" b="1" i="0" u="none" strike="noStrike" dirty="0">
                          <a:solidFill>
                            <a:schemeClr val="bg1">
                              <a:lumMod val="75000"/>
                            </a:schemeClr>
                          </a:solidFill>
                          <a:latin typeface="Arial Narrow"/>
                        </a:rPr>
                        <a:t>Q13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ctr" fontAlgn="b"/>
                      <a:r>
                        <a:rPr lang="en-IE" sz="1100" b="1" i="0" u="none" strike="noStrike" dirty="0">
                          <a:solidFill>
                            <a:schemeClr val="bg1">
                              <a:lumMod val="75000"/>
                            </a:schemeClr>
                          </a:solidFill>
                          <a:latin typeface="Arial Narrow"/>
                        </a:rPr>
                        <a:t>Q14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ctr" fontAlgn="b"/>
                      <a:r>
                        <a:rPr lang="en-IE" sz="1100" b="1" i="0" u="none" strike="noStrike" dirty="0">
                          <a:solidFill>
                            <a:schemeClr val="bg1">
                              <a:lumMod val="75000"/>
                            </a:schemeClr>
                          </a:solidFill>
                          <a:latin typeface="Arial Narrow"/>
                        </a:rPr>
                        <a:t>Q15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c>
                  <a:txBody>
                    <a:bodyPr/>
                    <a:lstStyle/>
                    <a:p>
                      <a:pPr algn="ctr" fontAlgn="b"/>
                      <a:r>
                        <a:rPr lang="en-IE" sz="1100" b="1" i="0" u="none" strike="noStrike" dirty="0">
                          <a:solidFill>
                            <a:schemeClr val="bg1">
                              <a:lumMod val="75000"/>
                            </a:schemeClr>
                          </a:solidFill>
                          <a:latin typeface="Arial Narrow"/>
                        </a:rPr>
                        <a:t>Q16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CCFF"/>
                    </a:solidFill>
                  </a:tcPr>
                </a:tc>
              </a:tr>
              <a:tr h="725245">
                <a:tc>
                  <a:txBody>
                    <a:bodyPr/>
                    <a:lstStyle/>
                    <a:p>
                      <a:pPr algn="l" fontAlgn="b"/>
                      <a:r>
                        <a:rPr lang="en-IE" sz="1600" b="0" i="0" u="none" strike="noStrike" dirty="0">
                          <a:solidFill>
                            <a:schemeClr val="bg1">
                              <a:lumMod val="75000"/>
                            </a:schemeClr>
                          </a:solidFill>
                          <a:latin typeface="Arial Narrow"/>
                        </a:rPr>
                        <a:t>T10.1 - Developments of new tools and strategies for the monitoring of key biological and processes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1600" b="1" i="0" u="none" strike="noStrike">
                          <a:solidFill>
                            <a:schemeClr val="bg1">
                              <a:lumMod val="75000"/>
                            </a:schemeClr>
                          </a:solidFill>
                          <a:latin typeface="Arial Narrow"/>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b"/>
                      <a:r>
                        <a:rPr lang="en-IE" sz="1600" b="1" i="0" u="none" strike="noStrike">
                          <a:solidFill>
                            <a:schemeClr val="bg1">
                              <a:lumMod val="75000"/>
                            </a:schemeClr>
                          </a:solidFill>
                          <a:latin typeface="Arial Narrow"/>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b"/>
                      <a:r>
                        <a:rPr lang="en-IE" sz="1600" b="1" i="0" u="none" strike="noStrike">
                          <a:solidFill>
                            <a:schemeClr val="bg1">
                              <a:lumMod val="75000"/>
                            </a:schemeClr>
                          </a:solidFill>
                          <a:latin typeface="Arial Narrow"/>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b"/>
                      <a:r>
                        <a:rPr lang="en-IE" sz="1600" b="1" i="0" u="none" strike="noStrike">
                          <a:solidFill>
                            <a:schemeClr val="bg1">
                              <a:lumMod val="75000"/>
                            </a:schemeClr>
                          </a:solidFill>
                          <a:latin typeface="Arial Narrow"/>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b"/>
                      <a:r>
                        <a:rPr lang="en-IE" sz="1600" b="1" i="0" u="none" strike="noStrike">
                          <a:solidFill>
                            <a:schemeClr val="bg1">
                              <a:lumMod val="75000"/>
                            </a:schemeClr>
                          </a:solidFill>
                          <a:latin typeface="Arial Narrow"/>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b"/>
                      <a:r>
                        <a:rPr lang="en-IE" sz="1600" b="1" i="0" u="none" strike="noStrike">
                          <a:solidFill>
                            <a:schemeClr val="bg1">
                              <a:lumMod val="75000"/>
                            </a:schemeClr>
                          </a:solidFill>
                          <a:latin typeface="Arial Narrow"/>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b"/>
                      <a:r>
                        <a:rPr lang="en-IE" sz="1600" b="1" i="0" u="none" strike="noStrike">
                          <a:solidFill>
                            <a:schemeClr val="bg1">
                              <a:lumMod val="75000"/>
                            </a:schemeClr>
                          </a:solidFill>
                          <a:latin typeface="Arial Narrow"/>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b"/>
                      <a:r>
                        <a:rPr lang="en-IE" sz="1600" b="1" i="0" u="none" strike="noStrike">
                          <a:solidFill>
                            <a:schemeClr val="bg1">
                              <a:lumMod val="75000"/>
                            </a:schemeClr>
                          </a:solidFill>
                          <a:latin typeface="Arial Narrow"/>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b"/>
                      <a:r>
                        <a:rPr lang="en-IE" sz="1600" b="1" i="0" u="none" strike="noStrike">
                          <a:solidFill>
                            <a:schemeClr val="bg1">
                              <a:lumMod val="75000"/>
                            </a:schemeClr>
                          </a:solidFill>
                          <a:latin typeface="Arial Narrow"/>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b"/>
                      <a:r>
                        <a:rPr lang="en-IE" sz="1600" b="1" i="0" u="none" strike="noStrike">
                          <a:solidFill>
                            <a:schemeClr val="bg1">
                              <a:lumMod val="75000"/>
                            </a:schemeClr>
                          </a:solidFill>
                          <a:latin typeface="Arial Narrow"/>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b"/>
                      <a:r>
                        <a:rPr lang="en-IE" sz="1600" b="1" i="0" u="none" strike="noStrike">
                          <a:solidFill>
                            <a:schemeClr val="bg1">
                              <a:lumMod val="75000"/>
                            </a:schemeClr>
                          </a:solidFill>
                          <a:latin typeface="Arial Narrow"/>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1600" b="1" i="0" u="none" strike="noStrike">
                          <a:solidFill>
                            <a:schemeClr val="bg1">
                              <a:lumMod val="75000"/>
                            </a:schemeClr>
                          </a:solidFill>
                          <a:latin typeface="Arial Narrow"/>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1600" b="1" i="0" u="none" strike="noStrike">
                          <a:solidFill>
                            <a:schemeClr val="bg1">
                              <a:lumMod val="75000"/>
                            </a:schemeClr>
                          </a:solidFill>
                          <a:latin typeface="Arial Narrow"/>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1600" b="1" i="0" u="none" strike="noStrike">
                          <a:solidFill>
                            <a:schemeClr val="bg1">
                              <a:lumMod val="75000"/>
                            </a:schemeClr>
                          </a:solidFill>
                          <a:latin typeface="Arial Narrow"/>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1600" b="1" i="0" u="none" strike="noStrike">
                          <a:solidFill>
                            <a:schemeClr val="bg1">
                              <a:lumMod val="75000"/>
                            </a:schemeClr>
                          </a:solidFill>
                          <a:latin typeface="Arial Narrow"/>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b"/>
                      <a:r>
                        <a:rPr lang="en-IE" sz="1600" b="1" i="0" u="none" strike="noStrike">
                          <a:solidFill>
                            <a:schemeClr val="bg1">
                              <a:lumMod val="75000"/>
                            </a:schemeClr>
                          </a:solidFill>
                          <a:latin typeface="Arial Narrow"/>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648072">
                <a:tc>
                  <a:txBody>
                    <a:bodyPr/>
                    <a:lstStyle/>
                    <a:p>
                      <a:pPr algn="l" fontAlgn="b"/>
                      <a:r>
                        <a:rPr lang="en-IE" sz="1600" b="0" i="0" u="none" strike="noStrike" dirty="0">
                          <a:solidFill>
                            <a:schemeClr val="bg1">
                              <a:lumMod val="75000"/>
                            </a:schemeClr>
                          </a:solidFill>
                          <a:latin typeface="Arial Narrow"/>
                        </a:rPr>
                        <a:t>T10.2 - Developments of </a:t>
                      </a:r>
                      <a:r>
                        <a:rPr lang="en-IE" sz="1600" b="0" i="0" u="none" strike="noStrike" dirty="0" err="1">
                          <a:solidFill>
                            <a:schemeClr val="bg1">
                              <a:lumMod val="75000"/>
                            </a:schemeClr>
                          </a:solidFill>
                          <a:latin typeface="Arial Narrow"/>
                        </a:rPr>
                        <a:t>physico</a:t>
                      </a:r>
                      <a:r>
                        <a:rPr lang="en-IE" sz="1600" b="0" i="0" u="none" strike="noStrike" dirty="0">
                          <a:solidFill>
                            <a:schemeClr val="bg1">
                              <a:lumMod val="75000"/>
                            </a:schemeClr>
                          </a:solidFill>
                          <a:latin typeface="Arial Narrow"/>
                        </a:rPr>
                        <a:t>-chemical sensors and implementation on new platforms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1600" b="1" i="0" u="none" strike="noStrike">
                          <a:solidFill>
                            <a:schemeClr val="bg1">
                              <a:lumMod val="75000"/>
                            </a:schemeClr>
                          </a:solidFill>
                          <a:latin typeface="Arial Narrow"/>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b"/>
                      <a:r>
                        <a:rPr lang="en-IE" sz="1600" b="1" i="0" u="none" strike="noStrike">
                          <a:solidFill>
                            <a:schemeClr val="bg1">
                              <a:lumMod val="75000"/>
                            </a:schemeClr>
                          </a:solidFill>
                          <a:latin typeface="Arial Narrow"/>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b"/>
                      <a:r>
                        <a:rPr lang="en-IE" sz="1600" b="1" i="0" u="none" strike="noStrike">
                          <a:solidFill>
                            <a:schemeClr val="bg1">
                              <a:lumMod val="75000"/>
                            </a:schemeClr>
                          </a:solidFill>
                          <a:latin typeface="Arial Narrow"/>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b"/>
                      <a:r>
                        <a:rPr lang="en-IE" sz="1600" b="1" i="0" u="none" strike="noStrike">
                          <a:solidFill>
                            <a:schemeClr val="bg1">
                              <a:lumMod val="75000"/>
                            </a:schemeClr>
                          </a:solidFill>
                          <a:latin typeface="Arial Narrow"/>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b"/>
                      <a:r>
                        <a:rPr lang="en-IE" sz="1600" b="1" i="0" u="none" strike="noStrike">
                          <a:solidFill>
                            <a:schemeClr val="bg1">
                              <a:lumMod val="75000"/>
                            </a:schemeClr>
                          </a:solidFill>
                          <a:latin typeface="Arial Narrow"/>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b"/>
                      <a:r>
                        <a:rPr lang="en-IE" sz="1600" b="1" i="0" u="none" strike="noStrike">
                          <a:solidFill>
                            <a:schemeClr val="bg1">
                              <a:lumMod val="75000"/>
                            </a:schemeClr>
                          </a:solidFill>
                          <a:latin typeface="Arial Narrow"/>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b"/>
                      <a:r>
                        <a:rPr lang="en-IE" sz="1600" b="1" i="0" u="none" strike="noStrike">
                          <a:solidFill>
                            <a:schemeClr val="bg1">
                              <a:lumMod val="75000"/>
                            </a:schemeClr>
                          </a:solidFill>
                          <a:latin typeface="Arial Narrow"/>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b"/>
                      <a:r>
                        <a:rPr lang="en-IE" sz="1600" b="1" i="0" u="none" strike="noStrike">
                          <a:solidFill>
                            <a:schemeClr val="bg1">
                              <a:lumMod val="75000"/>
                            </a:schemeClr>
                          </a:solidFill>
                          <a:latin typeface="Arial Narrow"/>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b"/>
                      <a:r>
                        <a:rPr lang="en-IE" sz="1600" b="1" i="0" u="none" strike="noStrike">
                          <a:solidFill>
                            <a:schemeClr val="bg1">
                              <a:lumMod val="75000"/>
                            </a:schemeClr>
                          </a:solidFill>
                          <a:latin typeface="Arial Narrow"/>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b"/>
                      <a:r>
                        <a:rPr lang="en-IE" sz="1600" b="1" i="0" u="none" strike="noStrike">
                          <a:solidFill>
                            <a:schemeClr val="bg1">
                              <a:lumMod val="75000"/>
                            </a:schemeClr>
                          </a:solidFill>
                          <a:latin typeface="Arial Narrow"/>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1600" b="1" i="0" u="none" strike="noStrike">
                          <a:solidFill>
                            <a:schemeClr val="bg1">
                              <a:lumMod val="75000"/>
                            </a:schemeClr>
                          </a:solidFill>
                          <a:latin typeface="Arial Narrow"/>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1600" b="1" i="0" u="none" strike="noStrike">
                          <a:solidFill>
                            <a:schemeClr val="bg1">
                              <a:lumMod val="75000"/>
                            </a:schemeClr>
                          </a:solidFill>
                          <a:latin typeface="Arial Narrow"/>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1600" b="1" i="0" u="none" strike="noStrike">
                          <a:solidFill>
                            <a:schemeClr val="bg1">
                              <a:lumMod val="75000"/>
                            </a:schemeClr>
                          </a:solidFill>
                          <a:latin typeface="Arial Narrow"/>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1600" b="1" i="0" u="none" strike="noStrike">
                          <a:solidFill>
                            <a:schemeClr val="bg1">
                              <a:lumMod val="75000"/>
                            </a:schemeClr>
                          </a:solidFill>
                          <a:latin typeface="Arial Narrow"/>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1600" b="1" i="0" u="none" strike="noStrike">
                          <a:solidFill>
                            <a:schemeClr val="bg1">
                              <a:lumMod val="75000"/>
                            </a:schemeClr>
                          </a:solidFill>
                          <a:latin typeface="Arial Narrow"/>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1600" b="1" i="0" u="none" strike="noStrike">
                          <a:solidFill>
                            <a:schemeClr val="bg1">
                              <a:lumMod val="75000"/>
                            </a:schemeClr>
                          </a:solidFill>
                          <a:latin typeface="Arial Narrow"/>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792088">
                <a:tc>
                  <a:txBody>
                    <a:bodyPr/>
                    <a:lstStyle/>
                    <a:p>
                      <a:pPr algn="l" fontAlgn="b"/>
                      <a:r>
                        <a:rPr lang="en-IE" sz="1600" b="0" i="0" u="none" strike="noStrike" dirty="0">
                          <a:solidFill>
                            <a:schemeClr val="bg1">
                              <a:lumMod val="75000"/>
                            </a:schemeClr>
                          </a:solidFill>
                          <a:latin typeface="Arial Narrow"/>
                        </a:rPr>
                        <a:t>T10.3 - Emerging technology - profiling technology, inter-comparison with mature technology, glider navigation and operation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1600" b="1" i="0" u="none" strike="noStrike">
                          <a:solidFill>
                            <a:schemeClr val="bg1">
                              <a:lumMod val="75000"/>
                            </a:schemeClr>
                          </a:solidFill>
                          <a:latin typeface="Arial Narrow"/>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1600" b="1" i="0" u="none" strike="noStrike">
                          <a:solidFill>
                            <a:schemeClr val="bg1">
                              <a:lumMod val="75000"/>
                            </a:schemeClr>
                          </a:solidFill>
                          <a:latin typeface="Arial Narrow"/>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1600" b="1" i="0" u="none" strike="noStrike">
                          <a:solidFill>
                            <a:schemeClr val="bg1">
                              <a:lumMod val="75000"/>
                            </a:schemeClr>
                          </a:solidFill>
                          <a:latin typeface="Arial Narrow"/>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b"/>
                      <a:r>
                        <a:rPr lang="en-IE" sz="1600" b="1" i="0" u="none" strike="noStrike">
                          <a:solidFill>
                            <a:schemeClr val="bg1">
                              <a:lumMod val="75000"/>
                            </a:schemeClr>
                          </a:solidFill>
                          <a:latin typeface="Arial Narrow"/>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b"/>
                      <a:r>
                        <a:rPr lang="en-IE" sz="1600" b="1" i="0" u="none" strike="noStrike">
                          <a:solidFill>
                            <a:schemeClr val="bg1">
                              <a:lumMod val="75000"/>
                            </a:schemeClr>
                          </a:solidFill>
                          <a:latin typeface="Arial Narrow"/>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b"/>
                      <a:r>
                        <a:rPr lang="en-IE" sz="1600" b="1" i="0" u="none" strike="noStrike">
                          <a:solidFill>
                            <a:schemeClr val="bg1">
                              <a:lumMod val="75000"/>
                            </a:schemeClr>
                          </a:solidFill>
                          <a:latin typeface="Arial Narrow"/>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b"/>
                      <a:r>
                        <a:rPr lang="en-IE" sz="1600" b="1" i="0" u="none" strike="noStrike">
                          <a:solidFill>
                            <a:schemeClr val="bg1">
                              <a:lumMod val="75000"/>
                            </a:schemeClr>
                          </a:solidFill>
                          <a:latin typeface="Arial Narrow"/>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b"/>
                      <a:r>
                        <a:rPr lang="en-IE" sz="1600" b="1" i="0" u="none" strike="noStrike">
                          <a:solidFill>
                            <a:schemeClr val="bg1">
                              <a:lumMod val="75000"/>
                            </a:schemeClr>
                          </a:solidFill>
                          <a:latin typeface="Arial Narrow"/>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b"/>
                      <a:r>
                        <a:rPr lang="en-IE" sz="1600" b="1" i="0" u="none" strike="noStrike">
                          <a:solidFill>
                            <a:schemeClr val="bg1">
                              <a:lumMod val="75000"/>
                            </a:schemeClr>
                          </a:solidFill>
                          <a:latin typeface="Arial Narrow"/>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b"/>
                      <a:r>
                        <a:rPr lang="en-IE" sz="1600" b="1" i="0" u="none" strike="noStrike">
                          <a:solidFill>
                            <a:schemeClr val="bg1">
                              <a:lumMod val="75000"/>
                            </a:schemeClr>
                          </a:solidFill>
                          <a:latin typeface="Arial Narrow"/>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b"/>
                      <a:r>
                        <a:rPr lang="en-IE" sz="1600" b="1" i="0" u="none" strike="noStrike">
                          <a:solidFill>
                            <a:schemeClr val="bg1">
                              <a:lumMod val="75000"/>
                            </a:schemeClr>
                          </a:solidFill>
                          <a:latin typeface="Arial Narrow"/>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b"/>
                      <a:r>
                        <a:rPr lang="en-IE" sz="1600" b="1" i="0" u="none" strike="noStrike">
                          <a:solidFill>
                            <a:schemeClr val="bg1">
                              <a:lumMod val="75000"/>
                            </a:schemeClr>
                          </a:solidFill>
                          <a:latin typeface="Arial Narrow"/>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b"/>
                      <a:r>
                        <a:rPr lang="en-IE" sz="1600" b="1" i="0" u="none" strike="noStrike">
                          <a:solidFill>
                            <a:schemeClr val="bg1">
                              <a:lumMod val="75000"/>
                            </a:schemeClr>
                          </a:solidFill>
                          <a:latin typeface="Arial Narrow"/>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1600" b="1" i="0" u="none" strike="noStrike">
                          <a:solidFill>
                            <a:schemeClr val="bg1">
                              <a:lumMod val="75000"/>
                            </a:schemeClr>
                          </a:solidFill>
                          <a:latin typeface="Arial Narrow"/>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1600" b="1" i="0" u="none" strike="noStrike">
                          <a:solidFill>
                            <a:schemeClr val="bg1">
                              <a:lumMod val="75000"/>
                            </a:schemeClr>
                          </a:solidFill>
                          <a:latin typeface="Arial Narrow"/>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1600" b="1" i="0" u="none" strike="noStrike">
                          <a:solidFill>
                            <a:schemeClr val="bg1">
                              <a:lumMod val="75000"/>
                            </a:schemeClr>
                          </a:solidFill>
                          <a:latin typeface="Arial Narrow"/>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615722">
                <a:tc>
                  <a:txBody>
                    <a:bodyPr/>
                    <a:lstStyle/>
                    <a:p>
                      <a:pPr algn="l" fontAlgn="b"/>
                      <a:r>
                        <a:rPr lang="en-IE" sz="1600" b="0" i="0" u="none" strike="noStrike" dirty="0">
                          <a:solidFill>
                            <a:schemeClr val="bg1">
                              <a:lumMod val="75000"/>
                            </a:schemeClr>
                          </a:solidFill>
                          <a:latin typeface="Arial Narrow"/>
                        </a:rPr>
                        <a:t>T10.4 - Ships of opportunity, next generation fishing vessel probes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1600" b="1" i="0" u="none" strike="noStrike">
                          <a:solidFill>
                            <a:schemeClr val="bg1">
                              <a:lumMod val="75000"/>
                            </a:schemeClr>
                          </a:solidFill>
                          <a:latin typeface="Arial Narrow"/>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1600" b="1" i="0" u="none" strike="noStrike">
                          <a:solidFill>
                            <a:schemeClr val="bg1">
                              <a:lumMod val="75000"/>
                            </a:schemeClr>
                          </a:solidFill>
                          <a:latin typeface="Arial Narrow"/>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1600" b="1" i="0" u="none" strike="noStrike">
                          <a:solidFill>
                            <a:schemeClr val="bg1">
                              <a:lumMod val="75000"/>
                            </a:schemeClr>
                          </a:solidFill>
                          <a:latin typeface="Arial Narrow"/>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1600" b="1" i="0" u="none" strike="noStrike">
                          <a:solidFill>
                            <a:schemeClr val="bg1">
                              <a:lumMod val="75000"/>
                            </a:schemeClr>
                          </a:solidFill>
                          <a:latin typeface="Arial Narrow"/>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1600" b="1" i="0" u="none" strike="noStrike">
                          <a:solidFill>
                            <a:schemeClr val="bg1">
                              <a:lumMod val="75000"/>
                            </a:schemeClr>
                          </a:solidFill>
                          <a:latin typeface="Arial Narrow"/>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b"/>
                      <a:r>
                        <a:rPr lang="en-IE" sz="1600" b="1" i="0" u="none" strike="noStrike">
                          <a:solidFill>
                            <a:schemeClr val="bg1">
                              <a:lumMod val="75000"/>
                            </a:schemeClr>
                          </a:solidFill>
                          <a:latin typeface="Arial Narrow"/>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b"/>
                      <a:r>
                        <a:rPr lang="en-IE" sz="1600" b="1" i="0" u="none" strike="noStrike">
                          <a:solidFill>
                            <a:schemeClr val="bg1">
                              <a:lumMod val="75000"/>
                            </a:schemeClr>
                          </a:solidFill>
                          <a:latin typeface="Arial Narrow"/>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b"/>
                      <a:r>
                        <a:rPr lang="en-IE" sz="1600" b="1" i="0" u="none" strike="noStrike">
                          <a:solidFill>
                            <a:schemeClr val="bg1">
                              <a:lumMod val="75000"/>
                            </a:schemeClr>
                          </a:solidFill>
                          <a:latin typeface="Arial Narrow"/>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1600" b="1" i="0" u="none" strike="noStrike">
                          <a:solidFill>
                            <a:schemeClr val="bg1">
                              <a:lumMod val="75000"/>
                            </a:schemeClr>
                          </a:solidFill>
                          <a:latin typeface="Arial Narrow"/>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1600" b="1" i="0" u="none" strike="noStrike">
                          <a:solidFill>
                            <a:schemeClr val="bg1">
                              <a:lumMod val="75000"/>
                            </a:schemeClr>
                          </a:solidFill>
                          <a:latin typeface="Arial Narrow"/>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1600" b="1" i="0" u="none" strike="noStrike">
                          <a:solidFill>
                            <a:schemeClr val="bg1">
                              <a:lumMod val="75000"/>
                            </a:schemeClr>
                          </a:solidFill>
                          <a:latin typeface="Arial Narrow"/>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1600" b="1" i="0" u="none" strike="noStrike">
                          <a:solidFill>
                            <a:schemeClr val="bg1">
                              <a:lumMod val="75000"/>
                            </a:schemeClr>
                          </a:solidFill>
                          <a:latin typeface="Arial Narrow"/>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1600" b="1" i="0" u="none" strike="noStrike">
                          <a:solidFill>
                            <a:schemeClr val="bg1">
                              <a:lumMod val="75000"/>
                            </a:schemeClr>
                          </a:solidFill>
                          <a:latin typeface="Arial Narrow"/>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1600" b="1" i="0" u="none" strike="noStrike">
                          <a:solidFill>
                            <a:schemeClr val="bg1">
                              <a:lumMod val="75000"/>
                            </a:schemeClr>
                          </a:solidFill>
                          <a:latin typeface="Arial Narrow"/>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1600" b="1" i="0" u="none" strike="noStrike">
                          <a:solidFill>
                            <a:schemeClr val="bg1">
                              <a:lumMod val="75000"/>
                            </a:schemeClr>
                          </a:solidFill>
                          <a:latin typeface="Arial Narrow"/>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1600" b="1" i="0" u="none" strike="noStrike">
                          <a:solidFill>
                            <a:schemeClr val="bg1">
                              <a:lumMod val="75000"/>
                            </a:schemeClr>
                          </a:solidFill>
                          <a:latin typeface="Arial Narrow"/>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313759">
                <a:tc>
                  <a:txBody>
                    <a:bodyPr/>
                    <a:lstStyle/>
                    <a:p>
                      <a:pPr algn="l" fontAlgn="b"/>
                      <a:r>
                        <a:rPr lang="en-IE" sz="1600" b="0" i="0" u="none" strike="noStrike" dirty="0">
                          <a:solidFill>
                            <a:schemeClr val="bg1">
                              <a:lumMod val="75000"/>
                            </a:schemeClr>
                          </a:solidFill>
                          <a:latin typeface="Arial Narrow"/>
                        </a:rPr>
                        <a:t>T10.5 - </a:t>
                      </a:r>
                      <a:r>
                        <a:rPr lang="en-IE" sz="1600" b="0" i="0" u="none" strike="noStrike" dirty="0" err="1" smtClean="0">
                          <a:solidFill>
                            <a:schemeClr val="bg1">
                              <a:lumMod val="75000"/>
                            </a:schemeClr>
                          </a:solidFill>
                          <a:latin typeface="Arial Narrow"/>
                        </a:rPr>
                        <a:t>Ferrybox</a:t>
                      </a:r>
                      <a:r>
                        <a:rPr lang="en-IE" sz="1600" b="0" i="0" u="none" strike="noStrike" dirty="0" smtClean="0">
                          <a:solidFill>
                            <a:schemeClr val="bg1">
                              <a:lumMod val="75000"/>
                            </a:schemeClr>
                          </a:solidFill>
                          <a:latin typeface="Arial Narrow"/>
                        </a:rPr>
                        <a:t> </a:t>
                      </a:r>
                      <a:r>
                        <a:rPr lang="en-IE" sz="1600" b="0" i="0" u="none" strike="noStrike" dirty="0">
                          <a:solidFill>
                            <a:schemeClr val="bg1">
                              <a:lumMod val="75000"/>
                            </a:schemeClr>
                          </a:solidFill>
                          <a:latin typeface="Arial Narrow"/>
                        </a:rPr>
                        <a:t>QA </a:t>
                      </a:r>
                      <a:r>
                        <a:rPr lang="en-IE" sz="1600" b="0" i="0" u="none" strike="noStrike" dirty="0" err="1">
                          <a:solidFill>
                            <a:schemeClr val="bg1">
                              <a:lumMod val="75000"/>
                            </a:schemeClr>
                          </a:solidFill>
                          <a:latin typeface="Arial Narrow"/>
                        </a:rPr>
                        <a:t>Algorithim</a:t>
                      </a:r>
                      <a:endParaRPr lang="en-IE" sz="1600" b="0" i="0" u="none" strike="noStrike" dirty="0">
                        <a:solidFill>
                          <a:schemeClr val="bg1">
                            <a:lumMod val="75000"/>
                          </a:schemeClr>
                        </a:solidFill>
                        <a:latin typeface="Arial Narrow"/>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1600" b="1" i="0" u="none" strike="noStrike" dirty="0">
                          <a:solidFill>
                            <a:schemeClr val="bg1">
                              <a:lumMod val="75000"/>
                            </a:schemeClr>
                          </a:solidFill>
                          <a:latin typeface="Arial Narrow"/>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1600" b="1" i="0" u="none" strike="noStrike" dirty="0">
                          <a:solidFill>
                            <a:schemeClr val="bg1">
                              <a:lumMod val="75000"/>
                            </a:schemeClr>
                          </a:solidFill>
                          <a:latin typeface="Arial Narrow"/>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b"/>
                      <a:r>
                        <a:rPr lang="en-IE" sz="1600" b="1" i="0" u="none" strike="noStrike">
                          <a:solidFill>
                            <a:schemeClr val="bg1">
                              <a:lumMod val="75000"/>
                            </a:schemeClr>
                          </a:solidFill>
                          <a:latin typeface="Arial Narrow"/>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1600" b="1" i="0" u="none" strike="noStrike" dirty="0">
                          <a:solidFill>
                            <a:schemeClr val="bg1">
                              <a:lumMod val="75000"/>
                            </a:schemeClr>
                          </a:solidFill>
                          <a:latin typeface="Arial Narrow"/>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b"/>
                      <a:r>
                        <a:rPr lang="en-IE" sz="1600" b="1" i="0" u="none" strike="noStrike" dirty="0">
                          <a:solidFill>
                            <a:schemeClr val="bg1">
                              <a:lumMod val="75000"/>
                            </a:schemeClr>
                          </a:solidFill>
                          <a:latin typeface="Arial Narrow"/>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1600" b="1" i="0" u="none" strike="noStrike" dirty="0">
                          <a:solidFill>
                            <a:schemeClr val="bg1">
                              <a:lumMod val="75000"/>
                            </a:schemeClr>
                          </a:solidFill>
                          <a:latin typeface="Arial Narrow"/>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1600" b="1" i="0" u="none" strike="noStrike" dirty="0">
                          <a:solidFill>
                            <a:schemeClr val="bg1">
                              <a:lumMod val="75000"/>
                            </a:schemeClr>
                          </a:solidFill>
                          <a:latin typeface="Arial Narrow"/>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1600" b="1" i="0" u="none" strike="noStrike" dirty="0">
                          <a:solidFill>
                            <a:schemeClr val="bg1">
                              <a:lumMod val="75000"/>
                            </a:schemeClr>
                          </a:solidFill>
                          <a:latin typeface="Arial Narrow"/>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b"/>
                      <a:r>
                        <a:rPr lang="en-IE" sz="1600" b="1" i="0" u="none" strike="noStrike" dirty="0">
                          <a:solidFill>
                            <a:schemeClr val="bg1">
                              <a:lumMod val="75000"/>
                            </a:schemeClr>
                          </a:solidFill>
                          <a:latin typeface="Arial Narrow"/>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b"/>
                      <a:r>
                        <a:rPr lang="en-IE" sz="1600" b="1" i="0" u="none" strike="noStrike">
                          <a:solidFill>
                            <a:schemeClr val="bg1">
                              <a:lumMod val="75000"/>
                            </a:schemeClr>
                          </a:solidFill>
                          <a:latin typeface="Arial Narrow"/>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b"/>
                      <a:r>
                        <a:rPr lang="en-IE" sz="1600" b="1" i="0" u="none" strike="noStrike" dirty="0">
                          <a:solidFill>
                            <a:schemeClr val="bg1">
                              <a:lumMod val="75000"/>
                            </a:schemeClr>
                          </a:solidFill>
                          <a:latin typeface="Arial Narrow"/>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b"/>
                      <a:r>
                        <a:rPr lang="en-IE" sz="1600" b="1" i="0" u="none" strike="noStrike" dirty="0">
                          <a:solidFill>
                            <a:schemeClr val="bg1">
                              <a:lumMod val="75000"/>
                            </a:schemeClr>
                          </a:solidFill>
                          <a:latin typeface="Arial Narrow"/>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b"/>
                      <a:r>
                        <a:rPr lang="en-IE" sz="1600" b="1" i="0" u="none" strike="noStrike" dirty="0">
                          <a:solidFill>
                            <a:schemeClr val="bg1">
                              <a:lumMod val="75000"/>
                            </a:schemeClr>
                          </a:solidFill>
                          <a:latin typeface="Arial Narrow"/>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b"/>
                      <a:r>
                        <a:rPr lang="en-IE" sz="1600" b="1" i="0" u="none" strike="noStrike">
                          <a:solidFill>
                            <a:schemeClr val="bg1">
                              <a:lumMod val="75000"/>
                            </a:schemeClr>
                          </a:solidFill>
                          <a:latin typeface="Arial Narrow"/>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b"/>
                      <a:r>
                        <a:rPr lang="en-IE" sz="1600" b="1" i="0" u="none" strike="noStrike" dirty="0">
                          <a:solidFill>
                            <a:schemeClr val="bg1">
                              <a:lumMod val="75000"/>
                            </a:schemeClr>
                          </a:solidFill>
                          <a:latin typeface="Arial Narrow"/>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b"/>
                      <a:r>
                        <a:rPr lang="en-IE" sz="1600" b="1" i="0" u="none" strike="noStrike" dirty="0">
                          <a:solidFill>
                            <a:schemeClr val="bg1">
                              <a:lumMod val="75000"/>
                            </a:schemeClr>
                          </a:solidFill>
                          <a:latin typeface="Arial Narrow"/>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r>
              <a:tr h="615722">
                <a:tc>
                  <a:txBody>
                    <a:bodyPr/>
                    <a:lstStyle/>
                    <a:p>
                      <a:pPr algn="l" fontAlgn="b"/>
                      <a:r>
                        <a:rPr lang="en-IE" sz="1600" b="0" i="0" u="none" strike="noStrike" dirty="0">
                          <a:solidFill>
                            <a:schemeClr val="bg1">
                              <a:lumMod val="75000"/>
                            </a:schemeClr>
                          </a:solidFill>
                          <a:latin typeface="Arial Narrow"/>
                        </a:rPr>
                        <a:t>T10.6 - Sediment measurements in shallow coastal waters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1600" b="1" i="0" u="none" strike="noStrike">
                          <a:solidFill>
                            <a:schemeClr val="bg1">
                              <a:lumMod val="75000"/>
                            </a:schemeClr>
                          </a:solidFill>
                          <a:latin typeface="Arial Narrow"/>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1600" b="1" i="0" u="none" strike="noStrike" dirty="0">
                          <a:solidFill>
                            <a:schemeClr val="bg1">
                              <a:lumMod val="75000"/>
                            </a:schemeClr>
                          </a:solidFill>
                          <a:latin typeface="Arial Narrow"/>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1600" b="1" i="0" u="none" strike="noStrike" dirty="0">
                          <a:solidFill>
                            <a:schemeClr val="bg1">
                              <a:lumMod val="75000"/>
                            </a:schemeClr>
                          </a:solidFill>
                          <a:latin typeface="Arial Narrow"/>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en-IE" sz="1600" b="1" i="0" u="none" strike="noStrike" dirty="0">
                          <a:solidFill>
                            <a:schemeClr val="bg1">
                              <a:lumMod val="75000"/>
                            </a:schemeClr>
                          </a:solidFill>
                          <a:latin typeface="Arial Narrow"/>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en-IE" sz="1600" b="1" i="0" u="none" strike="noStrike">
                          <a:solidFill>
                            <a:schemeClr val="bg1">
                              <a:lumMod val="75000"/>
                            </a:schemeClr>
                          </a:solidFill>
                          <a:latin typeface="Arial Narrow"/>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1600" b="1" i="0" u="none" strike="noStrike">
                          <a:solidFill>
                            <a:schemeClr val="bg1">
                              <a:lumMod val="75000"/>
                            </a:schemeClr>
                          </a:solidFill>
                          <a:latin typeface="Arial Narrow"/>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1600" b="1" i="0" u="none" strike="noStrike">
                          <a:solidFill>
                            <a:schemeClr val="bg1">
                              <a:lumMod val="75000"/>
                            </a:schemeClr>
                          </a:solidFill>
                          <a:latin typeface="Arial Narrow"/>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en-IE" sz="1600" b="1" i="0" u="none" strike="noStrike">
                          <a:solidFill>
                            <a:schemeClr val="bg1">
                              <a:lumMod val="75000"/>
                            </a:schemeClr>
                          </a:solidFill>
                          <a:latin typeface="Arial Narrow"/>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en-IE" sz="1600" b="1" i="0" u="none" strike="noStrike">
                          <a:solidFill>
                            <a:schemeClr val="bg1">
                              <a:lumMod val="75000"/>
                            </a:schemeClr>
                          </a:solidFill>
                          <a:latin typeface="Arial Narrow"/>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en-IE" sz="1600" b="1" i="0" u="none" strike="noStrike">
                          <a:solidFill>
                            <a:schemeClr val="bg1">
                              <a:lumMod val="75000"/>
                            </a:schemeClr>
                          </a:solidFill>
                          <a:latin typeface="Arial Narrow"/>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1600" b="1" i="0" u="none" strike="noStrike">
                          <a:solidFill>
                            <a:schemeClr val="bg1">
                              <a:lumMod val="75000"/>
                            </a:schemeClr>
                          </a:solidFill>
                          <a:latin typeface="Arial Narrow"/>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1600" b="1" i="0" u="none" strike="noStrike">
                          <a:solidFill>
                            <a:schemeClr val="bg1">
                              <a:lumMod val="75000"/>
                            </a:schemeClr>
                          </a:solidFill>
                          <a:latin typeface="Arial Narrow"/>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1600" b="1" i="0" u="none" strike="noStrike">
                          <a:solidFill>
                            <a:schemeClr val="bg1">
                              <a:lumMod val="75000"/>
                            </a:schemeClr>
                          </a:solidFill>
                          <a:latin typeface="Arial Narrow"/>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en-IE" sz="1600" b="1" i="0" u="none" strike="noStrike">
                          <a:solidFill>
                            <a:schemeClr val="bg1">
                              <a:lumMod val="75000"/>
                            </a:schemeClr>
                          </a:solidFill>
                          <a:latin typeface="Arial Narrow"/>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en-IE" sz="1600" b="1" i="0" u="none" strike="noStrike">
                          <a:solidFill>
                            <a:schemeClr val="bg1">
                              <a:lumMod val="75000"/>
                            </a:schemeClr>
                          </a:solidFill>
                          <a:latin typeface="Arial Narrow"/>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IE" sz="1600" b="1" i="0" u="none" strike="noStrike" dirty="0">
                          <a:solidFill>
                            <a:schemeClr val="bg1">
                              <a:lumMod val="75000"/>
                            </a:schemeClr>
                          </a:solidFill>
                          <a:latin typeface="Arial Narrow"/>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4" name="Footer Placeholder 3"/>
          <p:cNvSpPr>
            <a:spLocks noGrp="1"/>
          </p:cNvSpPr>
          <p:nvPr>
            <p:ph type="ftr" sz="quarter" idx="11"/>
          </p:nvPr>
        </p:nvSpPr>
        <p:spPr/>
        <p:txBody>
          <a:bodyPr/>
          <a:lstStyle/>
          <a:p>
            <a:pPr>
              <a:defRPr/>
            </a:pPr>
            <a:endParaRPr lang="en-US"/>
          </a:p>
        </p:txBody>
      </p:sp>
      <p:sp>
        <p:nvSpPr>
          <p:cNvPr id="6" name="Down Arrow 5"/>
          <p:cNvSpPr/>
          <p:nvPr/>
        </p:nvSpPr>
        <p:spPr bwMode="auto">
          <a:xfrm>
            <a:off x="6228184" y="1916832"/>
            <a:ext cx="45719" cy="3960440"/>
          </a:xfrm>
          <a:prstGeom prst="downArrow">
            <a:avLst/>
          </a:prstGeom>
          <a:noFill/>
          <a:ln w="9525" cap="flat" cmpd="sng" algn="ctr">
            <a:noFill/>
            <a:prstDash val="solid"/>
            <a:round/>
            <a:headEnd type="none" w="med" len="med"/>
            <a:tailEnd type="none" w="med" len="med"/>
          </a:ln>
          <a:effectLst/>
        </p:spPr>
        <p:txBody>
          <a:bodyPr vert="horz" wrap="square" lIns="92075" tIns="46038" rIns="92075" bIns="46038" numCol="1" rtlCol="0" anchor="b"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IE" sz="2700" b="0" i="0" u="none" strike="noStrike" cap="none" normalizeH="0" baseline="0" smtClean="0">
              <a:ln>
                <a:noFill/>
              </a:ln>
              <a:solidFill>
                <a:srgbClr val="007AB4"/>
              </a:solidFill>
              <a:effectLst/>
              <a:latin typeface="Helvetica" pitchFamily="-4" charset="0"/>
            </a:endParaRPr>
          </a:p>
        </p:txBody>
      </p:sp>
      <p:sp>
        <p:nvSpPr>
          <p:cNvPr id="7" name="Down Arrow 6"/>
          <p:cNvSpPr/>
          <p:nvPr/>
        </p:nvSpPr>
        <p:spPr bwMode="auto">
          <a:xfrm>
            <a:off x="6012160" y="2420888"/>
            <a:ext cx="216024" cy="3312368"/>
          </a:xfrm>
          <a:prstGeom prst="downArrow">
            <a:avLst/>
          </a:prstGeom>
          <a:noFill/>
          <a:ln w="9525" cap="flat" cmpd="sng" algn="ctr">
            <a:noFill/>
            <a:prstDash val="solid"/>
            <a:round/>
            <a:headEnd type="none" w="med" len="med"/>
            <a:tailEnd type="none" w="med" len="med"/>
          </a:ln>
          <a:effectLst/>
        </p:spPr>
        <p:txBody>
          <a:bodyPr vert="horz" wrap="square" lIns="92075" tIns="46038" rIns="92075" bIns="46038" numCol="1" rtlCol="0" anchor="b"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IE" sz="2700" b="0" i="0" u="none" strike="noStrike" cap="none" normalizeH="0" baseline="0" smtClean="0">
              <a:ln>
                <a:noFill/>
              </a:ln>
              <a:solidFill>
                <a:srgbClr val="007AB4"/>
              </a:solidFill>
              <a:effectLst/>
              <a:latin typeface="Helvetica" pitchFamily="-4" charset="0"/>
            </a:endParaRPr>
          </a:p>
        </p:txBody>
      </p:sp>
      <p:graphicFrame>
        <p:nvGraphicFramePr>
          <p:cNvPr id="9" name="Diagram 8"/>
          <p:cNvGraphicFramePr/>
          <p:nvPr/>
        </p:nvGraphicFramePr>
        <p:xfrm>
          <a:off x="1619672" y="2420888"/>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10" name="Straight Arrow Connector 9"/>
          <p:cNvCxnSpPr/>
          <p:nvPr/>
        </p:nvCxnSpPr>
        <p:spPr bwMode="auto">
          <a:xfrm>
            <a:off x="6588224" y="2924944"/>
            <a:ext cx="432048" cy="0"/>
          </a:xfrm>
          <a:prstGeom prst="straightConnector1">
            <a:avLst/>
          </a:prstGeom>
          <a:noFill/>
          <a:ln w="9525" cap="flat" cmpd="sng" algn="ctr">
            <a:noFill/>
            <a:prstDash val="solid"/>
            <a:round/>
            <a:headEnd type="none" w="med" len="med"/>
            <a:tailEnd type="arrow"/>
          </a:ln>
          <a:effectLst/>
        </p:spPr>
      </p:cxnSp>
      <p:sp>
        <p:nvSpPr>
          <p:cNvPr id="11" name="Right Arrow 10"/>
          <p:cNvSpPr/>
          <p:nvPr/>
        </p:nvSpPr>
        <p:spPr bwMode="auto">
          <a:xfrm>
            <a:off x="6588224" y="2708920"/>
            <a:ext cx="360040" cy="216024"/>
          </a:xfrm>
          <a:prstGeom prst="rightArrow">
            <a:avLst/>
          </a:prstGeom>
          <a:solidFill>
            <a:srgbClr val="FF0000"/>
          </a:solidFill>
          <a:ln w="9525" cap="flat" cmpd="sng" algn="ctr">
            <a:noFill/>
            <a:prstDash val="solid"/>
            <a:round/>
            <a:headEnd type="none" w="med" len="med"/>
            <a:tailEnd type="none" w="med" len="med"/>
          </a:ln>
          <a:effectLst/>
        </p:spPr>
        <p:txBody>
          <a:bodyPr vert="horz" wrap="square" lIns="92075" tIns="46038" rIns="92075" bIns="46038" numCol="1" rtlCol="0" anchor="b"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IE" sz="2700" b="0" i="0" u="none" strike="noStrike" cap="none" normalizeH="0" baseline="0" smtClean="0">
              <a:ln>
                <a:noFill/>
              </a:ln>
              <a:solidFill>
                <a:srgbClr val="007AB4"/>
              </a:solidFill>
              <a:effectLst/>
              <a:latin typeface="Helvetica" pitchFamily="-4" charset="0"/>
            </a:endParaRPr>
          </a:p>
        </p:txBody>
      </p:sp>
      <p:sp>
        <p:nvSpPr>
          <p:cNvPr id="12" name="Right Arrow 11"/>
          <p:cNvSpPr/>
          <p:nvPr/>
        </p:nvSpPr>
        <p:spPr bwMode="auto">
          <a:xfrm>
            <a:off x="6516216" y="4077072"/>
            <a:ext cx="1008112" cy="288032"/>
          </a:xfrm>
          <a:prstGeom prst="rightArrow">
            <a:avLst/>
          </a:prstGeom>
          <a:solidFill>
            <a:srgbClr val="FF0000"/>
          </a:solidFill>
          <a:ln w="9525" cap="flat" cmpd="sng" algn="ctr">
            <a:noFill/>
            <a:prstDash val="solid"/>
            <a:round/>
            <a:headEnd type="none" w="med" len="med"/>
            <a:tailEnd type="none" w="med" len="med"/>
          </a:ln>
          <a:effectLst/>
        </p:spPr>
        <p:txBody>
          <a:bodyPr vert="horz" wrap="square" lIns="92075" tIns="46038" rIns="92075" bIns="46038" numCol="1" rtlCol="0" anchor="b"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IE" sz="2700" b="0" i="0" u="none" strike="noStrike" cap="none" normalizeH="0" baseline="0" smtClean="0">
              <a:ln>
                <a:noFill/>
              </a:ln>
              <a:solidFill>
                <a:srgbClr val="007AB4"/>
              </a:solidFill>
              <a:effectLst/>
              <a:latin typeface="Helvetica" pitchFamily="-4" charset="0"/>
            </a:endParaRPr>
          </a:p>
        </p:txBody>
      </p:sp>
      <p:sp>
        <p:nvSpPr>
          <p:cNvPr id="13" name="Right Arrow 12"/>
          <p:cNvSpPr/>
          <p:nvPr/>
        </p:nvSpPr>
        <p:spPr bwMode="auto">
          <a:xfrm>
            <a:off x="6588224" y="5085184"/>
            <a:ext cx="2160240" cy="216024"/>
          </a:xfrm>
          <a:prstGeom prst="rightArrow">
            <a:avLst/>
          </a:prstGeom>
          <a:solidFill>
            <a:srgbClr val="FF0000"/>
          </a:solidFill>
          <a:ln w="9525" cap="flat" cmpd="sng" algn="ctr">
            <a:noFill/>
            <a:prstDash val="solid"/>
            <a:round/>
            <a:headEnd type="none" w="med" len="med"/>
            <a:tailEnd type="none" w="med" len="med"/>
          </a:ln>
          <a:effectLst/>
        </p:spPr>
        <p:txBody>
          <a:bodyPr vert="horz" wrap="square" lIns="92075" tIns="46038" rIns="92075" bIns="46038" numCol="1" rtlCol="0" anchor="b"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IE" sz="2700" b="0" i="0" u="none" strike="noStrike" cap="none" normalizeH="0" baseline="0" smtClean="0">
              <a:ln>
                <a:noFill/>
              </a:ln>
              <a:solidFill>
                <a:srgbClr val="007AB4"/>
              </a:solidFill>
              <a:effectLst/>
              <a:latin typeface="Helvetica" pitchFamily="-4" charset="0"/>
            </a:endParaRPr>
          </a:p>
        </p:txBody>
      </p:sp>
      <p:sp>
        <p:nvSpPr>
          <p:cNvPr id="14" name="Right Arrow 13"/>
          <p:cNvSpPr/>
          <p:nvPr/>
        </p:nvSpPr>
        <p:spPr bwMode="auto">
          <a:xfrm>
            <a:off x="7668344" y="5661248"/>
            <a:ext cx="504056" cy="216024"/>
          </a:xfrm>
          <a:prstGeom prst="rightArrow">
            <a:avLst/>
          </a:prstGeom>
          <a:solidFill>
            <a:srgbClr val="FF0000"/>
          </a:solidFill>
          <a:ln w="9525" cap="flat" cmpd="sng" algn="ctr">
            <a:noFill/>
            <a:prstDash val="solid"/>
            <a:round/>
            <a:headEnd type="none" w="med" len="med"/>
            <a:tailEnd type="none" w="med" len="med"/>
          </a:ln>
          <a:effectLst/>
        </p:spPr>
        <p:txBody>
          <a:bodyPr vert="horz" wrap="square" lIns="92075" tIns="46038" rIns="92075" bIns="46038" numCol="1" rtlCol="0" anchor="b"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IE" sz="2700" b="0" i="0" u="none" strike="noStrike" cap="none" normalizeH="0" baseline="0" smtClean="0">
              <a:ln>
                <a:noFill/>
              </a:ln>
              <a:solidFill>
                <a:srgbClr val="007AB4"/>
              </a:solidFill>
              <a:effectLst/>
              <a:latin typeface="Helvetica" pitchFamily="-4" charset="0"/>
            </a:endParaRPr>
          </a:p>
        </p:txBody>
      </p:sp>
      <p:sp>
        <p:nvSpPr>
          <p:cNvPr id="18" name="Down Arrow 17"/>
          <p:cNvSpPr/>
          <p:nvPr/>
        </p:nvSpPr>
        <p:spPr bwMode="auto">
          <a:xfrm>
            <a:off x="8460432" y="2420888"/>
            <a:ext cx="216024" cy="3312368"/>
          </a:xfrm>
          <a:prstGeom prst="downArrow">
            <a:avLst/>
          </a:prstGeom>
          <a:solidFill>
            <a:srgbClr val="FFFF00"/>
          </a:solidFill>
          <a:ln w="9525" cap="flat" cmpd="sng" algn="ctr">
            <a:noFill/>
            <a:prstDash val="solid"/>
            <a:round/>
            <a:headEnd type="none" w="med" len="med"/>
            <a:tailEnd type="none" w="med" len="med"/>
          </a:ln>
          <a:effectLst/>
        </p:spPr>
        <p:txBody>
          <a:bodyPr vert="horz" wrap="square" lIns="92075" tIns="46038" rIns="92075" bIns="46038" numCol="1" rtlCol="0" anchor="b"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IE" sz="2700" b="0" i="0" u="none" strike="noStrike" cap="none" normalizeH="0" baseline="0" smtClean="0">
              <a:ln>
                <a:noFill/>
              </a:ln>
              <a:solidFill>
                <a:srgbClr val="007AB4"/>
              </a:solidFill>
              <a:effectLst/>
              <a:latin typeface="Helvetica" pitchFamily="-4" charset="0"/>
            </a:endParaRPr>
          </a:p>
        </p:txBody>
      </p:sp>
      <p:sp>
        <p:nvSpPr>
          <p:cNvPr id="15" name="TextBox 14"/>
          <p:cNvSpPr txBox="1"/>
          <p:nvPr/>
        </p:nvSpPr>
        <p:spPr>
          <a:xfrm rot="5400000">
            <a:off x="6026324" y="3987949"/>
            <a:ext cx="3600402" cy="466281"/>
          </a:xfrm>
          <a:prstGeom prst="rect">
            <a:avLst/>
          </a:prstGeom>
          <a:solidFill>
            <a:schemeClr val="tx1">
              <a:lumMod val="85000"/>
            </a:schemeClr>
          </a:solidFill>
        </p:spPr>
        <p:txBody>
          <a:bodyPr wrap="square" rtlCol="0">
            <a:spAutoFit/>
          </a:bodyPr>
          <a:lstStyle/>
          <a:p>
            <a:pPr algn="ctr"/>
            <a:r>
              <a:rPr lang="en-IE" dirty="0" smtClean="0"/>
              <a:t>Deliverables</a:t>
            </a:r>
            <a:endParaRPr lang="en-IE"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1"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checkerboard(across)">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P spid="18"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noFill/>
        </p:spPr>
        <p:txBody>
          <a:bodyPr/>
          <a:lstStyle/>
          <a:p>
            <a:r>
              <a:rPr lang="en-IE" sz="2400" dirty="0" smtClean="0">
                <a:effectLst/>
              </a:rPr>
              <a:t>WP10: Next steps</a:t>
            </a:r>
            <a:endParaRPr lang="en-US" sz="2400" dirty="0" smtClean="0">
              <a:effectLst/>
            </a:endParaRPr>
          </a:p>
        </p:txBody>
      </p:sp>
      <p:sp>
        <p:nvSpPr>
          <p:cNvPr id="17411" name="Rectangle 3"/>
          <p:cNvSpPr>
            <a:spLocks noGrp="1" noChangeArrowheads="1"/>
          </p:cNvSpPr>
          <p:nvPr>
            <p:ph type="body" idx="1"/>
          </p:nvPr>
        </p:nvSpPr>
        <p:spPr>
          <a:xfrm>
            <a:off x="611560" y="1988840"/>
            <a:ext cx="8077200" cy="3733800"/>
          </a:xfrm>
          <a:noFill/>
        </p:spPr>
        <p:txBody>
          <a:bodyPr/>
          <a:lstStyle/>
          <a:p>
            <a:pPr>
              <a:buFont typeface="Arial" pitchFamily="34" charset="0"/>
              <a:buChar char="•"/>
            </a:pPr>
            <a:r>
              <a:rPr lang="en-IE" sz="2800" b="1" i="0" dirty="0" smtClean="0">
                <a:solidFill>
                  <a:schemeClr val="bg1"/>
                </a:solidFill>
                <a:effectLst/>
              </a:rPr>
              <a:t>Major focus on deliverables over the next 6 months (May to October 2014)</a:t>
            </a:r>
          </a:p>
          <a:p>
            <a:pPr>
              <a:buFont typeface="Arial" pitchFamily="34" charset="0"/>
              <a:buChar char="•"/>
            </a:pPr>
            <a:r>
              <a:rPr lang="en-IE" sz="2800" b="1" i="0" dirty="0" smtClean="0">
                <a:solidFill>
                  <a:schemeClr val="bg1"/>
                </a:solidFill>
              </a:rPr>
              <a:t>Paul Gaughan (MI) to help in these tasks.</a:t>
            </a:r>
            <a:endParaRPr lang="en-IE" sz="2800" b="1" i="0" dirty="0" smtClean="0">
              <a:solidFill>
                <a:schemeClr val="bg1"/>
              </a:solidFill>
            </a:endParaRPr>
          </a:p>
          <a:p>
            <a:pPr>
              <a:buFont typeface="Arial" pitchFamily="34" charset="0"/>
              <a:buChar char="•"/>
            </a:pPr>
            <a:r>
              <a:rPr lang="en-IE" sz="2800" b="1" i="0" dirty="0" smtClean="0">
                <a:solidFill>
                  <a:schemeClr val="bg1"/>
                </a:solidFill>
              </a:rPr>
              <a:t>Adriatic </a:t>
            </a:r>
            <a:r>
              <a:rPr lang="en-IE" sz="2800" b="1" i="0" dirty="0" smtClean="0">
                <a:solidFill>
                  <a:schemeClr val="bg1"/>
                </a:solidFill>
              </a:rPr>
              <a:t>profiler experiment </a:t>
            </a:r>
            <a:r>
              <a:rPr lang="en-IE" sz="2800" b="1" i="0" dirty="0" smtClean="0">
                <a:solidFill>
                  <a:schemeClr val="bg1"/>
                </a:solidFill>
              </a:rPr>
              <a:t>(continues)</a:t>
            </a:r>
            <a:endParaRPr lang="en-IE" sz="2800" b="1" i="0" dirty="0" smtClean="0">
              <a:solidFill>
                <a:schemeClr val="bg1"/>
              </a:solidFill>
            </a:endParaRPr>
          </a:p>
          <a:p>
            <a:pPr>
              <a:buFont typeface="Arial" pitchFamily="34" charset="0"/>
              <a:buChar char="•"/>
            </a:pPr>
            <a:r>
              <a:rPr lang="en-IE" sz="2800" b="1" i="0" dirty="0" smtClean="0">
                <a:solidFill>
                  <a:schemeClr val="bg1"/>
                </a:solidFill>
                <a:effectLst/>
              </a:rPr>
              <a:t>10.5 </a:t>
            </a:r>
            <a:r>
              <a:rPr lang="en-IE" sz="2800" b="1" i="0" dirty="0" smtClean="0">
                <a:solidFill>
                  <a:schemeClr val="bg1"/>
                </a:solidFill>
                <a:effectLst/>
              </a:rPr>
              <a:t>and 10.6: </a:t>
            </a:r>
            <a:endParaRPr lang="en-IE" sz="2800" b="1" i="0" dirty="0" smtClean="0">
              <a:solidFill>
                <a:schemeClr val="bg1"/>
              </a:solidFill>
              <a:effectLst/>
            </a:endParaRPr>
          </a:p>
          <a:p>
            <a:r>
              <a:rPr lang="en-IE" sz="2800" b="1" i="0" dirty="0" smtClean="0">
                <a:solidFill>
                  <a:schemeClr val="bg1"/>
                </a:solidFill>
                <a:effectLst/>
              </a:rPr>
              <a:t>Ongoing </a:t>
            </a:r>
            <a:endParaRPr lang="en-IE" sz="2800" b="1" i="0" dirty="0" smtClean="0">
              <a:solidFill>
                <a:schemeClr val="bg1"/>
              </a:solidFill>
              <a:effectLst/>
            </a:endParaRPr>
          </a:p>
          <a:p>
            <a:pPr>
              <a:buFontTx/>
              <a:buNone/>
            </a:pPr>
            <a:endParaRPr lang="en-IE" sz="2000" b="1" i="0" dirty="0" smtClean="0">
              <a:solidFill>
                <a:schemeClr val="bg1"/>
              </a:solidFill>
              <a:effectLst/>
            </a:endParaRPr>
          </a:p>
          <a:p>
            <a:endParaRPr lang="en-US" dirty="0" smtClean="0">
              <a:effectLst/>
            </a:endParaRPr>
          </a:p>
        </p:txBody>
      </p:sp>
      <p:pic>
        <p:nvPicPr>
          <p:cNvPr id="71682" name="Picture 2" descr="http://www.marine.ie/NR/rdonlyres/0D9275C7-4A4D-4142-B038-B97C3808BE63/0/PRINCEALBERTVISITH_web.jpg"/>
          <p:cNvPicPr>
            <a:picLocks noChangeAspect="1" noChangeArrowheads="1"/>
          </p:cNvPicPr>
          <p:nvPr/>
        </p:nvPicPr>
        <p:blipFill>
          <a:blip r:embed="rId2" cstate="print"/>
          <a:srcRect/>
          <a:stretch>
            <a:fillRect/>
          </a:stretch>
        </p:blipFill>
        <p:spPr bwMode="auto">
          <a:xfrm>
            <a:off x="4876800" y="4010025"/>
            <a:ext cx="4267200" cy="2847975"/>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Early 2013 Nolan 055.JPG"/>
          <p:cNvPicPr>
            <a:picLocks noGrp="1" noChangeAspect="1"/>
          </p:cNvPicPr>
          <p:nvPr>
            <p:ph idx="1"/>
          </p:nvPr>
        </p:nvPicPr>
        <p:blipFill>
          <a:blip r:embed="rId2" cstate="print"/>
          <a:stretch>
            <a:fillRect/>
          </a:stretch>
        </p:blipFill>
        <p:spPr>
          <a:xfrm>
            <a:off x="-103955" y="0"/>
            <a:ext cx="9247955" cy="6165304"/>
          </a:xfrm>
        </p:spPr>
      </p:pic>
      <p:sp>
        <p:nvSpPr>
          <p:cNvPr id="2" name="Title 1"/>
          <p:cNvSpPr>
            <a:spLocks noGrp="1"/>
          </p:cNvSpPr>
          <p:nvPr>
            <p:ph type="title"/>
          </p:nvPr>
        </p:nvSpPr>
        <p:spPr>
          <a:xfrm>
            <a:off x="3203848" y="6237312"/>
            <a:ext cx="3024336" cy="620688"/>
          </a:xfrm>
          <a:noFill/>
        </p:spPr>
        <p:txBody>
          <a:bodyPr/>
          <a:lstStyle/>
          <a:p>
            <a:r>
              <a:rPr lang="en-IE" sz="3600" dirty="0" smtClean="0">
                <a:solidFill>
                  <a:schemeClr val="bg1"/>
                </a:solidFill>
              </a:rPr>
              <a:t>Thank you</a:t>
            </a:r>
            <a:endParaRPr lang="en-IE" sz="3600" dirty="0">
              <a:solidFill>
                <a:schemeClr val="bg1"/>
              </a:solidFill>
            </a:endParaRPr>
          </a:p>
        </p:txBody>
      </p:sp>
    </p:spTree>
  </p:cSld>
  <p:clrMapOvr>
    <a:masterClrMapping/>
  </p:clrMapOvr>
  <p:transition advClick="0" advTm="7000"/>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28"/>
          <p:cNvSpPr/>
          <p:nvPr/>
        </p:nvSpPr>
        <p:spPr>
          <a:xfrm>
            <a:off x="0" y="1905000"/>
            <a:ext cx="1905000" cy="4267200"/>
          </a:xfrm>
          <a:prstGeom prst="round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E"/>
          </a:p>
        </p:txBody>
      </p:sp>
      <p:sp>
        <p:nvSpPr>
          <p:cNvPr id="28" name="Rounded Rectangle 27"/>
          <p:cNvSpPr/>
          <p:nvPr/>
        </p:nvSpPr>
        <p:spPr>
          <a:xfrm>
            <a:off x="3810000" y="1981200"/>
            <a:ext cx="1600200" cy="3505200"/>
          </a:xfrm>
          <a:prstGeom prst="round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E"/>
          </a:p>
        </p:txBody>
      </p:sp>
      <p:sp>
        <p:nvSpPr>
          <p:cNvPr id="21" name="Rectangle 20"/>
          <p:cNvSpPr/>
          <p:nvPr/>
        </p:nvSpPr>
        <p:spPr>
          <a:xfrm>
            <a:off x="457200" y="152400"/>
            <a:ext cx="8153400" cy="609600"/>
          </a:xfrm>
          <a:prstGeom prst="rect">
            <a:avLst/>
          </a:prstGeom>
          <a:ln/>
        </p:spPr>
        <p:style>
          <a:lnRef idx="2">
            <a:schemeClr val="dk1"/>
          </a:lnRef>
          <a:fillRef idx="1">
            <a:schemeClr val="lt1"/>
          </a:fillRef>
          <a:effectRef idx="0">
            <a:schemeClr val="dk1"/>
          </a:effectRef>
          <a:fontRef idx="minor">
            <a:schemeClr val="dk1"/>
          </a:fontRef>
        </p:style>
        <p:txBody>
          <a:bodyPr anchor="ctr"/>
          <a:lstStyle/>
          <a:p>
            <a:pPr algn="ctr">
              <a:defRPr/>
            </a:pPr>
            <a:endParaRPr lang="en-IE" dirty="0"/>
          </a:p>
        </p:txBody>
      </p:sp>
      <p:sp>
        <p:nvSpPr>
          <p:cNvPr id="2056" name="TextBox 27"/>
          <p:cNvSpPr txBox="1">
            <a:spLocks noChangeArrowheads="1"/>
          </p:cNvSpPr>
          <p:nvPr/>
        </p:nvSpPr>
        <p:spPr bwMode="auto">
          <a:xfrm>
            <a:off x="228600" y="228600"/>
            <a:ext cx="8763000" cy="535531"/>
          </a:xfrm>
          <a:prstGeom prst="rect">
            <a:avLst/>
          </a:prstGeom>
          <a:noFill/>
          <a:ln w="9525">
            <a:noFill/>
            <a:miter lim="800000"/>
            <a:headEnd/>
            <a:tailEnd/>
          </a:ln>
        </p:spPr>
        <p:txBody>
          <a:bodyPr>
            <a:spAutoFit/>
          </a:bodyPr>
          <a:lstStyle/>
          <a:p>
            <a:pPr algn="ctr"/>
            <a:r>
              <a:rPr lang="en-IE" sz="3200" b="1" dirty="0" smtClean="0"/>
              <a:t>WP10 </a:t>
            </a:r>
            <a:r>
              <a:rPr lang="en-IE" sz="3200" b="1" dirty="0"/>
              <a:t>Overview </a:t>
            </a:r>
            <a:r>
              <a:rPr lang="en-IE" sz="3200" b="1" dirty="0" smtClean="0"/>
              <a:t>2013</a:t>
            </a:r>
            <a:endParaRPr lang="en-IE" sz="3200" b="1" dirty="0"/>
          </a:p>
        </p:txBody>
      </p:sp>
      <p:sp>
        <p:nvSpPr>
          <p:cNvPr id="40" name="Rounded Rectangle 39"/>
          <p:cNvSpPr/>
          <p:nvPr/>
        </p:nvSpPr>
        <p:spPr>
          <a:xfrm>
            <a:off x="0" y="2133600"/>
            <a:ext cx="1752600" cy="685800"/>
          </a:xfrm>
          <a:prstGeom prst="roundRect">
            <a:avLst/>
          </a:prstGeom>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sz="1400" b="1" u="sng" dirty="0" smtClean="0">
                <a:solidFill>
                  <a:schemeClr val="bg2"/>
                </a:solidFill>
              </a:rPr>
              <a:t>Biological compartments</a:t>
            </a:r>
            <a:endParaRPr lang="en-IE" sz="1400" dirty="0">
              <a:solidFill>
                <a:schemeClr val="bg2"/>
              </a:solidFill>
            </a:endParaRPr>
          </a:p>
        </p:txBody>
      </p:sp>
      <p:sp>
        <p:nvSpPr>
          <p:cNvPr id="24" name="Rounded Rectangle 23"/>
          <p:cNvSpPr/>
          <p:nvPr/>
        </p:nvSpPr>
        <p:spPr>
          <a:xfrm>
            <a:off x="228600" y="5410200"/>
            <a:ext cx="1440160" cy="685800"/>
          </a:xfrm>
          <a:prstGeom prst="roundRect">
            <a:avLst/>
          </a:prstGeom>
          <a:solidFill>
            <a:srgbClr val="FFC00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sz="1400" b="1" u="sng" dirty="0" err="1" smtClean="0">
                <a:solidFill>
                  <a:schemeClr val="bg2">
                    <a:lumMod val="65000"/>
                    <a:lumOff val="35000"/>
                  </a:schemeClr>
                </a:solidFill>
              </a:rPr>
              <a:t>FlowCam</a:t>
            </a:r>
            <a:endParaRPr lang="en-IE" sz="1400" b="1" u="sng" dirty="0" smtClean="0">
              <a:solidFill>
                <a:schemeClr val="bg2">
                  <a:lumMod val="65000"/>
                  <a:lumOff val="35000"/>
                </a:schemeClr>
              </a:solidFill>
            </a:endParaRPr>
          </a:p>
          <a:p>
            <a:pPr algn="ctr">
              <a:defRPr/>
            </a:pPr>
            <a:r>
              <a:rPr lang="en-IE" sz="1400" b="1" u="sng" dirty="0" err="1" smtClean="0">
                <a:solidFill>
                  <a:schemeClr val="bg2">
                    <a:lumMod val="65000"/>
                    <a:lumOff val="35000"/>
                  </a:schemeClr>
                </a:solidFill>
              </a:rPr>
              <a:t>Zooscan</a:t>
            </a:r>
            <a:endParaRPr lang="en-IE" sz="1400" b="1" u="sng" dirty="0" smtClean="0">
              <a:solidFill>
                <a:schemeClr val="bg2">
                  <a:lumMod val="65000"/>
                  <a:lumOff val="35000"/>
                </a:schemeClr>
              </a:solidFill>
            </a:endParaRPr>
          </a:p>
          <a:p>
            <a:pPr algn="ctr">
              <a:defRPr/>
            </a:pPr>
            <a:endParaRPr lang="en-IE" sz="1400" dirty="0"/>
          </a:p>
        </p:txBody>
      </p:sp>
      <p:sp>
        <p:nvSpPr>
          <p:cNvPr id="32" name="Rounded Rectangle 31"/>
          <p:cNvSpPr/>
          <p:nvPr/>
        </p:nvSpPr>
        <p:spPr>
          <a:xfrm>
            <a:off x="5334000" y="990600"/>
            <a:ext cx="1038200" cy="685800"/>
          </a:xfrm>
          <a:prstGeom prst="roundRect">
            <a:avLst/>
          </a:prstGeom>
          <a:solidFill>
            <a:srgbClr val="33CC33"/>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b="1" dirty="0" smtClean="0"/>
              <a:t>10.4</a:t>
            </a:r>
            <a:endParaRPr lang="en-IE" dirty="0"/>
          </a:p>
        </p:txBody>
      </p:sp>
      <p:sp>
        <p:nvSpPr>
          <p:cNvPr id="33" name="Rounded Rectangle 32"/>
          <p:cNvSpPr/>
          <p:nvPr/>
        </p:nvSpPr>
        <p:spPr>
          <a:xfrm>
            <a:off x="2438400" y="990600"/>
            <a:ext cx="981472" cy="685800"/>
          </a:xfrm>
          <a:prstGeom prst="roundRect">
            <a:avLst/>
          </a:prstGeom>
          <a:solidFill>
            <a:srgbClr val="33CC33"/>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b="1" dirty="0" smtClean="0"/>
              <a:t>10.2</a:t>
            </a:r>
            <a:endParaRPr lang="en-IE" dirty="0"/>
          </a:p>
        </p:txBody>
      </p:sp>
      <p:sp>
        <p:nvSpPr>
          <p:cNvPr id="34" name="Rounded Rectangle 33"/>
          <p:cNvSpPr/>
          <p:nvPr/>
        </p:nvSpPr>
        <p:spPr>
          <a:xfrm>
            <a:off x="3962400" y="990600"/>
            <a:ext cx="969640" cy="685800"/>
          </a:xfrm>
          <a:prstGeom prst="roundRect">
            <a:avLst/>
          </a:prstGeom>
          <a:solidFill>
            <a:srgbClr val="33CC33"/>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b="1" dirty="0" smtClean="0"/>
              <a:t>10.3</a:t>
            </a:r>
            <a:endParaRPr lang="en-IE" dirty="0"/>
          </a:p>
        </p:txBody>
      </p:sp>
      <p:sp>
        <p:nvSpPr>
          <p:cNvPr id="35" name="Rounded Rectangle 34"/>
          <p:cNvSpPr/>
          <p:nvPr/>
        </p:nvSpPr>
        <p:spPr>
          <a:xfrm>
            <a:off x="762000" y="990600"/>
            <a:ext cx="1001688" cy="685800"/>
          </a:xfrm>
          <a:prstGeom prst="roundRect">
            <a:avLst/>
          </a:prstGeom>
          <a:solidFill>
            <a:srgbClr val="33CC33"/>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b="1" dirty="0" smtClean="0"/>
              <a:t>10.1</a:t>
            </a:r>
            <a:endParaRPr lang="en-IE" dirty="0"/>
          </a:p>
        </p:txBody>
      </p:sp>
      <p:sp>
        <p:nvSpPr>
          <p:cNvPr id="36" name="Rounded Rectangle 35"/>
          <p:cNvSpPr/>
          <p:nvPr/>
        </p:nvSpPr>
        <p:spPr>
          <a:xfrm>
            <a:off x="3886200" y="2209800"/>
            <a:ext cx="1440160" cy="609600"/>
          </a:xfrm>
          <a:prstGeom prst="roundRect">
            <a:avLst/>
          </a:prstGeom>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sz="1400" b="1" u="sng" dirty="0" smtClean="0">
                <a:solidFill>
                  <a:schemeClr val="bg2"/>
                </a:solidFill>
              </a:rPr>
              <a:t>Profiling technology</a:t>
            </a:r>
            <a:endParaRPr lang="en-IE" sz="1400" dirty="0">
              <a:solidFill>
                <a:schemeClr val="bg2"/>
              </a:solidFill>
            </a:endParaRPr>
          </a:p>
        </p:txBody>
      </p:sp>
      <p:sp>
        <p:nvSpPr>
          <p:cNvPr id="45" name="Rounded Rectangle 44"/>
          <p:cNvSpPr/>
          <p:nvPr/>
        </p:nvSpPr>
        <p:spPr>
          <a:xfrm>
            <a:off x="6705600" y="990600"/>
            <a:ext cx="1034752" cy="685800"/>
          </a:xfrm>
          <a:prstGeom prst="roundRect">
            <a:avLst/>
          </a:prstGeom>
          <a:solidFill>
            <a:srgbClr val="33CC33"/>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b="1" dirty="0" smtClean="0"/>
              <a:t>10.5</a:t>
            </a:r>
            <a:endParaRPr lang="en-IE" dirty="0"/>
          </a:p>
        </p:txBody>
      </p:sp>
      <p:sp>
        <p:nvSpPr>
          <p:cNvPr id="48" name="Rounded Rectangle 47"/>
          <p:cNvSpPr/>
          <p:nvPr/>
        </p:nvSpPr>
        <p:spPr>
          <a:xfrm>
            <a:off x="7956376" y="1052736"/>
            <a:ext cx="967680" cy="685800"/>
          </a:xfrm>
          <a:prstGeom prst="roundRect">
            <a:avLst/>
          </a:prstGeom>
          <a:solidFill>
            <a:srgbClr val="33CC33"/>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b="1" dirty="0" smtClean="0"/>
              <a:t>10.6</a:t>
            </a:r>
            <a:endParaRPr lang="en-IE" dirty="0"/>
          </a:p>
        </p:txBody>
      </p:sp>
      <p:sp>
        <p:nvSpPr>
          <p:cNvPr id="50" name="Rounded Rectangle 49"/>
          <p:cNvSpPr/>
          <p:nvPr/>
        </p:nvSpPr>
        <p:spPr>
          <a:xfrm>
            <a:off x="304800" y="2895600"/>
            <a:ext cx="1440160" cy="685800"/>
          </a:xfrm>
          <a:prstGeom prst="roundRect">
            <a:avLst/>
          </a:prstGeom>
          <a:solidFill>
            <a:srgbClr val="FFC00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sz="1400" b="1" dirty="0" smtClean="0">
                <a:solidFill>
                  <a:schemeClr val="bg2">
                    <a:lumMod val="65000"/>
                    <a:lumOff val="35000"/>
                  </a:schemeClr>
                </a:solidFill>
              </a:rPr>
              <a:t>In situ video</a:t>
            </a:r>
            <a:endParaRPr lang="en-IE" sz="1400" dirty="0">
              <a:solidFill>
                <a:schemeClr val="bg2">
                  <a:lumMod val="65000"/>
                  <a:lumOff val="35000"/>
                </a:schemeClr>
              </a:solidFill>
            </a:endParaRPr>
          </a:p>
        </p:txBody>
      </p:sp>
      <p:sp>
        <p:nvSpPr>
          <p:cNvPr id="51" name="Rounded Rectangle 50"/>
          <p:cNvSpPr/>
          <p:nvPr/>
        </p:nvSpPr>
        <p:spPr>
          <a:xfrm>
            <a:off x="228600" y="3733800"/>
            <a:ext cx="1440160" cy="685800"/>
          </a:xfrm>
          <a:prstGeom prst="roundRect">
            <a:avLst/>
          </a:prstGeom>
          <a:solidFill>
            <a:srgbClr val="FFC00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sz="1400" b="1" dirty="0" smtClean="0">
                <a:solidFill>
                  <a:schemeClr val="bg2">
                    <a:lumMod val="65000"/>
                    <a:lumOff val="35000"/>
                  </a:schemeClr>
                </a:solidFill>
              </a:rPr>
              <a:t>Sediment profile imagery</a:t>
            </a:r>
            <a:endParaRPr lang="en-IE" sz="1400" dirty="0">
              <a:solidFill>
                <a:schemeClr val="bg2">
                  <a:lumMod val="65000"/>
                  <a:lumOff val="35000"/>
                </a:schemeClr>
              </a:solidFill>
            </a:endParaRPr>
          </a:p>
        </p:txBody>
      </p:sp>
      <p:sp>
        <p:nvSpPr>
          <p:cNvPr id="52" name="Rounded Rectangle 51"/>
          <p:cNvSpPr/>
          <p:nvPr/>
        </p:nvSpPr>
        <p:spPr>
          <a:xfrm>
            <a:off x="228600" y="4572000"/>
            <a:ext cx="1440160" cy="685800"/>
          </a:xfrm>
          <a:prstGeom prst="roundRect">
            <a:avLst/>
          </a:prstGeom>
          <a:solidFill>
            <a:srgbClr val="FFC00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sz="1400" b="1" dirty="0" smtClean="0">
                <a:solidFill>
                  <a:schemeClr val="bg2">
                    <a:lumMod val="65000"/>
                    <a:lumOff val="35000"/>
                  </a:schemeClr>
                </a:solidFill>
              </a:rPr>
              <a:t>In situ fixed camera</a:t>
            </a:r>
            <a:endParaRPr lang="en-IE" sz="1400" dirty="0">
              <a:solidFill>
                <a:schemeClr val="bg2">
                  <a:lumMod val="65000"/>
                  <a:lumOff val="35000"/>
                </a:schemeClr>
              </a:solidFill>
            </a:endParaRPr>
          </a:p>
        </p:txBody>
      </p:sp>
      <p:sp>
        <p:nvSpPr>
          <p:cNvPr id="53" name="Rounded Rectangle 52"/>
          <p:cNvSpPr/>
          <p:nvPr/>
        </p:nvSpPr>
        <p:spPr>
          <a:xfrm>
            <a:off x="5562600" y="2209800"/>
            <a:ext cx="906760" cy="609600"/>
          </a:xfrm>
          <a:prstGeom prst="roundRect">
            <a:avLst/>
          </a:prstGeom>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sz="1400" b="1" u="sng" dirty="0" smtClean="0">
                <a:solidFill>
                  <a:schemeClr val="bg2"/>
                </a:solidFill>
              </a:rPr>
              <a:t>VOS</a:t>
            </a:r>
            <a:endParaRPr lang="en-IE" sz="1400" dirty="0">
              <a:solidFill>
                <a:schemeClr val="bg2"/>
              </a:solidFill>
            </a:endParaRPr>
          </a:p>
        </p:txBody>
      </p:sp>
      <p:sp>
        <p:nvSpPr>
          <p:cNvPr id="54" name="Rounded Rectangle 53"/>
          <p:cNvSpPr/>
          <p:nvPr/>
        </p:nvSpPr>
        <p:spPr>
          <a:xfrm>
            <a:off x="7010400" y="2133600"/>
            <a:ext cx="1295400" cy="609600"/>
          </a:xfrm>
          <a:prstGeom prst="roundRect">
            <a:avLst/>
          </a:prstGeom>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sz="1400" b="1" u="sng" dirty="0" err="1" smtClean="0">
                <a:solidFill>
                  <a:schemeClr val="bg2"/>
                </a:solidFill>
              </a:rPr>
              <a:t>Ferrybox</a:t>
            </a:r>
            <a:r>
              <a:rPr lang="en-IE" sz="1400" b="1" u="sng" dirty="0" smtClean="0">
                <a:solidFill>
                  <a:schemeClr val="bg2"/>
                </a:solidFill>
              </a:rPr>
              <a:t> QA</a:t>
            </a:r>
            <a:endParaRPr lang="en-IE" sz="1400" dirty="0">
              <a:solidFill>
                <a:schemeClr val="bg2"/>
              </a:solidFill>
            </a:endParaRPr>
          </a:p>
        </p:txBody>
      </p:sp>
      <p:sp>
        <p:nvSpPr>
          <p:cNvPr id="55" name="Rounded Rectangle 54"/>
          <p:cNvSpPr/>
          <p:nvPr/>
        </p:nvSpPr>
        <p:spPr>
          <a:xfrm>
            <a:off x="7703840" y="2895600"/>
            <a:ext cx="1440160" cy="609600"/>
          </a:xfrm>
          <a:prstGeom prst="roundRect">
            <a:avLst/>
          </a:prstGeom>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sz="1400" b="1" u="sng" dirty="0" smtClean="0">
                <a:solidFill>
                  <a:schemeClr val="bg2"/>
                </a:solidFill>
              </a:rPr>
              <a:t>SPM inter</a:t>
            </a:r>
          </a:p>
          <a:p>
            <a:pPr algn="ctr">
              <a:defRPr/>
            </a:pPr>
            <a:r>
              <a:rPr lang="en-IE" sz="1400" b="1" u="sng" dirty="0" smtClean="0">
                <a:solidFill>
                  <a:schemeClr val="bg2"/>
                </a:solidFill>
              </a:rPr>
              <a:t>comparison </a:t>
            </a:r>
            <a:endParaRPr lang="en-IE" sz="1400" dirty="0">
              <a:solidFill>
                <a:schemeClr val="bg2"/>
              </a:solidFill>
            </a:endParaRPr>
          </a:p>
        </p:txBody>
      </p:sp>
      <p:sp>
        <p:nvSpPr>
          <p:cNvPr id="57" name="Rounded Rectangle 56"/>
          <p:cNvSpPr/>
          <p:nvPr/>
        </p:nvSpPr>
        <p:spPr>
          <a:xfrm>
            <a:off x="2057400" y="4572000"/>
            <a:ext cx="1440160" cy="685800"/>
          </a:xfrm>
          <a:prstGeom prst="roundRect">
            <a:avLst/>
          </a:prstGeom>
          <a:solidFill>
            <a:srgbClr val="FFC00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sz="1400" b="1" dirty="0" smtClean="0">
                <a:solidFill>
                  <a:schemeClr val="bg2">
                    <a:lumMod val="65000"/>
                    <a:lumOff val="35000"/>
                  </a:schemeClr>
                </a:solidFill>
              </a:rPr>
              <a:t>CO2</a:t>
            </a:r>
            <a:endParaRPr lang="en-IE" sz="1400" dirty="0">
              <a:solidFill>
                <a:schemeClr val="bg2">
                  <a:lumMod val="65000"/>
                  <a:lumOff val="35000"/>
                </a:schemeClr>
              </a:solidFill>
            </a:endParaRPr>
          </a:p>
        </p:txBody>
      </p:sp>
      <p:sp>
        <p:nvSpPr>
          <p:cNvPr id="58" name="Rounded Rectangle 57"/>
          <p:cNvSpPr/>
          <p:nvPr/>
        </p:nvSpPr>
        <p:spPr>
          <a:xfrm>
            <a:off x="2057400" y="3810000"/>
            <a:ext cx="1440160" cy="685800"/>
          </a:xfrm>
          <a:prstGeom prst="roundRect">
            <a:avLst/>
          </a:prstGeom>
          <a:solidFill>
            <a:srgbClr val="FFC00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sz="1400" b="1" dirty="0" smtClean="0">
                <a:solidFill>
                  <a:schemeClr val="bg2">
                    <a:lumMod val="65000"/>
                    <a:lumOff val="35000"/>
                  </a:schemeClr>
                </a:solidFill>
              </a:rPr>
              <a:t>Algal pigments</a:t>
            </a:r>
            <a:endParaRPr lang="en-IE" sz="1400" dirty="0">
              <a:solidFill>
                <a:schemeClr val="bg2">
                  <a:lumMod val="65000"/>
                  <a:lumOff val="35000"/>
                </a:schemeClr>
              </a:solidFill>
            </a:endParaRPr>
          </a:p>
        </p:txBody>
      </p:sp>
      <p:sp>
        <p:nvSpPr>
          <p:cNvPr id="59" name="Rounded Rectangle 58"/>
          <p:cNvSpPr/>
          <p:nvPr/>
        </p:nvSpPr>
        <p:spPr>
          <a:xfrm>
            <a:off x="2057400" y="2971800"/>
            <a:ext cx="1440160" cy="685800"/>
          </a:xfrm>
          <a:prstGeom prst="roundRect">
            <a:avLst/>
          </a:prstGeom>
          <a:solidFill>
            <a:srgbClr val="FFC00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sz="1400" b="1" dirty="0" smtClean="0">
                <a:solidFill>
                  <a:schemeClr val="bg2">
                    <a:lumMod val="65000"/>
                    <a:lumOff val="35000"/>
                  </a:schemeClr>
                </a:solidFill>
              </a:rPr>
              <a:t>PAH</a:t>
            </a:r>
            <a:endParaRPr lang="en-IE" sz="1400" dirty="0">
              <a:solidFill>
                <a:schemeClr val="bg2">
                  <a:lumMod val="65000"/>
                  <a:lumOff val="35000"/>
                </a:schemeClr>
              </a:solidFill>
            </a:endParaRPr>
          </a:p>
        </p:txBody>
      </p:sp>
      <p:sp>
        <p:nvSpPr>
          <p:cNvPr id="60" name="Rounded Rectangle 59"/>
          <p:cNvSpPr/>
          <p:nvPr/>
        </p:nvSpPr>
        <p:spPr>
          <a:xfrm>
            <a:off x="1981200" y="2209800"/>
            <a:ext cx="1676400" cy="609600"/>
          </a:xfrm>
          <a:prstGeom prst="roundRect">
            <a:avLst/>
          </a:prstGeom>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sz="1400" b="1" u="sng" dirty="0" smtClean="0">
                <a:solidFill>
                  <a:schemeClr val="bg2"/>
                </a:solidFill>
              </a:rPr>
              <a:t>Contaminants</a:t>
            </a:r>
            <a:endParaRPr lang="en-IE" sz="1400" dirty="0">
              <a:solidFill>
                <a:schemeClr val="bg2"/>
              </a:solidFill>
            </a:endParaRPr>
          </a:p>
        </p:txBody>
      </p:sp>
      <p:sp>
        <p:nvSpPr>
          <p:cNvPr id="64" name="Rounded Rectangle 63"/>
          <p:cNvSpPr/>
          <p:nvPr/>
        </p:nvSpPr>
        <p:spPr>
          <a:xfrm>
            <a:off x="3962400" y="4648200"/>
            <a:ext cx="1219200" cy="685800"/>
          </a:xfrm>
          <a:prstGeom prst="roundRect">
            <a:avLst/>
          </a:prstGeom>
          <a:solidFill>
            <a:srgbClr val="FFC00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sz="1400" b="1" dirty="0" smtClean="0">
                <a:solidFill>
                  <a:schemeClr val="bg2">
                    <a:lumMod val="65000"/>
                    <a:lumOff val="35000"/>
                  </a:schemeClr>
                </a:solidFill>
              </a:rPr>
              <a:t>Atlantic</a:t>
            </a:r>
            <a:endParaRPr lang="en-IE" sz="1400" dirty="0">
              <a:solidFill>
                <a:schemeClr val="bg2">
                  <a:lumMod val="65000"/>
                  <a:lumOff val="35000"/>
                </a:schemeClr>
              </a:solidFill>
            </a:endParaRPr>
          </a:p>
        </p:txBody>
      </p:sp>
      <p:sp>
        <p:nvSpPr>
          <p:cNvPr id="65" name="Rounded Rectangle 64"/>
          <p:cNvSpPr/>
          <p:nvPr/>
        </p:nvSpPr>
        <p:spPr>
          <a:xfrm>
            <a:off x="3962400" y="3810000"/>
            <a:ext cx="1219200" cy="685800"/>
          </a:xfrm>
          <a:prstGeom prst="roundRect">
            <a:avLst/>
          </a:prstGeom>
          <a:solidFill>
            <a:srgbClr val="FFC00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sz="1400" b="1" dirty="0" err="1" smtClean="0">
                <a:solidFill>
                  <a:schemeClr val="bg2">
                    <a:lumMod val="65000"/>
                    <a:lumOff val="35000"/>
                  </a:schemeClr>
                </a:solidFill>
              </a:rPr>
              <a:t>Ligurian</a:t>
            </a:r>
            <a:endParaRPr lang="en-IE" sz="1400" dirty="0">
              <a:solidFill>
                <a:schemeClr val="bg2">
                  <a:lumMod val="65000"/>
                  <a:lumOff val="35000"/>
                </a:schemeClr>
              </a:solidFill>
            </a:endParaRPr>
          </a:p>
        </p:txBody>
      </p:sp>
      <p:sp>
        <p:nvSpPr>
          <p:cNvPr id="66" name="Rounded Rectangle 65"/>
          <p:cNvSpPr/>
          <p:nvPr/>
        </p:nvSpPr>
        <p:spPr>
          <a:xfrm>
            <a:off x="3962400" y="2971800"/>
            <a:ext cx="1219200" cy="685800"/>
          </a:xfrm>
          <a:prstGeom prst="roundRect">
            <a:avLst/>
          </a:prstGeom>
          <a:solidFill>
            <a:srgbClr val="FFC00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sz="1400" b="1" dirty="0" smtClean="0">
                <a:solidFill>
                  <a:schemeClr val="bg2">
                    <a:lumMod val="65000"/>
                    <a:lumOff val="35000"/>
                  </a:schemeClr>
                </a:solidFill>
              </a:rPr>
              <a:t>Adriatic</a:t>
            </a:r>
            <a:endParaRPr lang="en-IE" sz="1400" dirty="0">
              <a:solidFill>
                <a:schemeClr val="bg2">
                  <a:lumMod val="65000"/>
                  <a:lumOff val="35000"/>
                </a:schemeClr>
              </a:solidFill>
            </a:endParaRPr>
          </a:p>
        </p:txBody>
      </p:sp>
      <p:sp>
        <p:nvSpPr>
          <p:cNvPr id="67" name="Rounded Rectangle 66"/>
          <p:cNvSpPr/>
          <p:nvPr/>
        </p:nvSpPr>
        <p:spPr>
          <a:xfrm>
            <a:off x="5486400" y="3886200"/>
            <a:ext cx="1371600" cy="685800"/>
          </a:xfrm>
          <a:prstGeom prst="roundRect">
            <a:avLst/>
          </a:prstGeom>
          <a:solidFill>
            <a:srgbClr val="FFC00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sz="1400" b="1" dirty="0" smtClean="0">
                <a:solidFill>
                  <a:schemeClr val="bg2">
                    <a:lumMod val="65000"/>
                    <a:lumOff val="35000"/>
                  </a:schemeClr>
                </a:solidFill>
              </a:rPr>
              <a:t>FV</a:t>
            </a:r>
          </a:p>
          <a:p>
            <a:pPr algn="ctr">
              <a:defRPr/>
            </a:pPr>
            <a:r>
              <a:rPr lang="en-IE" sz="1400" b="1" dirty="0" err="1" smtClean="0">
                <a:solidFill>
                  <a:schemeClr val="bg2">
                    <a:lumMod val="65000"/>
                    <a:lumOff val="35000"/>
                  </a:schemeClr>
                </a:solidFill>
              </a:rPr>
              <a:t>Recopesca</a:t>
            </a:r>
            <a:endParaRPr lang="en-IE" sz="1400" dirty="0">
              <a:solidFill>
                <a:schemeClr val="bg2">
                  <a:lumMod val="65000"/>
                  <a:lumOff val="35000"/>
                </a:schemeClr>
              </a:solidFill>
            </a:endParaRPr>
          </a:p>
        </p:txBody>
      </p:sp>
      <p:sp>
        <p:nvSpPr>
          <p:cNvPr id="68" name="Rounded Rectangle 67"/>
          <p:cNvSpPr/>
          <p:nvPr/>
        </p:nvSpPr>
        <p:spPr>
          <a:xfrm>
            <a:off x="5486400" y="3048000"/>
            <a:ext cx="1295400" cy="685800"/>
          </a:xfrm>
          <a:prstGeom prst="roundRect">
            <a:avLst/>
          </a:prstGeom>
          <a:solidFill>
            <a:srgbClr val="FFC00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sz="1400" b="1" dirty="0" smtClean="0">
                <a:solidFill>
                  <a:schemeClr val="bg2">
                    <a:lumMod val="65000"/>
                    <a:lumOff val="35000"/>
                  </a:schemeClr>
                </a:solidFill>
              </a:rPr>
              <a:t>SOOP</a:t>
            </a:r>
          </a:p>
          <a:p>
            <a:pPr algn="ctr">
              <a:defRPr/>
            </a:pPr>
            <a:r>
              <a:rPr lang="en-IE" sz="1400" b="1" dirty="0" smtClean="0">
                <a:solidFill>
                  <a:schemeClr val="bg2">
                    <a:lumMod val="65000"/>
                    <a:lumOff val="35000"/>
                  </a:schemeClr>
                </a:solidFill>
              </a:rPr>
              <a:t>Workshop</a:t>
            </a:r>
            <a:endParaRPr lang="en-IE" sz="1400" dirty="0">
              <a:solidFill>
                <a:schemeClr val="bg2">
                  <a:lumMod val="65000"/>
                  <a:lumOff val="35000"/>
                </a:schemeClr>
              </a:solidFill>
            </a:endParaRPr>
          </a:p>
        </p:txBody>
      </p:sp>
      <p:sp>
        <p:nvSpPr>
          <p:cNvPr id="69" name="Rounded Rectangle 68"/>
          <p:cNvSpPr/>
          <p:nvPr/>
        </p:nvSpPr>
        <p:spPr>
          <a:xfrm>
            <a:off x="6934200" y="3733800"/>
            <a:ext cx="1600200" cy="685800"/>
          </a:xfrm>
          <a:prstGeom prst="roundRect">
            <a:avLst/>
          </a:prstGeom>
          <a:solidFill>
            <a:srgbClr val="FFC00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sz="1400" b="1" dirty="0" err="1" smtClean="0">
                <a:solidFill>
                  <a:schemeClr val="bg2">
                    <a:lumMod val="65000"/>
                    <a:lumOff val="35000"/>
                  </a:schemeClr>
                </a:solidFill>
              </a:rPr>
              <a:t>Algorithim</a:t>
            </a:r>
            <a:r>
              <a:rPr lang="en-IE" sz="1400" b="1" dirty="0" smtClean="0">
                <a:solidFill>
                  <a:schemeClr val="bg2">
                    <a:lumMod val="65000"/>
                    <a:lumOff val="35000"/>
                  </a:schemeClr>
                </a:solidFill>
              </a:rPr>
              <a:t> development</a:t>
            </a:r>
            <a:endParaRPr lang="en-IE" sz="1400" dirty="0">
              <a:solidFill>
                <a:schemeClr val="bg2">
                  <a:lumMod val="65000"/>
                  <a:lumOff val="35000"/>
                </a:schemeClr>
              </a:solidFill>
            </a:endParaRPr>
          </a:p>
        </p:txBody>
      </p:sp>
      <p:sp>
        <p:nvSpPr>
          <p:cNvPr id="70" name="Rounded Rectangle 69"/>
          <p:cNvSpPr/>
          <p:nvPr/>
        </p:nvSpPr>
        <p:spPr>
          <a:xfrm>
            <a:off x="7315200" y="4800600"/>
            <a:ext cx="1828800" cy="1143000"/>
          </a:xfrm>
          <a:prstGeom prst="roundRect">
            <a:avLst/>
          </a:prstGeom>
          <a:solidFill>
            <a:srgbClr val="FFC00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sz="1400" b="1" dirty="0" smtClean="0">
                <a:solidFill>
                  <a:schemeClr val="bg2">
                    <a:lumMod val="65000"/>
                    <a:lumOff val="35000"/>
                  </a:schemeClr>
                </a:solidFill>
              </a:rPr>
              <a:t>RS, Buoy, Lander concurrent measurements</a:t>
            </a:r>
            <a:endParaRPr lang="en-IE" sz="1400" dirty="0">
              <a:solidFill>
                <a:schemeClr val="bg2">
                  <a:lumMod val="65000"/>
                  <a:lumOff val="35000"/>
                </a:schemeClr>
              </a:solidFill>
            </a:endParaRPr>
          </a:p>
        </p:txBody>
      </p:sp>
      <p:sp>
        <p:nvSpPr>
          <p:cNvPr id="71" name="Rounded Rectangle 70"/>
          <p:cNvSpPr/>
          <p:nvPr/>
        </p:nvSpPr>
        <p:spPr>
          <a:xfrm>
            <a:off x="1981200" y="1905000"/>
            <a:ext cx="1752600" cy="3505200"/>
          </a:xfrm>
          <a:prstGeom prst="round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E"/>
          </a:p>
        </p:txBody>
      </p:sp>
      <p:sp>
        <p:nvSpPr>
          <p:cNvPr id="75" name="Rounded Rectangle 74"/>
          <p:cNvSpPr/>
          <p:nvPr/>
        </p:nvSpPr>
        <p:spPr>
          <a:xfrm>
            <a:off x="5410200" y="1981200"/>
            <a:ext cx="1447800" cy="2743200"/>
          </a:xfrm>
          <a:prstGeom prst="round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E"/>
          </a:p>
        </p:txBody>
      </p:sp>
      <p:sp>
        <p:nvSpPr>
          <p:cNvPr id="76" name="Rounded Rectangle 75"/>
          <p:cNvSpPr/>
          <p:nvPr/>
        </p:nvSpPr>
        <p:spPr>
          <a:xfrm>
            <a:off x="6858000" y="1981200"/>
            <a:ext cx="1676400" cy="2514600"/>
          </a:xfrm>
          <a:prstGeom prst="round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E"/>
          </a:p>
        </p:txBody>
      </p:sp>
      <p:sp>
        <p:nvSpPr>
          <p:cNvPr id="77" name="Rounded Rectangle 76"/>
          <p:cNvSpPr/>
          <p:nvPr/>
        </p:nvSpPr>
        <p:spPr>
          <a:xfrm>
            <a:off x="7162800" y="2743200"/>
            <a:ext cx="1981200" cy="3352800"/>
          </a:xfrm>
          <a:prstGeom prst="round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E"/>
          </a:p>
        </p:txBody>
      </p:sp>
      <p:cxnSp>
        <p:nvCxnSpPr>
          <p:cNvPr id="79" name="Straight Connector 78"/>
          <p:cNvCxnSpPr/>
          <p:nvPr/>
        </p:nvCxnSpPr>
        <p:spPr>
          <a:xfrm>
            <a:off x="7162800" y="1676400"/>
            <a:ext cx="457200" cy="22860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81" name="Straight Connector 80"/>
          <p:cNvCxnSpPr>
            <a:stCxn id="32" idx="2"/>
            <a:endCxn id="75" idx="0"/>
          </p:cNvCxnSpPr>
          <p:nvPr/>
        </p:nvCxnSpPr>
        <p:spPr>
          <a:xfrm>
            <a:off x="5853100" y="1676400"/>
            <a:ext cx="281000" cy="30480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85" name="Straight Connector 84"/>
          <p:cNvCxnSpPr>
            <a:endCxn id="71" idx="0"/>
          </p:cNvCxnSpPr>
          <p:nvPr/>
        </p:nvCxnSpPr>
        <p:spPr>
          <a:xfrm flipH="1">
            <a:off x="2857500" y="1676400"/>
            <a:ext cx="38100" cy="22860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87" name="Straight Connector 86"/>
          <p:cNvCxnSpPr>
            <a:endCxn id="29" idx="0"/>
          </p:cNvCxnSpPr>
          <p:nvPr/>
        </p:nvCxnSpPr>
        <p:spPr>
          <a:xfrm flipH="1">
            <a:off x="952500" y="1676400"/>
            <a:ext cx="190500" cy="22860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89" name="Straight Connector 88"/>
          <p:cNvCxnSpPr>
            <a:stCxn id="34" idx="2"/>
            <a:endCxn id="28" idx="0"/>
          </p:cNvCxnSpPr>
          <p:nvPr/>
        </p:nvCxnSpPr>
        <p:spPr>
          <a:xfrm>
            <a:off x="4447220" y="1676400"/>
            <a:ext cx="162880" cy="30480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46" name="Straight Connector 45"/>
          <p:cNvCxnSpPr>
            <a:stCxn id="48" idx="2"/>
            <a:endCxn id="55" idx="0"/>
          </p:cNvCxnSpPr>
          <p:nvPr/>
        </p:nvCxnSpPr>
        <p:spPr bwMode="auto">
          <a:xfrm flipH="1">
            <a:off x="8423920" y="1738536"/>
            <a:ext cx="16296" cy="1157064"/>
          </a:xfrm>
          <a:prstGeom prst="line">
            <a:avLst/>
          </a:prstGeom>
          <a:noFill/>
          <a:ln w="50800" cap="flat" cmpd="sng" algn="ctr">
            <a:solidFill>
              <a:schemeClr val="bg1">
                <a:lumMod val="60000"/>
                <a:lumOff val="40000"/>
              </a:schemeClr>
            </a:solidFill>
            <a:prstDash val="solid"/>
            <a:round/>
            <a:headEnd type="none" w="med" len="med"/>
            <a:tailEnd type="none" w="med" len="med"/>
          </a:ln>
          <a:effectLst/>
        </p:spPr>
      </p:cxnSp>
      <p:sp>
        <p:nvSpPr>
          <p:cNvPr id="42" name="Rounded Rectangle 41"/>
          <p:cNvSpPr/>
          <p:nvPr/>
        </p:nvSpPr>
        <p:spPr bwMode="auto">
          <a:xfrm>
            <a:off x="0" y="1700808"/>
            <a:ext cx="2123728" cy="4680520"/>
          </a:xfrm>
          <a:prstGeom prst="roundRect">
            <a:avLst/>
          </a:prstGeom>
          <a:noFill/>
          <a:ln w="63500" cap="flat" cmpd="sng" algn="ctr">
            <a:solidFill>
              <a:srgbClr val="FF0000"/>
            </a:solidFill>
            <a:prstDash val="solid"/>
            <a:round/>
            <a:headEnd type="none" w="med" len="med"/>
            <a:tailEnd type="none" w="med" len="med"/>
          </a:ln>
          <a:effectLst/>
        </p:spPr>
        <p:txBody>
          <a:bodyPr vert="horz" wrap="square" lIns="92075" tIns="46038" rIns="92075" bIns="46038" numCol="1" rtlCol="0" anchor="b"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IE" sz="2700" b="0" i="0" u="none" strike="noStrike" cap="none" normalizeH="0" baseline="0" smtClean="0">
              <a:ln>
                <a:noFill/>
              </a:ln>
              <a:solidFill>
                <a:srgbClr val="007AB4"/>
              </a:solidFill>
              <a:effectLst/>
              <a:latin typeface="Helvetica" pitchFamily="-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fill="hold"/>
                                        <p:tgtEl>
                                          <p:spTgt spid="42"/>
                                        </p:tgtEl>
                                        <p:attrNameLst>
                                          <p:attrName>ppt_x</p:attrName>
                                        </p:attrNameLst>
                                      </p:cBhvr>
                                      <p:tavLst>
                                        <p:tav tm="0">
                                          <p:val>
                                            <p:strVal val="#ppt_x"/>
                                          </p:val>
                                        </p:tav>
                                        <p:tav tm="100000">
                                          <p:val>
                                            <p:strVal val="#ppt_x"/>
                                          </p:val>
                                        </p:tav>
                                      </p:tavLst>
                                    </p:anim>
                                    <p:anim calcmode="lin" valueType="num">
                                      <p:cBhvr additive="base">
                                        <p:cTn id="8"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ctrTitle"/>
          </p:nvPr>
        </p:nvSpPr>
        <p:spPr>
          <a:xfrm>
            <a:off x="2051720" y="4941168"/>
            <a:ext cx="5867400" cy="677863"/>
          </a:xfrm>
        </p:spPr>
        <p:txBody>
          <a:bodyPr/>
          <a:lstStyle/>
          <a:p>
            <a:pPr>
              <a:defRPr/>
            </a:pPr>
            <a:r>
              <a:rPr lang="en-US" dirty="0" smtClean="0">
                <a:latin typeface="Helvetica" pitchFamily="34" charset="0"/>
              </a:rPr>
              <a:t>MONITORING OF KEY BIOLOGICAL COMPARTMENTS AND PROCESSES</a:t>
            </a:r>
            <a:r>
              <a:rPr lang="fr-FR" dirty="0" smtClean="0">
                <a:latin typeface="Helvetica" pitchFamily="34" charset="0"/>
              </a:rPr>
              <a:t/>
            </a:r>
            <a:br>
              <a:rPr lang="fr-FR" dirty="0" smtClean="0">
                <a:latin typeface="Helvetica" pitchFamily="34" charset="0"/>
              </a:rPr>
            </a:br>
            <a:endParaRPr lang="fr-FR" dirty="0" smtClean="0"/>
          </a:p>
        </p:txBody>
      </p:sp>
      <p:sp>
        <p:nvSpPr>
          <p:cNvPr id="3076" name="Rectangle 3"/>
          <p:cNvSpPr>
            <a:spLocks noGrp="1" noChangeArrowheads="1"/>
          </p:cNvSpPr>
          <p:nvPr>
            <p:ph type="subTitle" idx="1"/>
          </p:nvPr>
        </p:nvSpPr>
        <p:spPr/>
        <p:txBody>
          <a:bodyPr/>
          <a:lstStyle/>
          <a:p>
            <a:r>
              <a:rPr lang="fr-FR" dirty="0" smtClean="0">
                <a:latin typeface="Helvetica" pitchFamily="34" charset="0"/>
              </a:rPr>
              <a:t>J.C </a:t>
            </a:r>
            <a:r>
              <a:rPr lang="fr-FR" dirty="0" err="1" smtClean="0">
                <a:latin typeface="Helvetica" pitchFamily="34" charset="0"/>
              </a:rPr>
              <a:t>Duchene</a:t>
            </a:r>
            <a:r>
              <a:rPr lang="fr-FR" dirty="0" smtClean="0">
                <a:latin typeface="Helvetica" pitchFamily="34" charset="0"/>
              </a:rPr>
              <a:t> A. </a:t>
            </a:r>
            <a:r>
              <a:rPr lang="fr-FR" dirty="0" err="1" smtClean="0">
                <a:latin typeface="Helvetica" pitchFamily="34" charset="0"/>
              </a:rPr>
              <a:t>Gremare</a:t>
            </a:r>
            <a:r>
              <a:rPr lang="fr-FR" dirty="0" smtClean="0">
                <a:latin typeface="Helvetica" pitchFamily="34" charset="0"/>
              </a:rPr>
              <a:t>, A. Romero-Ramirez</a:t>
            </a:r>
          </a:p>
        </p:txBody>
      </p:sp>
      <p:sp>
        <p:nvSpPr>
          <p:cNvPr id="3077" name="Rectangle 4"/>
          <p:cNvSpPr>
            <a:spLocks noChangeArrowheads="1"/>
          </p:cNvSpPr>
          <p:nvPr/>
        </p:nvSpPr>
        <p:spPr bwMode="auto">
          <a:xfrm>
            <a:off x="3397250" y="254000"/>
            <a:ext cx="184150" cy="461963"/>
          </a:xfrm>
          <a:prstGeom prst="rect">
            <a:avLst/>
          </a:prstGeom>
          <a:noFill/>
          <a:ln w="9525">
            <a:noFill/>
            <a:miter lim="800000"/>
            <a:headEnd/>
            <a:tailEnd/>
          </a:ln>
        </p:spPr>
        <p:txBody>
          <a:bodyPr wrap="none" lIns="92075" tIns="46038" rIns="92075" bIns="46038" anchor="b">
            <a:spAutoFit/>
          </a:bodyPr>
          <a:lstStyle/>
          <a:p>
            <a:pPr>
              <a:lnSpc>
                <a:spcPct val="90000"/>
              </a:lnSpc>
            </a:pPr>
            <a:endParaRPr lang="fr-FR"/>
          </a:p>
        </p:txBody>
      </p:sp>
      <p:sp>
        <p:nvSpPr>
          <p:cNvPr id="3078" name="Rectangle 5"/>
          <p:cNvSpPr>
            <a:spLocks noChangeArrowheads="1"/>
          </p:cNvSpPr>
          <p:nvPr/>
        </p:nvSpPr>
        <p:spPr bwMode="auto">
          <a:xfrm>
            <a:off x="3408363" y="244475"/>
            <a:ext cx="184150" cy="461963"/>
          </a:xfrm>
          <a:prstGeom prst="rect">
            <a:avLst/>
          </a:prstGeom>
          <a:noFill/>
          <a:ln w="9525">
            <a:noFill/>
            <a:miter lim="800000"/>
            <a:headEnd/>
            <a:tailEnd/>
          </a:ln>
        </p:spPr>
        <p:txBody>
          <a:bodyPr wrap="none" lIns="92075" tIns="46038" rIns="92075" bIns="46038" anchor="b">
            <a:spAutoFit/>
          </a:bodyPr>
          <a:lstStyle/>
          <a:p>
            <a:pPr>
              <a:lnSpc>
                <a:spcPct val="90000"/>
              </a:lnSpc>
            </a:pPr>
            <a:endParaRPr lang="fr-F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536" y="260648"/>
            <a:ext cx="8229600" cy="1143000"/>
          </a:xfrm>
        </p:spPr>
        <p:txBody>
          <a:bodyPr anchor="t">
            <a:noAutofit/>
          </a:bodyPr>
          <a:lstStyle/>
          <a:p>
            <a:pPr>
              <a:defRPr/>
            </a:pPr>
            <a:r>
              <a:rPr lang="en-US" sz="2000" b="1" dirty="0" smtClean="0"/>
              <a:t>In situ </a:t>
            </a:r>
            <a:r>
              <a:rPr lang="en-US" sz="2000" b="1" dirty="0"/>
              <a:t>sediment profile images to infer the ecological quality status of benthic habitats using either existing or </a:t>
            </a:r>
            <a:r>
              <a:rPr lang="en-US" sz="2000" b="1" dirty="0" smtClean="0"/>
              <a:t>newly developed </a:t>
            </a:r>
            <a:r>
              <a:rPr lang="en-US" sz="2000" b="1" dirty="0"/>
              <a:t>indices</a:t>
            </a:r>
          </a:p>
        </p:txBody>
      </p:sp>
      <p:sp>
        <p:nvSpPr>
          <p:cNvPr id="4" name="Espace réservé du pied de page 3"/>
          <p:cNvSpPr>
            <a:spLocks noGrp="1"/>
          </p:cNvSpPr>
          <p:nvPr>
            <p:ph type="ftr" sz="quarter" idx="10"/>
          </p:nvPr>
        </p:nvSpPr>
        <p:spPr/>
        <p:txBody>
          <a:bodyPr/>
          <a:lstStyle/>
          <a:p>
            <a:pPr>
              <a:defRPr/>
            </a:pPr>
            <a:r>
              <a:rPr lang="fr-FR" dirty="0" smtClean="0"/>
              <a:t>www.jerico-fp7.eu</a:t>
            </a:r>
            <a:endParaRPr lang="fr-FR" dirty="0"/>
          </a:p>
        </p:txBody>
      </p:sp>
      <p:sp>
        <p:nvSpPr>
          <p:cNvPr id="5124" name="Espace réservé du contenu 7"/>
          <p:cNvSpPr>
            <a:spLocks noGrp="1"/>
          </p:cNvSpPr>
          <p:nvPr>
            <p:ph idx="1"/>
          </p:nvPr>
        </p:nvSpPr>
        <p:spPr>
          <a:xfrm>
            <a:off x="107950" y="2209800"/>
            <a:ext cx="2592388" cy="3733800"/>
          </a:xfrm>
          <a:ln/>
        </p:spPr>
        <p:txBody>
          <a:bodyPr>
            <a:noAutofit/>
          </a:bodyPr>
          <a:lstStyle/>
          <a:p>
            <a:r>
              <a:rPr lang="fr-FR" sz="1800" dirty="0" err="1" smtClean="0"/>
              <a:t>SpiArcBase</a:t>
            </a:r>
            <a:r>
              <a:rPr lang="fr-FR" sz="1800" dirty="0" smtClean="0"/>
              <a:t>:</a:t>
            </a:r>
          </a:p>
          <a:p>
            <a:pPr>
              <a:buFontTx/>
              <a:buChar char="•"/>
            </a:pPr>
            <a:r>
              <a:rPr lang="en-GB" sz="1800" dirty="0" smtClean="0"/>
              <a:t>Enhance the interpretation of features observed on SPIs</a:t>
            </a:r>
          </a:p>
          <a:p>
            <a:pPr>
              <a:buFontTx/>
              <a:buChar char="•"/>
            </a:pPr>
            <a:r>
              <a:rPr lang="en-GB" sz="1800" dirty="0" smtClean="0"/>
              <a:t>Facilitate image management and structure visualization via a database</a:t>
            </a:r>
            <a:endParaRPr lang="fr-FR" sz="1800" dirty="0" smtClean="0"/>
          </a:p>
          <a:p>
            <a:r>
              <a:rPr lang="en-US" sz="1800" dirty="0" smtClean="0"/>
              <a:t>Available</a:t>
            </a:r>
            <a:r>
              <a:rPr lang="fr-FR" sz="1800" dirty="0" smtClean="0"/>
              <a:t> to </a:t>
            </a:r>
            <a:r>
              <a:rPr lang="fr-FR" sz="1800" dirty="0" err="1" smtClean="0"/>
              <a:t>download</a:t>
            </a:r>
            <a:r>
              <a:rPr lang="fr-FR" sz="1800" dirty="0" smtClean="0"/>
              <a:t>:</a:t>
            </a:r>
          </a:p>
          <a:p>
            <a:r>
              <a:rPr lang="en-US" sz="1800" b="1" dirty="0" smtClean="0">
                <a:solidFill>
                  <a:srgbClr val="0070C0"/>
                </a:solidFill>
                <a:hlinkClick r:id="rId2"/>
              </a:rPr>
              <a:t>http://spiarcbase.epoc.u-bordeaux1.fr/</a:t>
            </a:r>
            <a:endParaRPr lang="en-US" sz="1800" b="1" dirty="0" smtClean="0">
              <a:solidFill>
                <a:srgbClr val="0070C0"/>
              </a:solidFill>
            </a:endParaRPr>
          </a:p>
          <a:p>
            <a:endParaRPr lang="fr-FR" sz="1800" b="1" dirty="0" smtClean="0">
              <a:solidFill>
                <a:srgbClr val="0070C0"/>
              </a:solidFill>
            </a:endParaRPr>
          </a:p>
          <a:p>
            <a:endParaRPr lang="fr-FR" sz="1800" b="1" dirty="0" smtClean="0">
              <a:solidFill>
                <a:srgbClr val="0070C0"/>
              </a:solidFill>
            </a:endParaRPr>
          </a:p>
        </p:txBody>
      </p:sp>
      <p:pic>
        <p:nvPicPr>
          <p:cNvPr id="5125"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l="9654" t="10272" r="9442" b="13033"/>
          <a:stretch>
            <a:fillRect/>
          </a:stretch>
        </p:blipFill>
        <p:spPr bwMode="auto">
          <a:xfrm>
            <a:off x="2700338" y="1700213"/>
            <a:ext cx="6188075" cy="46942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18012784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3"/>
          <p:cNvGrpSpPr/>
          <p:nvPr/>
        </p:nvGrpSpPr>
        <p:grpSpPr>
          <a:xfrm>
            <a:off x="1506042" y="2032724"/>
            <a:ext cx="648072" cy="1447955"/>
            <a:chOff x="7956377" y="756909"/>
            <a:chExt cx="648072" cy="1447955"/>
          </a:xfrm>
        </p:grpSpPr>
        <p:sp>
          <p:nvSpPr>
            <p:cNvPr id="5" name="Rectangle 4"/>
            <p:cNvSpPr/>
            <p:nvPr/>
          </p:nvSpPr>
          <p:spPr>
            <a:xfrm>
              <a:off x="7956377" y="764704"/>
              <a:ext cx="648072" cy="144016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p:cNvSpPr/>
            <p:nvPr/>
          </p:nvSpPr>
          <p:spPr>
            <a:xfrm>
              <a:off x="8041321" y="764704"/>
              <a:ext cx="478183" cy="28803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7968424" y="757498"/>
              <a:ext cx="54006" cy="72008"/>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a:p>
          </p:txBody>
        </p:sp>
        <p:sp>
          <p:nvSpPr>
            <p:cNvPr id="8" name="Rectangle 7"/>
            <p:cNvSpPr/>
            <p:nvPr/>
          </p:nvSpPr>
          <p:spPr>
            <a:xfrm>
              <a:off x="7968424" y="875072"/>
              <a:ext cx="54006" cy="72008"/>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a:p>
          </p:txBody>
        </p:sp>
        <p:sp>
          <p:nvSpPr>
            <p:cNvPr id="9" name="Rectangle 8"/>
            <p:cNvSpPr/>
            <p:nvPr/>
          </p:nvSpPr>
          <p:spPr>
            <a:xfrm>
              <a:off x="7968424" y="991468"/>
              <a:ext cx="54006" cy="72008"/>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a:p>
          </p:txBody>
        </p:sp>
        <p:sp>
          <p:nvSpPr>
            <p:cNvPr id="10" name="Rectangle 9"/>
            <p:cNvSpPr/>
            <p:nvPr/>
          </p:nvSpPr>
          <p:spPr>
            <a:xfrm>
              <a:off x="7968424" y="1107864"/>
              <a:ext cx="54006" cy="72008"/>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a:p>
          </p:txBody>
        </p:sp>
        <p:sp>
          <p:nvSpPr>
            <p:cNvPr id="11" name="Rectangle 10"/>
            <p:cNvSpPr/>
            <p:nvPr/>
          </p:nvSpPr>
          <p:spPr>
            <a:xfrm>
              <a:off x="7968424" y="1224260"/>
              <a:ext cx="54006" cy="72008"/>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a:p>
          </p:txBody>
        </p:sp>
        <p:sp>
          <p:nvSpPr>
            <p:cNvPr id="12" name="Rectangle 11"/>
            <p:cNvSpPr/>
            <p:nvPr/>
          </p:nvSpPr>
          <p:spPr>
            <a:xfrm>
              <a:off x="7968424" y="1340656"/>
              <a:ext cx="54006" cy="72008"/>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a:p>
          </p:txBody>
        </p:sp>
        <p:sp>
          <p:nvSpPr>
            <p:cNvPr id="13" name="Rectangle 12"/>
            <p:cNvSpPr/>
            <p:nvPr/>
          </p:nvSpPr>
          <p:spPr>
            <a:xfrm>
              <a:off x="7968424" y="1457052"/>
              <a:ext cx="54006" cy="72008"/>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a:p>
          </p:txBody>
        </p:sp>
        <p:sp>
          <p:nvSpPr>
            <p:cNvPr id="14" name="Rectangle 13"/>
            <p:cNvSpPr/>
            <p:nvPr/>
          </p:nvSpPr>
          <p:spPr>
            <a:xfrm>
              <a:off x="7968424" y="1573448"/>
              <a:ext cx="54006" cy="72008"/>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a:p>
          </p:txBody>
        </p:sp>
        <p:sp>
          <p:nvSpPr>
            <p:cNvPr id="15" name="Rectangle 14"/>
            <p:cNvSpPr/>
            <p:nvPr/>
          </p:nvSpPr>
          <p:spPr>
            <a:xfrm>
              <a:off x="7968424" y="1689844"/>
              <a:ext cx="54006" cy="72008"/>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a:p>
          </p:txBody>
        </p:sp>
        <p:sp>
          <p:nvSpPr>
            <p:cNvPr id="16" name="Rectangle 15"/>
            <p:cNvSpPr/>
            <p:nvPr/>
          </p:nvSpPr>
          <p:spPr>
            <a:xfrm>
              <a:off x="7968424" y="1806240"/>
              <a:ext cx="54006" cy="72008"/>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a:p>
          </p:txBody>
        </p:sp>
        <p:sp>
          <p:nvSpPr>
            <p:cNvPr id="17" name="Rectangle 16"/>
            <p:cNvSpPr/>
            <p:nvPr/>
          </p:nvSpPr>
          <p:spPr>
            <a:xfrm>
              <a:off x="7968424" y="1922636"/>
              <a:ext cx="54006" cy="72008"/>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a:p>
          </p:txBody>
        </p:sp>
        <p:sp>
          <p:nvSpPr>
            <p:cNvPr id="18" name="Rectangle 17"/>
            <p:cNvSpPr/>
            <p:nvPr/>
          </p:nvSpPr>
          <p:spPr>
            <a:xfrm>
              <a:off x="7968424" y="2039032"/>
              <a:ext cx="54006" cy="72008"/>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a:p>
          </p:txBody>
        </p:sp>
        <p:sp>
          <p:nvSpPr>
            <p:cNvPr id="19" name="Rectangle 18"/>
            <p:cNvSpPr/>
            <p:nvPr/>
          </p:nvSpPr>
          <p:spPr>
            <a:xfrm>
              <a:off x="7968424" y="2155428"/>
              <a:ext cx="54006" cy="49436"/>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a:p>
          </p:txBody>
        </p:sp>
        <p:sp>
          <p:nvSpPr>
            <p:cNvPr id="20" name="Rectangle 19"/>
            <p:cNvSpPr/>
            <p:nvPr/>
          </p:nvSpPr>
          <p:spPr>
            <a:xfrm>
              <a:off x="8532440" y="756909"/>
              <a:ext cx="54006" cy="72008"/>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a:p>
          </p:txBody>
        </p:sp>
        <p:sp>
          <p:nvSpPr>
            <p:cNvPr id="21" name="Rectangle 20"/>
            <p:cNvSpPr/>
            <p:nvPr/>
          </p:nvSpPr>
          <p:spPr>
            <a:xfrm>
              <a:off x="8532440" y="874483"/>
              <a:ext cx="54006" cy="72008"/>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a:p>
          </p:txBody>
        </p:sp>
        <p:sp>
          <p:nvSpPr>
            <p:cNvPr id="22" name="Rectangle 21"/>
            <p:cNvSpPr/>
            <p:nvPr/>
          </p:nvSpPr>
          <p:spPr>
            <a:xfrm>
              <a:off x="8532440" y="990879"/>
              <a:ext cx="54006" cy="72008"/>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a:p>
          </p:txBody>
        </p:sp>
        <p:sp>
          <p:nvSpPr>
            <p:cNvPr id="23" name="Rectangle 22"/>
            <p:cNvSpPr/>
            <p:nvPr/>
          </p:nvSpPr>
          <p:spPr>
            <a:xfrm>
              <a:off x="8532440" y="1107275"/>
              <a:ext cx="54006" cy="72008"/>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a:p>
          </p:txBody>
        </p:sp>
        <p:sp>
          <p:nvSpPr>
            <p:cNvPr id="24" name="Rectangle 23"/>
            <p:cNvSpPr/>
            <p:nvPr/>
          </p:nvSpPr>
          <p:spPr>
            <a:xfrm>
              <a:off x="8532440" y="1223671"/>
              <a:ext cx="54006" cy="72008"/>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a:p>
          </p:txBody>
        </p:sp>
        <p:sp>
          <p:nvSpPr>
            <p:cNvPr id="25" name="Rectangle 24"/>
            <p:cNvSpPr/>
            <p:nvPr/>
          </p:nvSpPr>
          <p:spPr>
            <a:xfrm>
              <a:off x="8532440" y="1340067"/>
              <a:ext cx="54006" cy="72008"/>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a:p>
          </p:txBody>
        </p:sp>
        <p:sp>
          <p:nvSpPr>
            <p:cNvPr id="26" name="Rectangle 25"/>
            <p:cNvSpPr/>
            <p:nvPr/>
          </p:nvSpPr>
          <p:spPr>
            <a:xfrm>
              <a:off x="8532440" y="1456463"/>
              <a:ext cx="54006" cy="72008"/>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a:p>
          </p:txBody>
        </p:sp>
        <p:sp>
          <p:nvSpPr>
            <p:cNvPr id="27" name="Rectangle 26"/>
            <p:cNvSpPr/>
            <p:nvPr/>
          </p:nvSpPr>
          <p:spPr>
            <a:xfrm>
              <a:off x="8532440" y="1572859"/>
              <a:ext cx="54006" cy="72008"/>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a:p>
          </p:txBody>
        </p:sp>
        <p:sp>
          <p:nvSpPr>
            <p:cNvPr id="28" name="Rectangle 27"/>
            <p:cNvSpPr/>
            <p:nvPr/>
          </p:nvSpPr>
          <p:spPr>
            <a:xfrm>
              <a:off x="8532440" y="1689255"/>
              <a:ext cx="54006" cy="72008"/>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a:p>
          </p:txBody>
        </p:sp>
        <p:sp>
          <p:nvSpPr>
            <p:cNvPr id="29" name="Rectangle 28"/>
            <p:cNvSpPr/>
            <p:nvPr/>
          </p:nvSpPr>
          <p:spPr>
            <a:xfrm>
              <a:off x="8532440" y="1805651"/>
              <a:ext cx="54006" cy="72008"/>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a:p>
          </p:txBody>
        </p:sp>
        <p:sp>
          <p:nvSpPr>
            <p:cNvPr id="30" name="Rectangle 29"/>
            <p:cNvSpPr/>
            <p:nvPr/>
          </p:nvSpPr>
          <p:spPr>
            <a:xfrm>
              <a:off x="8532440" y="1922047"/>
              <a:ext cx="54006" cy="72008"/>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a:p>
          </p:txBody>
        </p:sp>
        <p:sp>
          <p:nvSpPr>
            <p:cNvPr id="31" name="Rectangle 30"/>
            <p:cNvSpPr/>
            <p:nvPr/>
          </p:nvSpPr>
          <p:spPr>
            <a:xfrm>
              <a:off x="8532440" y="2038443"/>
              <a:ext cx="54006" cy="72008"/>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a:p>
          </p:txBody>
        </p:sp>
        <p:sp>
          <p:nvSpPr>
            <p:cNvPr id="32" name="Rectangle 31"/>
            <p:cNvSpPr/>
            <p:nvPr/>
          </p:nvSpPr>
          <p:spPr>
            <a:xfrm>
              <a:off x="8532440" y="2154839"/>
              <a:ext cx="54006" cy="50025"/>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a:p>
          </p:txBody>
        </p:sp>
        <p:sp>
          <p:nvSpPr>
            <p:cNvPr id="33" name="Rectangle 32"/>
            <p:cNvSpPr/>
            <p:nvPr/>
          </p:nvSpPr>
          <p:spPr>
            <a:xfrm>
              <a:off x="8041320" y="1084238"/>
              <a:ext cx="478183" cy="28803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Rectangle 33"/>
            <p:cNvSpPr/>
            <p:nvPr/>
          </p:nvSpPr>
          <p:spPr>
            <a:xfrm>
              <a:off x="8043192" y="1406488"/>
              <a:ext cx="478183" cy="28803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34"/>
            <p:cNvSpPr/>
            <p:nvPr/>
          </p:nvSpPr>
          <p:spPr>
            <a:xfrm>
              <a:off x="8043191" y="1719672"/>
              <a:ext cx="478183" cy="28803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35"/>
            <p:cNvSpPr/>
            <p:nvPr/>
          </p:nvSpPr>
          <p:spPr>
            <a:xfrm>
              <a:off x="8041319" y="2035802"/>
              <a:ext cx="478183" cy="16906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 name="Groupe 76"/>
          <p:cNvGrpSpPr/>
          <p:nvPr/>
        </p:nvGrpSpPr>
        <p:grpSpPr>
          <a:xfrm>
            <a:off x="2932240" y="2017195"/>
            <a:ext cx="648072" cy="946367"/>
            <a:chOff x="2555776" y="1842344"/>
            <a:chExt cx="648072" cy="946367"/>
          </a:xfrm>
        </p:grpSpPr>
        <p:sp>
          <p:nvSpPr>
            <p:cNvPr id="39" name="Rectangle 38"/>
            <p:cNvSpPr/>
            <p:nvPr/>
          </p:nvSpPr>
          <p:spPr>
            <a:xfrm>
              <a:off x="2555776" y="1850139"/>
              <a:ext cx="648072" cy="93857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u="sng"/>
            </a:p>
          </p:txBody>
        </p:sp>
        <p:sp>
          <p:nvSpPr>
            <p:cNvPr id="40" name="Rectangle 39"/>
            <p:cNvSpPr/>
            <p:nvPr/>
          </p:nvSpPr>
          <p:spPr>
            <a:xfrm>
              <a:off x="2640720" y="1850139"/>
              <a:ext cx="478183" cy="28803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u="sng"/>
            </a:p>
          </p:txBody>
        </p:sp>
        <p:sp>
          <p:nvSpPr>
            <p:cNvPr id="41" name="Rectangle 40"/>
            <p:cNvSpPr/>
            <p:nvPr/>
          </p:nvSpPr>
          <p:spPr>
            <a:xfrm>
              <a:off x="2567823" y="1842933"/>
              <a:ext cx="54006" cy="72008"/>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u="sng"/>
            </a:p>
          </p:txBody>
        </p:sp>
        <p:sp>
          <p:nvSpPr>
            <p:cNvPr id="42" name="Rectangle 41"/>
            <p:cNvSpPr/>
            <p:nvPr/>
          </p:nvSpPr>
          <p:spPr>
            <a:xfrm>
              <a:off x="2567823" y="1960507"/>
              <a:ext cx="54006" cy="72008"/>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u="sng"/>
            </a:p>
          </p:txBody>
        </p:sp>
        <p:sp>
          <p:nvSpPr>
            <p:cNvPr id="43" name="Rectangle 42"/>
            <p:cNvSpPr/>
            <p:nvPr/>
          </p:nvSpPr>
          <p:spPr>
            <a:xfrm>
              <a:off x="2567823" y="2076903"/>
              <a:ext cx="54006" cy="72008"/>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u="sng"/>
            </a:p>
          </p:txBody>
        </p:sp>
        <p:sp>
          <p:nvSpPr>
            <p:cNvPr id="44" name="Rectangle 43"/>
            <p:cNvSpPr/>
            <p:nvPr/>
          </p:nvSpPr>
          <p:spPr>
            <a:xfrm>
              <a:off x="2567823" y="2193299"/>
              <a:ext cx="54006" cy="72008"/>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u="sng"/>
            </a:p>
          </p:txBody>
        </p:sp>
        <p:sp>
          <p:nvSpPr>
            <p:cNvPr id="45" name="Rectangle 44"/>
            <p:cNvSpPr/>
            <p:nvPr/>
          </p:nvSpPr>
          <p:spPr>
            <a:xfrm>
              <a:off x="2567823" y="2309695"/>
              <a:ext cx="54006" cy="72008"/>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u="sng"/>
            </a:p>
          </p:txBody>
        </p:sp>
        <p:sp>
          <p:nvSpPr>
            <p:cNvPr id="46" name="Rectangle 45"/>
            <p:cNvSpPr/>
            <p:nvPr/>
          </p:nvSpPr>
          <p:spPr>
            <a:xfrm>
              <a:off x="2567823" y="2426091"/>
              <a:ext cx="54006" cy="72008"/>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u="sng"/>
            </a:p>
          </p:txBody>
        </p:sp>
        <p:sp>
          <p:nvSpPr>
            <p:cNvPr id="47" name="Rectangle 46"/>
            <p:cNvSpPr/>
            <p:nvPr/>
          </p:nvSpPr>
          <p:spPr>
            <a:xfrm>
              <a:off x="2567823" y="2542487"/>
              <a:ext cx="54006" cy="72008"/>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u="sng"/>
            </a:p>
          </p:txBody>
        </p:sp>
        <p:sp>
          <p:nvSpPr>
            <p:cNvPr id="48" name="Rectangle 47"/>
            <p:cNvSpPr/>
            <p:nvPr/>
          </p:nvSpPr>
          <p:spPr>
            <a:xfrm>
              <a:off x="2567823" y="2658883"/>
              <a:ext cx="54006" cy="72008"/>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u="sng"/>
            </a:p>
          </p:txBody>
        </p:sp>
        <p:sp>
          <p:nvSpPr>
            <p:cNvPr id="54" name="Rectangle 53"/>
            <p:cNvSpPr/>
            <p:nvPr/>
          </p:nvSpPr>
          <p:spPr>
            <a:xfrm>
              <a:off x="3131839" y="1842344"/>
              <a:ext cx="54006" cy="72008"/>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u="sng"/>
            </a:p>
          </p:txBody>
        </p:sp>
        <p:sp>
          <p:nvSpPr>
            <p:cNvPr id="55" name="Rectangle 54"/>
            <p:cNvSpPr/>
            <p:nvPr/>
          </p:nvSpPr>
          <p:spPr>
            <a:xfrm>
              <a:off x="3131839" y="1959918"/>
              <a:ext cx="54006" cy="72008"/>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u="sng"/>
            </a:p>
          </p:txBody>
        </p:sp>
        <p:sp>
          <p:nvSpPr>
            <p:cNvPr id="56" name="Rectangle 55"/>
            <p:cNvSpPr/>
            <p:nvPr/>
          </p:nvSpPr>
          <p:spPr>
            <a:xfrm>
              <a:off x="3131839" y="2076314"/>
              <a:ext cx="54006" cy="72008"/>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u="sng"/>
            </a:p>
          </p:txBody>
        </p:sp>
        <p:sp>
          <p:nvSpPr>
            <p:cNvPr id="57" name="Rectangle 56"/>
            <p:cNvSpPr/>
            <p:nvPr/>
          </p:nvSpPr>
          <p:spPr>
            <a:xfrm>
              <a:off x="3131839" y="2192710"/>
              <a:ext cx="54006" cy="72008"/>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u="sng"/>
            </a:p>
          </p:txBody>
        </p:sp>
        <p:sp>
          <p:nvSpPr>
            <p:cNvPr id="58" name="Rectangle 57"/>
            <p:cNvSpPr/>
            <p:nvPr/>
          </p:nvSpPr>
          <p:spPr>
            <a:xfrm>
              <a:off x="3131839" y="2309106"/>
              <a:ext cx="54006" cy="72008"/>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u="sng"/>
            </a:p>
          </p:txBody>
        </p:sp>
        <p:sp>
          <p:nvSpPr>
            <p:cNvPr id="59" name="Rectangle 58"/>
            <p:cNvSpPr/>
            <p:nvPr/>
          </p:nvSpPr>
          <p:spPr>
            <a:xfrm>
              <a:off x="3131839" y="2425502"/>
              <a:ext cx="54006" cy="72008"/>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u="sng"/>
            </a:p>
          </p:txBody>
        </p:sp>
        <p:sp>
          <p:nvSpPr>
            <p:cNvPr id="60" name="Rectangle 59"/>
            <p:cNvSpPr/>
            <p:nvPr/>
          </p:nvSpPr>
          <p:spPr>
            <a:xfrm>
              <a:off x="3131839" y="2541898"/>
              <a:ext cx="54006" cy="72008"/>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u="sng"/>
            </a:p>
          </p:txBody>
        </p:sp>
        <p:sp>
          <p:nvSpPr>
            <p:cNvPr id="61" name="Rectangle 60"/>
            <p:cNvSpPr/>
            <p:nvPr/>
          </p:nvSpPr>
          <p:spPr>
            <a:xfrm>
              <a:off x="3131839" y="2658294"/>
              <a:ext cx="54006" cy="72008"/>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u="sng"/>
            </a:p>
          </p:txBody>
        </p:sp>
        <p:sp>
          <p:nvSpPr>
            <p:cNvPr id="67" name="Rectangle 66"/>
            <p:cNvSpPr/>
            <p:nvPr/>
          </p:nvSpPr>
          <p:spPr>
            <a:xfrm>
              <a:off x="2640719" y="2169673"/>
              <a:ext cx="478183" cy="28803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u="sng"/>
            </a:p>
          </p:txBody>
        </p:sp>
        <p:sp>
          <p:nvSpPr>
            <p:cNvPr id="68" name="Rectangle 67"/>
            <p:cNvSpPr/>
            <p:nvPr/>
          </p:nvSpPr>
          <p:spPr>
            <a:xfrm>
              <a:off x="2642591" y="2491923"/>
              <a:ext cx="478183" cy="28803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u="sng"/>
            </a:p>
          </p:txBody>
        </p:sp>
      </p:grpSp>
      <p:cxnSp>
        <p:nvCxnSpPr>
          <p:cNvPr id="72" name="Connecteur droit avec flèche 71"/>
          <p:cNvCxnSpPr/>
          <p:nvPr/>
        </p:nvCxnSpPr>
        <p:spPr>
          <a:xfrm>
            <a:off x="2159772" y="2186891"/>
            <a:ext cx="666693" cy="10991"/>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3" name="Connecteur droit avec flèche 72"/>
          <p:cNvCxnSpPr/>
          <p:nvPr/>
        </p:nvCxnSpPr>
        <p:spPr>
          <a:xfrm flipV="1">
            <a:off x="2136111" y="2535490"/>
            <a:ext cx="690354" cy="56855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88" name="Image 87"/>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445318" y="682142"/>
            <a:ext cx="2102153" cy="1676400"/>
          </a:xfrm>
          <a:prstGeom prst="rect">
            <a:avLst/>
          </a:prstGeom>
        </p:spPr>
      </p:pic>
      <p:pic>
        <p:nvPicPr>
          <p:cNvPr id="89" name="Image 88"/>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686978" y="692669"/>
            <a:ext cx="2086089" cy="1660657"/>
          </a:xfrm>
          <a:prstGeom prst="rect">
            <a:avLst/>
          </a:prstGeom>
        </p:spPr>
      </p:pic>
      <p:cxnSp>
        <p:nvCxnSpPr>
          <p:cNvPr id="87" name="Connecteur droit 86"/>
          <p:cNvCxnSpPr/>
          <p:nvPr/>
        </p:nvCxnSpPr>
        <p:spPr>
          <a:xfrm>
            <a:off x="5724128" y="2671506"/>
            <a:ext cx="0" cy="422382"/>
          </a:xfrm>
          <a:prstGeom prst="line">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7" name="Connecteur droit 96"/>
          <p:cNvCxnSpPr/>
          <p:nvPr/>
        </p:nvCxnSpPr>
        <p:spPr>
          <a:xfrm>
            <a:off x="4322117" y="2628144"/>
            <a:ext cx="0" cy="188403"/>
          </a:xfrm>
          <a:prstGeom prst="line">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4" name="Rectangle 93"/>
          <p:cNvSpPr/>
          <p:nvPr/>
        </p:nvSpPr>
        <p:spPr>
          <a:xfrm>
            <a:off x="6472053" y="4149080"/>
            <a:ext cx="1182551" cy="7200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99" name="Connecteur droit avec flèche 98"/>
          <p:cNvCxnSpPr/>
          <p:nvPr/>
        </p:nvCxnSpPr>
        <p:spPr>
          <a:xfrm>
            <a:off x="7418461" y="2537936"/>
            <a:ext cx="1474019"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03" name="Connecteur droit avec flèche 102"/>
          <p:cNvCxnSpPr/>
          <p:nvPr/>
        </p:nvCxnSpPr>
        <p:spPr>
          <a:xfrm flipH="1">
            <a:off x="4139952" y="2519915"/>
            <a:ext cx="1118269"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09" name="Connecteur droit 108"/>
          <p:cNvCxnSpPr/>
          <p:nvPr/>
        </p:nvCxnSpPr>
        <p:spPr>
          <a:xfrm>
            <a:off x="7654604" y="2658089"/>
            <a:ext cx="0" cy="336725"/>
          </a:xfrm>
          <a:prstGeom prst="line">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Connecteur droit 109"/>
          <p:cNvCxnSpPr/>
          <p:nvPr/>
        </p:nvCxnSpPr>
        <p:spPr>
          <a:xfrm>
            <a:off x="8604448" y="2629664"/>
            <a:ext cx="0" cy="305829"/>
          </a:xfrm>
          <a:prstGeom prst="line">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5" name="Connecteur droit avec flèche 114"/>
          <p:cNvCxnSpPr/>
          <p:nvPr/>
        </p:nvCxnSpPr>
        <p:spPr>
          <a:xfrm>
            <a:off x="6918212" y="4509120"/>
            <a:ext cx="1" cy="385301"/>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8" name="ZoneTexte 117"/>
          <p:cNvSpPr txBox="1"/>
          <p:nvPr/>
        </p:nvSpPr>
        <p:spPr>
          <a:xfrm>
            <a:off x="1351897" y="3521057"/>
            <a:ext cx="1434539" cy="523220"/>
          </a:xfrm>
          <a:prstGeom prst="rect">
            <a:avLst/>
          </a:prstGeom>
          <a:noFill/>
        </p:spPr>
        <p:txBody>
          <a:bodyPr wrap="square" rtlCol="0">
            <a:spAutoFit/>
          </a:bodyPr>
          <a:lstStyle/>
          <a:p>
            <a:r>
              <a:rPr lang="fr-FR" sz="1400" b="1" dirty="0" smtClean="0"/>
              <a:t>(</a:t>
            </a:r>
            <a:r>
              <a:rPr lang="fr-FR" sz="1400" b="1" dirty="0" err="1" smtClean="0"/>
              <a:t>depending</a:t>
            </a:r>
            <a:r>
              <a:rPr lang="fr-FR" sz="1400" b="1" dirty="0" smtClean="0"/>
              <a:t> on ROV speed)</a:t>
            </a:r>
            <a:endParaRPr lang="fr-FR" sz="1400" dirty="0"/>
          </a:p>
        </p:txBody>
      </p:sp>
      <p:pic>
        <p:nvPicPr>
          <p:cNvPr id="122" name="Image 292" descr="Description : Objets1"/>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943941" y="5207714"/>
            <a:ext cx="2057400" cy="1590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4" name="ZoneTexte 123"/>
          <p:cNvSpPr txBox="1"/>
          <p:nvPr/>
        </p:nvSpPr>
        <p:spPr>
          <a:xfrm>
            <a:off x="70857" y="119534"/>
            <a:ext cx="4166514" cy="1421928"/>
          </a:xfrm>
          <a:prstGeom prst="rect">
            <a:avLst/>
          </a:prstGeom>
          <a:solidFill>
            <a:srgbClr val="FFFF00"/>
          </a:solidFill>
          <a:ln w="76200" cmpd="thickThin">
            <a:solidFill>
              <a:schemeClr val="accent1"/>
            </a:solidFill>
          </a:ln>
        </p:spPr>
        <p:txBody>
          <a:bodyPr wrap="square" rtlCol="0">
            <a:spAutoFit/>
          </a:bodyPr>
          <a:lstStyle/>
          <a:p>
            <a:pPr algn="ctr"/>
            <a:r>
              <a:rPr lang="fr-FR" sz="3200" b="1" dirty="0" err="1" smtClean="0"/>
              <a:t>Video</a:t>
            </a:r>
            <a:r>
              <a:rPr lang="fr-FR" sz="3200" b="1" dirty="0" smtClean="0"/>
              <a:t> </a:t>
            </a:r>
            <a:r>
              <a:rPr lang="fr-FR" sz="3200" b="1" dirty="0" err="1" smtClean="0"/>
              <a:t>imaging</a:t>
            </a:r>
            <a:r>
              <a:rPr lang="fr-FR" sz="3200" b="1" dirty="0" smtClean="0"/>
              <a:t> of water </a:t>
            </a:r>
            <a:r>
              <a:rPr lang="fr-FR" sz="3200" b="1" dirty="0" err="1" smtClean="0"/>
              <a:t>sediment</a:t>
            </a:r>
            <a:r>
              <a:rPr lang="fr-FR" sz="3200" b="1" dirty="0" smtClean="0"/>
              <a:t> interface</a:t>
            </a:r>
            <a:endParaRPr lang="fr-FR" sz="3200" b="1" dirty="0"/>
          </a:p>
        </p:txBody>
      </p:sp>
      <p:pic>
        <p:nvPicPr>
          <p:cNvPr id="1029" name="Image 1028"/>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475656" y="3573016"/>
            <a:ext cx="1202852" cy="889405"/>
          </a:xfrm>
          <a:prstGeom prst="rect">
            <a:avLst/>
          </a:prstGeom>
        </p:spPr>
      </p:pic>
      <p:pic>
        <p:nvPicPr>
          <p:cNvPr id="1030" name="Image 1029"/>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2707533" y="3128173"/>
            <a:ext cx="1097487" cy="864640"/>
          </a:xfrm>
          <a:prstGeom prst="rect">
            <a:avLst/>
          </a:prstGeom>
        </p:spPr>
      </p:pic>
      <p:cxnSp>
        <p:nvCxnSpPr>
          <p:cNvPr id="135" name="Connecteur droit avec flèche 134"/>
          <p:cNvCxnSpPr/>
          <p:nvPr/>
        </p:nvCxnSpPr>
        <p:spPr>
          <a:xfrm flipH="1">
            <a:off x="3563888" y="3049023"/>
            <a:ext cx="577282" cy="34918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7" name="Connecteur droit avec flèche 136"/>
          <p:cNvCxnSpPr/>
          <p:nvPr/>
        </p:nvCxnSpPr>
        <p:spPr>
          <a:xfrm flipH="1">
            <a:off x="3563887" y="4466964"/>
            <a:ext cx="758229" cy="156537"/>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033" name="Image 1032"/>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87546" y="1916832"/>
            <a:ext cx="1283018" cy="1876847"/>
          </a:xfrm>
          <a:prstGeom prst="rect">
            <a:avLst/>
          </a:prstGeom>
        </p:spPr>
      </p:pic>
      <p:pic>
        <p:nvPicPr>
          <p:cNvPr id="1034" name="Image 1033"/>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3129744" y="5085184"/>
            <a:ext cx="5690727" cy="1707215"/>
          </a:xfrm>
          <a:prstGeom prst="rect">
            <a:avLst/>
          </a:prstGeom>
        </p:spPr>
      </p:pic>
      <p:pic>
        <p:nvPicPr>
          <p:cNvPr id="1035" name="Image 1034"/>
          <p:cNvPicPr>
            <a:picLocks noChangeAspect="1"/>
          </p:cNvPicPr>
          <p:nvPr/>
        </p:nvPicPr>
        <p:blipFill>
          <a:blip r:embed="rId9" cstate="print">
            <a:extLst>
              <a:ext uri="{BEBA8EAE-BF5A-486C-A8C5-ECC9F3942E4B}">
                <a14:imgProps xmlns:a14="http://schemas.microsoft.com/office/drawing/2010/main" xmlns="">
                  <a14:imgLayer r:embed="rId12">
                    <a14:imgEffect>
                      <a14:brightnessContrast bright="40000" contrast="-40000"/>
                    </a14:imgEffect>
                  </a14:imgLayer>
                </a14:imgProps>
              </a:ext>
              <a:ext uri="{28A0092B-C50C-407E-A947-70E740481C1C}">
                <a14:useLocalDpi xmlns:a14="http://schemas.microsoft.com/office/drawing/2010/main" xmlns="" val="0"/>
              </a:ext>
            </a:extLst>
          </a:blip>
          <a:stretch>
            <a:fillRect/>
          </a:stretch>
        </p:blipFill>
        <p:spPr>
          <a:xfrm>
            <a:off x="236690" y="4007973"/>
            <a:ext cx="1354294" cy="1088409"/>
          </a:xfrm>
          <a:prstGeom prst="rect">
            <a:avLst/>
          </a:prstGeom>
        </p:spPr>
      </p:pic>
      <p:pic>
        <p:nvPicPr>
          <p:cNvPr id="1037" name="Image 1036"/>
          <p:cNvPicPr>
            <a:picLocks noChangeAspect="1"/>
          </p:cNvPicPr>
          <p:nvPr/>
        </p:nvPicPr>
        <p:blipFill>
          <a:blip r:embed="rId13" cstate="print">
            <a:extLst>
              <a:ext uri="{28A0092B-C50C-407E-A947-70E740481C1C}">
                <a14:useLocalDpi xmlns:a14="http://schemas.microsoft.com/office/drawing/2010/main" xmlns="" val="0"/>
              </a:ext>
            </a:extLst>
          </a:blip>
          <a:stretch>
            <a:fillRect/>
          </a:stretch>
        </p:blipFill>
        <p:spPr>
          <a:xfrm>
            <a:off x="1624543" y="5730440"/>
            <a:ext cx="1277553" cy="1032280"/>
          </a:xfrm>
          <a:prstGeom prst="rect">
            <a:avLst/>
          </a:prstGeom>
        </p:spPr>
      </p:pic>
      <p:pic>
        <p:nvPicPr>
          <p:cNvPr id="1036" name="Image 1035"/>
          <p:cNvPicPr>
            <a:picLocks noChangeAspect="1"/>
          </p:cNvPicPr>
          <p:nvPr/>
        </p:nvPicPr>
        <p:blipFill>
          <a:blip r:embed="rId14" cstate="print">
            <a:extLst>
              <a:ext uri="{28A0092B-C50C-407E-A947-70E740481C1C}">
                <a14:useLocalDpi xmlns:a14="http://schemas.microsoft.com/office/drawing/2010/main" xmlns="" val="0"/>
              </a:ext>
            </a:extLst>
          </a:blip>
          <a:stretch>
            <a:fillRect/>
          </a:stretch>
        </p:blipFill>
        <p:spPr>
          <a:xfrm>
            <a:off x="827584" y="5201015"/>
            <a:ext cx="1460457" cy="1108305"/>
          </a:xfrm>
          <a:prstGeom prst="rect">
            <a:avLst/>
          </a:prstGeom>
        </p:spPr>
      </p:pic>
      <p:sp>
        <p:nvSpPr>
          <p:cNvPr id="144" name="Rectangle 143"/>
          <p:cNvSpPr/>
          <p:nvPr/>
        </p:nvSpPr>
        <p:spPr>
          <a:xfrm>
            <a:off x="838477" y="5207714"/>
            <a:ext cx="1449564" cy="338554"/>
          </a:xfrm>
          <a:prstGeom prst="rect">
            <a:avLst/>
          </a:prstGeom>
        </p:spPr>
        <p:txBody>
          <a:bodyPr wrap="none">
            <a:spAutoFit/>
          </a:bodyPr>
          <a:lstStyle/>
          <a:p>
            <a:r>
              <a:rPr lang="fr-FR" sz="1600" b="1" dirty="0" err="1" smtClean="0">
                <a:solidFill>
                  <a:srgbClr val="FFFF00"/>
                </a:solidFill>
              </a:rPr>
              <a:t>Polyp</a:t>
            </a:r>
            <a:r>
              <a:rPr lang="fr-FR" sz="1600" b="1" dirty="0" smtClean="0">
                <a:solidFill>
                  <a:srgbClr val="FFFF00"/>
                </a:solidFill>
              </a:rPr>
              <a:t> </a:t>
            </a:r>
            <a:r>
              <a:rPr lang="fr-FR" sz="1600" b="1" dirty="0" err="1" smtClean="0">
                <a:solidFill>
                  <a:srgbClr val="FFFF00"/>
                </a:solidFill>
              </a:rPr>
              <a:t>counting</a:t>
            </a:r>
            <a:endParaRPr lang="fr-FR" sz="1600" dirty="0">
              <a:solidFill>
                <a:srgbClr val="FFFF00"/>
              </a:solidFill>
            </a:endParaRPr>
          </a:p>
        </p:txBody>
      </p:sp>
      <p:sp>
        <p:nvSpPr>
          <p:cNvPr id="145" name="Rectangle 144"/>
          <p:cNvSpPr/>
          <p:nvPr/>
        </p:nvSpPr>
        <p:spPr>
          <a:xfrm>
            <a:off x="416775" y="4229002"/>
            <a:ext cx="1274905" cy="830997"/>
          </a:xfrm>
          <a:prstGeom prst="rect">
            <a:avLst/>
          </a:prstGeom>
        </p:spPr>
        <p:txBody>
          <a:bodyPr wrap="square">
            <a:spAutoFit/>
          </a:bodyPr>
          <a:lstStyle/>
          <a:p>
            <a:r>
              <a:rPr lang="fr-FR" sz="1600" b="1" dirty="0" smtClean="0">
                <a:solidFill>
                  <a:srgbClr val="FFFF00"/>
                </a:solidFill>
              </a:rPr>
              <a:t>Extraction of ROV </a:t>
            </a:r>
            <a:r>
              <a:rPr lang="fr-FR" sz="1600" b="1" dirty="0" err="1" smtClean="0">
                <a:solidFill>
                  <a:srgbClr val="FFFF00"/>
                </a:solidFill>
              </a:rPr>
              <a:t>arms</a:t>
            </a:r>
            <a:r>
              <a:rPr lang="fr-FR" sz="1600" b="1" dirty="0" smtClean="0">
                <a:solidFill>
                  <a:srgbClr val="FFFF00"/>
                </a:solidFill>
              </a:rPr>
              <a:t> </a:t>
            </a:r>
            <a:r>
              <a:rPr lang="fr-FR" sz="1600" b="1" dirty="0" err="1" smtClean="0">
                <a:solidFill>
                  <a:srgbClr val="FFFF00"/>
                </a:solidFill>
              </a:rPr>
              <a:t>sequences</a:t>
            </a:r>
            <a:endParaRPr lang="fr-FR" sz="1600" dirty="0">
              <a:solidFill>
                <a:srgbClr val="FFFF00"/>
              </a:solidFill>
            </a:endParaRPr>
          </a:p>
        </p:txBody>
      </p:sp>
      <p:pic>
        <p:nvPicPr>
          <p:cNvPr id="1027" name="Picture 3"/>
          <p:cNvPicPr>
            <a:picLocks noChangeAspect="1" noChangeArrowheads="1"/>
          </p:cNvPicPr>
          <p:nvPr/>
        </p:nvPicPr>
        <p:blipFill>
          <a:blip r:embed="rId15" cstate="print">
            <a:extLst>
              <a:ext uri="{28A0092B-C50C-407E-A947-70E740481C1C}">
                <a14:useLocalDpi xmlns:a14="http://schemas.microsoft.com/office/drawing/2010/main" xmlns="" val="0"/>
              </a:ext>
            </a:extLst>
          </a:blip>
          <a:srcRect/>
          <a:stretch>
            <a:fillRect/>
          </a:stretch>
        </p:blipFill>
        <p:spPr bwMode="auto">
          <a:xfrm>
            <a:off x="323932" y="1628800"/>
            <a:ext cx="8820068" cy="17205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5" name="ZoneTexte 94"/>
          <p:cNvSpPr txBox="1"/>
          <p:nvPr/>
        </p:nvSpPr>
        <p:spPr>
          <a:xfrm>
            <a:off x="4283968" y="1700808"/>
            <a:ext cx="2246135" cy="840230"/>
          </a:xfrm>
          <a:prstGeom prst="rect">
            <a:avLst/>
          </a:prstGeom>
          <a:noFill/>
        </p:spPr>
        <p:txBody>
          <a:bodyPr wrap="square" rtlCol="0">
            <a:spAutoFit/>
          </a:bodyPr>
          <a:lstStyle/>
          <a:p>
            <a:pPr algn="ctr"/>
            <a:r>
              <a:rPr lang="fr-FR" b="1" dirty="0" err="1" smtClean="0"/>
              <a:t>Sequence</a:t>
            </a:r>
            <a:r>
              <a:rPr lang="fr-FR" b="1" dirty="0" smtClean="0"/>
              <a:t> </a:t>
            </a:r>
            <a:r>
              <a:rPr lang="fr-FR" b="1" dirty="0" err="1" smtClean="0"/>
              <a:t>detection</a:t>
            </a:r>
            <a:endParaRPr lang="fr-FR" b="1" dirty="0"/>
          </a:p>
        </p:txBody>
      </p:sp>
      <p:pic>
        <p:nvPicPr>
          <p:cNvPr id="1028" name="Picture 4"/>
          <p:cNvPicPr>
            <a:picLocks noChangeAspect="1" noChangeArrowheads="1"/>
          </p:cNvPicPr>
          <p:nvPr/>
        </p:nvPicPr>
        <p:blipFill>
          <a:blip r:embed="rId16" cstate="print">
            <a:extLst>
              <a:ext uri="{28A0092B-C50C-407E-A947-70E740481C1C}">
                <a14:useLocalDpi xmlns:a14="http://schemas.microsoft.com/office/drawing/2010/main" xmlns="" val="0"/>
              </a:ext>
            </a:extLst>
          </a:blip>
          <a:srcRect/>
          <a:stretch>
            <a:fillRect/>
          </a:stretch>
        </p:blipFill>
        <p:spPr bwMode="auto">
          <a:xfrm>
            <a:off x="395536" y="3429000"/>
            <a:ext cx="8424935" cy="163871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8" name="Rectangle 107"/>
          <p:cNvSpPr/>
          <p:nvPr/>
        </p:nvSpPr>
        <p:spPr>
          <a:xfrm>
            <a:off x="3779912" y="3573016"/>
            <a:ext cx="2523448" cy="424732"/>
          </a:xfrm>
          <a:prstGeom prst="rect">
            <a:avLst/>
          </a:prstGeom>
        </p:spPr>
        <p:txBody>
          <a:bodyPr wrap="none">
            <a:spAutoFit/>
          </a:bodyPr>
          <a:lstStyle/>
          <a:p>
            <a:r>
              <a:rPr lang="fr-FR" sz="2400" b="1" dirty="0" smtClean="0"/>
              <a:t>Object </a:t>
            </a:r>
            <a:r>
              <a:rPr lang="fr-FR" sz="2400" b="1" dirty="0" err="1" smtClean="0"/>
              <a:t>counting</a:t>
            </a:r>
            <a:endParaRPr lang="fr-FR" sz="2400" dirty="0"/>
          </a:p>
        </p:txBody>
      </p:sp>
      <p:sp>
        <p:nvSpPr>
          <p:cNvPr id="114" name="Rectangle 113"/>
          <p:cNvSpPr/>
          <p:nvPr/>
        </p:nvSpPr>
        <p:spPr>
          <a:xfrm>
            <a:off x="3203848" y="5085184"/>
            <a:ext cx="3175869" cy="424732"/>
          </a:xfrm>
          <a:prstGeom prst="rect">
            <a:avLst/>
          </a:prstGeom>
        </p:spPr>
        <p:txBody>
          <a:bodyPr wrap="none">
            <a:spAutoFit/>
          </a:bodyPr>
          <a:lstStyle/>
          <a:p>
            <a:r>
              <a:rPr lang="fr-FR" sz="2400" b="1" dirty="0" smtClean="0"/>
              <a:t>Object classification</a:t>
            </a:r>
            <a:endParaRPr lang="fr-FR" sz="2400" dirty="0"/>
          </a:p>
        </p:txBody>
      </p:sp>
    </p:spTree>
    <p:extLst>
      <p:ext uri="{BB962C8B-B14F-4D97-AF65-F5344CB8AC3E}">
        <p14:creationId xmlns:p14="http://schemas.microsoft.com/office/powerpoint/2010/main" xmlns="" val="33941062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228"/>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20211"/>
          <a:stretch/>
        </p:blipFill>
        <p:spPr bwMode="auto">
          <a:xfrm>
            <a:off x="346227" y="1926701"/>
            <a:ext cx="2798915" cy="1790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ZoneTexte 3"/>
          <p:cNvSpPr txBox="1"/>
          <p:nvPr/>
        </p:nvSpPr>
        <p:spPr>
          <a:xfrm>
            <a:off x="3851920" y="0"/>
            <a:ext cx="3456384" cy="1421928"/>
          </a:xfrm>
          <a:prstGeom prst="rect">
            <a:avLst/>
          </a:prstGeom>
          <a:solidFill>
            <a:srgbClr val="FFFF00"/>
          </a:solidFill>
          <a:ln w="76200" cmpd="thickThin">
            <a:solidFill>
              <a:schemeClr val="accent1"/>
            </a:solidFill>
          </a:ln>
        </p:spPr>
        <p:txBody>
          <a:bodyPr wrap="square" rtlCol="0">
            <a:spAutoFit/>
          </a:bodyPr>
          <a:lstStyle/>
          <a:p>
            <a:pPr algn="ctr"/>
            <a:r>
              <a:rPr lang="fr-FR" sz="3200" b="1" dirty="0" err="1" smtClean="0"/>
              <a:t>Video</a:t>
            </a:r>
            <a:r>
              <a:rPr lang="fr-FR" sz="3200" b="1" dirty="0" smtClean="0"/>
              <a:t> </a:t>
            </a:r>
            <a:r>
              <a:rPr lang="fr-FR" sz="3200" b="1" dirty="0" err="1" smtClean="0"/>
              <a:t>imaging</a:t>
            </a:r>
            <a:r>
              <a:rPr lang="fr-FR" sz="3200" b="1" dirty="0" smtClean="0"/>
              <a:t> by </a:t>
            </a:r>
            <a:r>
              <a:rPr lang="fr-FR" sz="3200" b="1" dirty="0" err="1" smtClean="0"/>
              <a:t>fixed</a:t>
            </a:r>
            <a:r>
              <a:rPr lang="fr-FR" sz="3200" b="1" dirty="0" smtClean="0"/>
              <a:t> cameras</a:t>
            </a:r>
            <a:endParaRPr lang="fr-FR" sz="3200" b="1" dirty="0"/>
          </a:p>
        </p:txBody>
      </p:sp>
      <p:pic>
        <p:nvPicPr>
          <p:cNvPr id="6" name="Image 130" descr="Description : Description : Sa2_t4_crop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9512" y="116633"/>
            <a:ext cx="1459362" cy="14401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Image 129" descr="Description : Description : Sa2_t8_crop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770721" y="116633"/>
            <a:ext cx="1433127" cy="14331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ZoneTexte 8"/>
          <p:cNvSpPr txBox="1"/>
          <p:nvPr/>
        </p:nvSpPr>
        <p:spPr>
          <a:xfrm>
            <a:off x="287522" y="1297839"/>
            <a:ext cx="2916326" cy="830997"/>
          </a:xfrm>
          <a:prstGeom prst="rect">
            <a:avLst/>
          </a:prstGeom>
          <a:solidFill>
            <a:srgbClr val="FFFF00"/>
          </a:solidFill>
          <a:ln w="76200" cmpd="thickThin">
            <a:solidFill>
              <a:schemeClr val="tx1"/>
            </a:solidFill>
          </a:ln>
        </p:spPr>
        <p:txBody>
          <a:bodyPr wrap="square" rtlCol="0">
            <a:spAutoFit/>
          </a:bodyPr>
          <a:lstStyle/>
          <a:p>
            <a:r>
              <a:rPr lang="fr-FR" sz="2000" b="1" dirty="0" err="1" smtClean="0">
                <a:solidFill>
                  <a:srgbClr val="FF0000"/>
                </a:solidFill>
                <a:latin typeface="Arial" pitchFamily="34" charset="0"/>
                <a:cs typeface="Arial" pitchFamily="34" charset="0"/>
              </a:rPr>
              <a:t>Recruitment</a:t>
            </a:r>
            <a:r>
              <a:rPr lang="fr-FR" sz="2000" b="1" dirty="0" smtClean="0">
                <a:solidFill>
                  <a:srgbClr val="FF0000"/>
                </a:solidFill>
                <a:latin typeface="Arial" pitchFamily="34" charset="0"/>
                <a:cs typeface="Arial" pitchFamily="34" charset="0"/>
              </a:rPr>
              <a:t> </a:t>
            </a:r>
            <a:r>
              <a:rPr lang="fr-FR" sz="2000" b="1" dirty="0" err="1" smtClean="0">
                <a:solidFill>
                  <a:srgbClr val="FF0000"/>
                </a:solidFill>
                <a:latin typeface="Arial" pitchFamily="34" charset="0"/>
                <a:cs typeface="Arial" pitchFamily="34" charset="0"/>
              </a:rPr>
              <a:t>analysis</a:t>
            </a:r>
            <a:r>
              <a:rPr lang="fr-FR" sz="2000" b="1" dirty="0" smtClean="0">
                <a:solidFill>
                  <a:srgbClr val="FF0000"/>
                </a:solidFill>
                <a:latin typeface="Arial" pitchFamily="34" charset="0"/>
                <a:cs typeface="Arial" pitchFamily="34" charset="0"/>
              </a:rPr>
              <a:t>: </a:t>
            </a:r>
            <a:r>
              <a:rPr lang="fr-FR" sz="1400" dirty="0" err="1" smtClean="0">
                <a:latin typeface="Arial" pitchFamily="34" charset="0"/>
                <a:cs typeface="Arial" pitchFamily="34" charset="0"/>
              </a:rPr>
              <a:t>shape</a:t>
            </a:r>
            <a:r>
              <a:rPr lang="fr-FR" sz="1400" dirty="0" smtClean="0">
                <a:latin typeface="Arial" pitchFamily="34" charset="0"/>
                <a:cs typeface="Arial" pitchFamily="34" charset="0"/>
              </a:rPr>
              <a:t> </a:t>
            </a:r>
            <a:r>
              <a:rPr lang="fr-FR" sz="1400" dirty="0" err="1" smtClean="0">
                <a:latin typeface="Arial" pitchFamily="34" charset="0"/>
                <a:cs typeface="Arial" pitchFamily="34" charset="0"/>
              </a:rPr>
              <a:t>analysis</a:t>
            </a:r>
            <a:r>
              <a:rPr lang="fr-FR" sz="1400" dirty="0" smtClean="0">
                <a:latin typeface="Arial" pitchFamily="34" charset="0"/>
                <a:cs typeface="Arial" pitchFamily="34" charset="0"/>
              </a:rPr>
              <a:t> on </a:t>
            </a:r>
            <a:r>
              <a:rPr lang="fr-FR" sz="1400" dirty="0" err="1" smtClean="0">
                <a:latin typeface="Arial" pitchFamily="34" charset="0"/>
                <a:cs typeface="Arial" pitchFamily="34" charset="0"/>
              </a:rPr>
              <a:t>juveniles</a:t>
            </a:r>
            <a:r>
              <a:rPr lang="fr-FR" sz="1400" dirty="0" smtClean="0">
                <a:latin typeface="Arial" pitchFamily="34" charset="0"/>
                <a:cs typeface="Arial" pitchFamily="34" charset="0"/>
              </a:rPr>
              <a:t>, </a:t>
            </a:r>
            <a:r>
              <a:rPr lang="fr-FR" sz="1400" dirty="0" err="1" smtClean="0">
                <a:latin typeface="Arial" pitchFamily="34" charset="0"/>
                <a:cs typeface="Arial" pitchFamily="34" charset="0"/>
              </a:rPr>
              <a:t>early</a:t>
            </a:r>
            <a:r>
              <a:rPr lang="fr-FR" sz="1400" dirty="0" smtClean="0">
                <a:latin typeface="Arial" pitchFamily="34" charset="0"/>
                <a:cs typeface="Arial" pitchFamily="34" charset="0"/>
              </a:rPr>
              <a:t> </a:t>
            </a:r>
            <a:r>
              <a:rPr lang="fr-FR" sz="1400" dirty="0" err="1" smtClean="0">
                <a:latin typeface="Arial" pitchFamily="34" charset="0"/>
                <a:cs typeface="Arial" pitchFamily="34" charset="0"/>
              </a:rPr>
              <a:t>competition</a:t>
            </a:r>
            <a:r>
              <a:rPr lang="fr-FR" sz="1400" dirty="0" smtClean="0">
                <a:latin typeface="Arial" pitchFamily="34" charset="0"/>
                <a:cs typeface="Arial" pitchFamily="34" charset="0"/>
              </a:rPr>
              <a:t>, </a:t>
            </a:r>
            <a:r>
              <a:rPr lang="fr-FR" sz="1400" dirty="0" err="1" smtClean="0">
                <a:latin typeface="Arial" pitchFamily="34" charset="0"/>
                <a:cs typeface="Arial" pitchFamily="34" charset="0"/>
              </a:rPr>
              <a:t>substrate</a:t>
            </a:r>
            <a:r>
              <a:rPr lang="fr-FR" sz="1400" dirty="0" smtClean="0">
                <a:latin typeface="Arial" pitchFamily="34" charset="0"/>
                <a:cs typeface="Arial" pitchFamily="34" charset="0"/>
              </a:rPr>
              <a:t> </a:t>
            </a:r>
            <a:r>
              <a:rPr lang="fr-FR" sz="1400" dirty="0" err="1" smtClean="0">
                <a:latin typeface="Arial" pitchFamily="34" charset="0"/>
                <a:cs typeface="Arial" pitchFamily="34" charset="0"/>
              </a:rPr>
              <a:t>coverage</a:t>
            </a:r>
            <a:endParaRPr lang="fr-FR" sz="1400" dirty="0">
              <a:latin typeface="Arial" pitchFamily="34" charset="0"/>
              <a:cs typeface="Arial" pitchFamily="34" charset="0"/>
            </a:endParaRPr>
          </a:p>
        </p:txBody>
      </p:sp>
      <p:pic>
        <p:nvPicPr>
          <p:cNvPr id="10" name="Picture 11"/>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9793" y="4711858"/>
            <a:ext cx="2485435" cy="171409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 name="Picture 12"/>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2522197" y="4509120"/>
            <a:ext cx="2409843" cy="19168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2" name="ZoneTexte 11"/>
          <p:cNvSpPr txBox="1"/>
          <p:nvPr/>
        </p:nvSpPr>
        <p:spPr>
          <a:xfrm>
            <a:off x="1124700" y="6056619"/>
            <a:ext cx="2915843" cy="369332"/>
          </a:xfrm>
          <a:prstGeom prst="rect">
            <a:avLst/>
          </a:prstGeom>
          <a:solidFill>
            <a:srgbClr val="FFFF00"/>
          </a:solidFill>
          <a:ln>
            <a:solidFill>
              <a:schemeClr val="tx1"/>
            </a:solidFill>
          </a:ln>
        </p:spPr>
        <p:txBody>
          <a:bodyPr wrap="square" rtlCol="0">
            <a:spAutoFit/>
          </a:bodyPr>
          <a:lstStyle/>
          <a:p>
            <a:r>
              <a:rPr lang="fr-FR" dirty="0" smtClean="0"/>
              <a:t>Interactions and </a:t>
            </a:r>
            <a:r>
              <a:rPr lang="fr-FR" dirty="0" err="1" smtClean="0"/>
              <a:t>competition</a:t>
            </a:r>
            <a:endParaRPr lang="fr-FR" dirty="0"/>
          </a:p>
        </p:txBody>
      </p:sp>
      <p:pic>
        <p:nvPicPr>
          <p:cNvPr id="13" name="Picture 2" descr="Eupol Activity1_2"/>
          <p:cNvPicPr>
            <a:picLocks noGrp="1" noChangeAspect="1" noChangeArrowheads="1"/>
          </p:cNvPicPr>
          <p:nvPr>
            <p:ph/>
          </p:nvPr>
        </p:nvPicPr>
        <p:blipFill>
          <a:blip r:embed="rId7" cstate="print">
            <a:extLst>
              <a:ext uri="{28A0092B-C50C-407E-A947-70E740481C1C}">
                <a14:useLocalDpi xmlns:a14="http://schemas.microsoft.com/office/drawing/2010/main" xmlns="" val="0"/>
              </a:ext>
            </a:extLst>
          </a:blip>
          <a:srcRect/>
          <a:stretch>
            <a:fillRect/>
          </a:stretch>
        </p:blipFill>
        <p:spPr>
          <a:xfrm>
            <a:off x="5580112" y="4163699"/>
            <a:ext cx="3106688" cy="2189184"/>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14" name="ZoneTexte 13"/>
          <p:cNvSpPr txBox="1"/>
          <p:nvPr/>
        </p:nvSpPr>
        <p:spPr>
          <a:xfrm>
            <a:off x="1691680" y="5733256"/>
            <a:ext cx="1296144" cy="286232"/>
          </a:xfrm>
          <a:prstGeom prst="rect">
            <a:avLst/>
          </a:prstGeom>
          <a:solidFill>
            <a:srgbClr val="FFFF00"/>
          </a:solidFill>
          <a:ln>
            <a:solidFill>
              <a:schemeClr val="tx1"/>
            </a:solidFill>
          </a:ln>
        </p:spPr>
        <p:txBody>
          <a:bodyPr wrap="square" rtlCol="0">
            <a:spAutoFit/>
          </a:bodyPr>
          <a:lstStyle/>
          <a:p>
            <a:r>
              <a:rPr lang="fr-FR" sz="1400" dirty="0" err="1" smtClean="0"/>
              <a:t>Interspecific</a:t>
            </a:r>
            <a:endParaRPr lang="fr-FR" sz="1400" dirty="0"/>
          </a:p>
        </p:txBody>
      </p:sp>
      <p:sp>
        <p:nvSpPr>
          <p:cNvPr id="15" name="ZoneTexte 14"/>
          <p:cNvSpPr txBox="1"/>
          <p:nvPr/>
        </p:nvSpPr>
        <p:spPr>
          <a:xfrm>
            <a:off x="5508104" y="6250637"/>
            <a:ext cx="3238816" cy="523220"/>
          </a:xfrm>
          <a:prstGeom prst="rect">
            <a:avLst/>
          </a:prstGeom>
          <a:solidFill>
            <a:srgbClr val="FFFF00"/>
          </a:solidFill>
          <a:ln>
            <a:solidFill>
              <a:schemeClr val="tx1"/>
            </a:solidFill>
          </a:ln>
        </p:spPr>
        <p:txBody>
          <a:bodyPr wrap="square" rtlCol="0">
            <a:spAutoFit/>
          </a:bodyPr>
          <a:lstStyle/>
          <a:p>
            <a:pPr algn="ctr"/>
            <a:r>
              <a:rPr lang="fr-FR" sz="1400" dirty="0" err="1" smtClean="0"/>
              <a:t>Intraspecific</a:t>
            </a:r>
            <a:r>
              <a:rPr lang="fr-FR" sz="1400" dirty="0" smtClean="0"/>
              <a:t> </a:t>
            </a:r>
            <a:r>
              <a:rPr lang="fr-FR" sz="1400" dirty="0" err="1" smtClean="0"/>
              <a:t>competition</a:t>
            </a:r>
            <a:r>
              <a:rPr lang="fr-FR" sz="1400" dirty="0" smtClean="0"/>
              <a:t> in </a:t>
            </a:r>
            <a:r>
              <a:rPr lang="fr-FR" sz="1400" dirty="0" err="1" smtClean="0"/>
              <a:t>tubicolous</a:t>
            </a:r>
            <a:r>
              <a:rPr lang="fr-FR" sz="1400" dirty="0" smtClean="0"/>
              <a:t> </a:t>
            </a:r>
            <a:r>
              <a:rPr lang="fr-FR" sz="1400" dirty="0" err="1" smtClean="0"/>
              <a:t>polychaetes</a:t>
            </a:r>
            <a:endParaRPr lang="fr-FR" sz="1400" dirty="0"/>
          </a:p>
        </p:txBody>
      </p:sp>
      <p:pic>
        <p:nvPicPr>
          <p:cNvPr id="21" name="Picture 2" descr="Capt3"/>
          <p:cNvPicPr>
            <a:picLocks noGrp="1" noChangeAspect="1" noChangeArrowheads="1"/>
          </p:cNvPicPr>
          <p:nvPr>
            <p:ph/>
          </p:nvPr>
        </p:nvPicPr>
        <p:blipFill rotWithShape="1">
          <a:blip r:embed="rId8" cstate="print">
            <a:extLst>
              <a:ext uri="{28A0092B-C50C-407E-A947-70E740481C1C}">
                <a14:useLocalDpi xmlns:a14="http://schemas.microsoft.com/office/drawing/2010/main" xmlns="" val="0"/>
              </a:ext>
            </a:extLst>
          </a:blip>
          <a:srcRect b="8344"/>
          <a:stretch/>
        </p:blipFill>
        <p:spPr>
          <a:xfrm>
            <a:off x="6308512" y="1484784"/>
            <a:ext cx="2438408" cy="151405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grpSp>
        <p:nvGrpSpPr>
          <p:cNvPr id="2" name="Groupe 21"/>
          <p:cNvGrpSpPr/>
          <p:nvPr/>
        </p:nvGrpSpPr>
        <p:grpSpPr>
          <a:xfrm>
            <a:off x="3419872" y="1589132"/>
            <a:ext cx="2295324" cy="2167251"/>
            <a:chOff x="3419872" y="1589132"/>
            <a:chExt cx="2295324" cy="2167251"/>
          </a:xfrm>
        </p:grpSpPr>
        <p:pic>
          <p:nvPicPr>
            <p:cNvPr id="18" name="Picture 2" descr="Lbl1_trace"/>
            <p:cNvPicPr>
              <a:picLocks noGrp="1" noChangeAspect="1" noChangeArrowheads="1"/>
            </p:cNvPicPr>
            <p:nvPr>
              <p:ph/>
            </p:nvPr>
          </p:nvPicPr>
          <p:blipFill>
            <a:blip r:embed="rId9" cstate="print">
              <a:extLst>
                <a:ext uri="{28A0092B-C50C-407E-A947-70E740481C1C}">
                  <a14:useLocalDpi xmlns:a14="http://schemas.microsoft.com/office/drawing/2010/main" xmlns="" val="0"/>
                </a:ext>
              </a:extLst>
            </a:blip>
            <a:srcRect/>
            <a:stretch>
              <a:fillRect/>
            </a:stretch>
          </p:blipFill>
          <p:spPr>
            <a:xfrm>
              <a:off x="3419872" y="1589132"/>
              <a:ext cx="2024385" cy="2167251"/>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20" name="ZoneTexte 19"/>
            <p:cNvSpPr txBox="1"/>
            <p:nvPr/>
          </p:nvSpPr>
          <p:spPr>
            <a:xfrm>
              <a:off x="4635075" y="3393154"/>
              <a:ext cx="1080121" cy="276999"/>
            </a:xfrm>
            <a:prstGeom prst="rect">
              <a:avLst/>
            </a:prstGeom>
            <a:solidFill>
              <a:schemeClr val="bg1"/>
            </a:solidFill>
            <a:ln>
              <a:solidFill>
                <a:schemeClr val="tx1"/>
              </a:solidFill>
            </a:ln>
          </p:spPr>
          <p:txBody>
            <a:bodyPr wrap="square" rtlCol="0">
              <a:spAutoFit/>
            </a:bodyPr>
            <a:lstStyle/>
            <a:p>
              <a:pPr algn="ctr"/>
              <a:r>
                <a:rPr lang="fr-FR" sz="1200" dirty="0" smtClean="0"/>
                <a:t>35-day </a:t>
              </a:r>
              <a:r>
                <a:rPr lang="fr-FR" sz="1200" dirty="0" err="1" smtClean="0"/>
                <a:t>survey</a:t>
              </a:r>
              <a:endParaRPr lang="fr-FR" sz="1200" dirty="0"/>
            </a:p>
          </p:txBody>
        </p:sp>
        <p:sp>
          <p:nvSpPr>
            <p:cNvPr id="19" name="ZoneTexte 18"/>
            <p:cNvSpPr txBox="1"/>
            <p:nvPr/>
          </p:nvSpPr>
          <p:spPr>
            <a:xfrm>
              <a:off x="4157952" y="1608686"/>
              <a:ext cx="1519954" cy="523220"/>
            </a:xfrm>
            <a:prstGeom prst="rect">
              <a:avLst/>
            </a:prstGeom>
            <a:solidFill>
              <a:srgbClr val="FFFF00"/>
            </a:solidFill>
            <a:ln>
              <a:solidFill>
                <a:schemeClr val="tx1"/>
              </a:solidFill>
            </a:ln>
          </p:spPr>
          <p:txBody>
            <a:bodyPr wrap="square" rtlCol="0">
              <a:spAutoFit/>
            </a:bodyPr>
            <a:lstStyle/>
            <a:p>
              <a:pPr algn="ctr"/>
              <a:r>
                <a:rPr lang="fr-FR" sz="1400" dirty="0" err="1" smtClean="0"/>
                <a:t>Early</a:t>
              </a:r>
              <a:r>
                <a:rPr lang="fr-FR" sz="1400" dirty="0" smtClean="0"/>
                <a:t> </a:t>
              </a:r>
              <a:r>
                <a:rPr lang="fr-FR" sz="1400" dirty="0" err="1" smtClean="0"/>
                <a:t>sediment</a:t>
              </a:r>
              <a:r>
                <a:rPr lang="fr-FR" sz="1400" dirty="0" smtClean="0"/>
                <a:t> occupation</a:t>
              </a:r>
              <a:endParaRPr lang="fr-FR" sz="1400" dirty="0"/>
            </a:p>
          </p:txBody>
        </p:sp>
      </p:grpSp>
      <p:pic>
        <p:nvPicPr>
          <p:cNvPr id="2050" name="Picture 2"/>
          <p:cNvPicPr>
            <a:picLocks noChangeAspect="1" noChangeArrowheads="1"/>
          </p:cNvPicPr>
          <p:nvPr/>
        </p:nvPicPr>
        <p:blipFill rotWithShape="1">
          <a:blip r:embed="rId10" cstate="print">
            <a:extLst>
              <a:ext uri="{28A0092B-C50C-407E-A947-70E740481C1C}">
                <a14:useLocalDpi xmlns:a14="http://schemas.microsoft.com/office/drawing/2010/main" xmlns="" val="0"/>
              </a:ext>
            </a:extLst>
          </a:blip>
          <a:srcRect b="10364"/>
          <a:stretch/>
        </p:blipFill>
        <p:spPr bwMode="auto">
          <a:xfrm>
            <a:off x="5867003" y="2821866"/>
            <a:ext cx="2089373" cy="12683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4" name="ZoneTexte 23"/>
          <p:cNvSpPr txBox="1"/>
          <p:nvPr/>
        </p:nvSpPr>
        <p:spPr>
          <a:xfrm>
            <a:off x="5716990" y="1380483"/>
            <a:ext cx="2915843" cy="307777"/>
          </a:xfrm>
          <a:prstGeom prst="rect">
            <a:avLst/>
          </a:prstGeom>
          <a:solidFill>
            <a:srgbClr val="FFFF00"/>
          </a:solidFill>
          <a:ln>
            <a:solidFill>
              <a:schemeClr val="tx1"/>
            </a:solidFill>
          </a:ln>
        </p:spPr>
        <p:txBody>
          <a:bodyPr wrap="square" rtlCol="0">
            <a:spAutoFit/>
          </a:bodyPr>
          <a:lstStyle/>
          <a:p>
            <a:r>
              <a:rPr lang="fr-FR" sz="1400" dirty="0" err="1" smtClean="0"/>
              <a:t>Adult</a:t>
            </a:r>
            <a:r>
              <a:rPr lang="fr-FR" sz="1400" dirty="0" smtClean="0"/>
              <a:t> interactions and </a:t>
            </a:r>
            <a:r>
              <a:rPr lang="fr-FR" sz="1400" dirty="0" err="1" smtClean="0"/>
              <a:t>competition</a:t>
            </a:r>
            <a:endParaRPr lang="fr-FR" sz="1400" dirty="0"/>
          </a:p>
        </p:txBody>
      </p:sp>
    </p:spTree>
    <p:extLst>
      <p:ext uri="{BB962C8B-B14F-4D97-AF65-F5344CB8AC3E}">
        <p14:creationId xmlns:p14="http://schemas.microsoft.com/office/powerpoint/2010/main" xmlns="" val="209693759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381000" y="476250"/>
            <a:ext cx="8389938" cy="6022975"/>
          </a:xfrm>
          <a:prstGeom prst="rect">
            <a:avLst/>
          </a:prstGeom>
          <a:solidFill>
            <a:schemeClr val="bg1"/>
          </a:solidFill>
          <a:ln w="9525">
            <a:solidFill>
              <a:srgbClr val="4A7EBB"/>
            </a:solidFill>
            <a:miter lim="800000"/>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endParaRPr lang="en-GB">
              <a:solidFill>
                <a:schemeClr val="lt1"/>
              </a:solidFill>
              <a:latin typeface="+mn-lt"/>
              <a:cs typeface="+mn-cs"/>
            </a:endParaRPr>
          </a:p>
        </p:txBody>
      </p:sp>
      <p:sp>
        <p:nvSpPr>
          <p:cNvPr id="7" name="Rectangle 6"/>
          <p:cNvSpPr>
            <a:spLocks noChangeArrowheads="1"/>
          </p:cNvSpPr>
          <p:nvPr/>
        </p:nvSpPr>
        <p:spPr bwMode="auto">
          <a:xfrm>
            <a:off x="6283325" y="1163638"/>
            <a:ext cx="2174875" cy="3665537"/>
          </a:xfrm>
          <a:prstGeom prst="rect">
            <a:avLst/>
          </a:prstGeom>
          <a:solidFill>
            <a:srgbClr val="BCE5EB"/>
          </a:solidFill>
          <a:ln w="9525">
            <a:solidFill>
              <a:srgbClr val="4A7EBB"/>
            </a:solidFill>
            <a:miter lim="800000"/>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endParaRPr lang="en-GB">
              <a:solidFill>
                <a:schemeClr val="lt1"/>
              </a:solidFill>
              <a:latin typeface="+mn-lt"/>
              <a:cs typeface="+mn-cs"/>
            </a:endParaRPr>
          </a:p>
        </p:txBody>
      </p:sp>
      <p:pic>
        <p:nvPicPr>
          <p:cNvPr id="16388" name="Image 3"/>
          <p:cNvPicPr>
            <a:picLocks noChangeAspect="1"/>
          </p:cNvPicPr>
          <p:nvPr/>
        </p:nvPicPr>
        <p:blipFill>
          <a:blip r:embed="rId2" cstate="print"/>
          <a:srcRect l="4523" t="5322" r="6306"/>
          <a:stretch>
            <a:fillRect/>
          </a:stretch>
        </p:blipFill>
        <p:spPr bwMode="auto">
          <a:xfrm>
            <a:off x="420688" y="1143000"/>
            <a:ext cx="5867400" cy="5356225"/>
          </a:xfrm>
          <a:prstGeom prst="rect">
            <a:avLst/>
          </a:prstGeom>
          <a:noFill/>
          <a:ln w="9525">
            <a:noFill/>
            <a:miter lim="800000"/>
            <a:headEnd/>
            <a:tailEnd/>
          </a:ln>
        </p:spPr>
      </p:pic>
      <p:sp>
        <p:nvSpPr>
          <p:cNvPr id="6" name="Forme libre 5"/>
          <p:cNvSpPr>
            <a:spLocks noChangeArrowheads="1"/>
          </p:cNvSpPr>
          <p:nvPr/>
        </p:nvSpPr>
        <p:spPr bwMode="auto">
          <a:xfrm>
            <a:off x="6283325" y="44450"/>
            <a:ext cx="2487613" cy="6742113"/>
          </a:xfrm>
          <a:custGeom>
            <a:avLst/>
            <a:gdLst>
              <a:gd name="T0" fmla="*/ 22529 w 2921229"/>
              <a:gd name="T1" fmla="*/ 4744614 h 6742790"/>
              <a:gd name="T2" fmla="*/ 281616 w 2921229"/>
              <a:gd name="T3" fmla="*/ 4731385 h 6742790"/>
              <a:gd name="T4" fmla="*/ 574497 w 2921229"/>
              <a:gd name="T5" fmla="*/ 4559415 h 6742790"/>
              <a:gd name="T6" fmla="*/ 901173 w 2921229"/>
              <a:gd name="T7" fmla="*/ 4083190 h 6742790"/>
              <a:gd name="T8" fmla="*/ 1261642 w 2921229"/>
              <a:gd name="T9" fmla="*/ 3276253 h 6742790"/>
              <a:gd name="T10" fmla="*/ 1520730 w 2921229"/>
              <a:gd name="T11" fmla="*/ 1979862 h 6742790"/>
              <a:gd name="T12" fmla="*/ 1779817 w 2921229"/>
              <a:gd name="T13" fmla="*/ 1371352 h 6742790"/>
              <a:gd name="T14" fmla="*/ 2129021 w 2921229"/>
              <a:gd name="T15" fmla="*/ 1080326 h 6742790"/>
              <a:gd name="T16" fmla="*/ 2433167 w 2921229"/>
              <a:gd name="T17" fmla="*/ 802527 h 6742790"/>
              <a:gd name="T18" fmla="*/ 2433167 w 2921229"/>
              <a:gd name="T19" fmla="*/ 5895491 h 6742790"/>
              <a:gd name="T20" fmla="*/ 2106492 w 2921229"/>
              <a:gd name="T21" fmla="*/ 5882262 h 6742790"/>
              <a:gd name="T22" fmla="*/ 0 w 2921229"/>
              <a:gd name="T23" fmla="*/ 5869035 h 67427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921229"/>
              <a:gd name="T37" fmla="*/ 0 h 6742790"/>
              <a:gd name="T38" fmla="*/ 2921229 w 2921229"/>
              <a:gd name="T39" fmla="*/ 6742790 h 674279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921229" h="6742790">
                <a:moveTo>
                  <a:pt x="26456" y="4745090"/>
                </a:moveTo>
                <a:cubicBezTo>
                  <a:pt x="124565" y="4753910"/>
                  <a:pt x="222675" y="4762730"/>
                  <a:pt x="330705" y="4731860"/>
                </a:cubicBezTo>
                <a:cubicBezTo>
                  <a:pt x="438735" y="4700990"/>
                  <a:pt x="553380" y="4667916"/>
                  <a:pt x="674638" y="4559873"/>
                </a:cubicBezTo>
                <a:cubicBezTo>
                  <a:pt x="795896" y="4451830"/>
                  <a:pt x="923769" y="4297482"/>
                  <a:pt x="1058256" y="4083600"/>
                </a:cubicBezTo>
                <a:cubicBezTo>
                  <a:pt x="1192743" y="3869718"/>
                  <a:pt x="1360300" y="3627172"/>
                  <a:pt x="1481559" y="3276582"/>
                </a:cubicBezTo>
                <a:cubicBezTo>
                  <a:pt x="1602818" y="2925992"/>
                  <a:pt x="1684392" y="2297576"/>
                  <a:pt x="1785808" y="1980061"/>
                </a:cubicBezTo>
                <a:cubicBezTo>
                  <a:pt x="1887224" y="1662546"/>
                  <a:pt x="1971003" y="1521428"/>
                  <a:pt x="2090057" y="1371490"/>
                </a:cubicBezTo>
                <a:cubicBezTo>
                  <a:pt x="2209111" y="1221552"/>
                  <a:pt x="2372258" y="1175248"/>
                  <a:pt x="2500131" y="1080434"/>
                </a:cubicBezTo>
                <a:cubicBezTo>
                  <a:pt x="2628004" y="985620"/>
                  <a:pt x="2797766" y="0"/>
                  <a:pt x="2857293" y="802608"/>
                </a:cubicBezTo>
                <a:cubicBezTo>
                  <a:pt x="2916820" y="1605216"/>
                  <a:pt x="2921229" y="5049376"/>
                  <a:pt x="2857293" y="5896083"/>
                </a:cubicBezTo>
                <a:cubicBezTo>
                  <a:pt x="2793357" y="6742790"/>
                  <a:pt x="2473675" y="5882853"/>
                  <a:pt x="2473675" y="5882853"/>
                </a:cubicBezTo>
                <a:lnTo>
                  <a:pt x="0" y="5869624"/>
                </a:lnTo>
              </a:path>
            </a:pathLst>
          </a:custGeom>
          <a:solidFill>
            <a:srgbClr val="EDEFA4"/>
          </a:solidFill>
          <a:ln w="12700">
            <a:solidFill>
              <a:schemeClr val="tx1"/>
            </a:solidFill>
            <a:round/>
            <a:headEnd/>
            <a:tailEnd/>
          </a:ln>
          <a:effectLst>
            <a:outerShdw dist="20000" dir="5400000" rotWithShape="0">
              <a:srgbClr val="808080">
                <a:alpha val="37999"/>
              </a:srgbClr>
            </a:outerShdw>
          </a:effectLst>
        </p:spPr>
        <p:txBody>
          <a:bodyPr anchor="ctr"/>
          <a:lstStyle/>
          <a:p>
            <a:pPr algn="ctr" fontAlgn="auto">
              <a:spcBef>
                <a:spcPts val="0"/>
              </a:spcBef>
              <a:spcAft>
                <a:spcPts val="0"/>
              </a:spcAft>
              <a:defRPr/>
            </a:pPr>
            <a:endParaRPr lang="en-GB">
              <a:latin typeface="+mn-lt"/>
              <a:cs typeface="+mn-cs"/>
            </a:endParaRPr>
          </a:p>
        </p:txBody>
      </p:sp>
      <p:sp>
        <p:nvSpPr>
          <p:cNvPr id="16" name="Rectangle 15"/>
          <p:cNvSpPr>
            <a:spLocks noChangeArrowheads="1"/>
          </p:cNvSpPr>
          <p:nvPr/>
        </p:nvSpPr>
        <p:spPr bwMode="auto">
          <a:xfrm>
            <a:off x="1014413" y="3767138"/>
            <a:ext cx="506412" cy="611187"/>
          </a:xfrm>
          <a:prstGeom prst="rect">
            <a:avLst/>
          </a:prstGeom>
          <a:solidFill>
            <a:srgbClr val="800000">
              <a:alpha val="12941"/>
            </a:srgbClr>
          </a:solidFill>
          <a:ln w="25400">
            <a:solidFill>
              <a:srgbClr val="800000"/>
            </a:solidFill>
            <a:round/>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endParaRPr lang="en-GB">
              <a:solidFill>
                <a:schemeClr val="lt1"/>
              </a:solidFill>
              <a:latin typeface="+mn-lt"/>
              <a:cs typeface="+mn-cs"/>
            </a:endParaRPr>
          </a:p>
        </p:txBody>
      </p:sp>
      <p:grpSp>
        <p:nvGrpSpPr>
          <p:cNvPr id="2" name="Grouper 27"/>
          <p:cNvGrpSpPr/>
          <p:nvPr/>
        </p:nvGrpSpPr>
        <p:grpSpPr>
          <a:xfrm>
            <a:off x="990600" y="2804719"/>
            <a:ext cx="1219200" cy="2037390"/>
            <a:chOff x="990600" y="2804719"/>
            <a:chExt cx="1219200" cy="2037390"/>
          </a:xfrm>
          <a:solidFill>
            <a:srgbClr val="008000">
              <a:alpha val="2000"/>
            </a:srgbClr>
          </a:solidFill>
        </p:grpSpPr>
        <p:sp>
          <p:nvSpPr>
            <p:cNvPr id="14" name="Rectangle 13"/>
            <p:cNvSpPr/>
            <p:nvPr/>
          </p:nvSpPr>
          <p:spPr>
            <a:xfrm>
              <a:off x="1295400" y="2804719"/>
              <a:ext cx="914400" cy="395681"/>
            </a:xfrm>
            <a:prstGeom prst="rect">
              <a:avLst/>
            </a:prstGeom>
            <a:grpFill/>
            <a:ln w="25400" cap="flat" cmpd="sng" algn="ctr">
              <a:solidFill>
                <a:srgbClr val="008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7" name="Rectangle 16"/>
            <p:cNvSpPr/>
            <p:nvPr/>
          </p:nvSpPr>
          <p:spPr>
            <a:xfrm>
              <a:off x="990600" y="4446428"/>
              <a:ext cx="530646" cy="395681"/>
            </a:xfrm>
            <a:prstGeom prst="rect">
              <a:avLst/>
            </a:prstGeom>
            <a:grpFill/>
            <a:ln w="25400" cap="flat" cmpd="sng" algn="ctr">
              <a:solidFill>
                <a:srgbClr val="008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a:p>
          </p:txBody>
        </p:sp>
      </p:grpSp>
      <p:grpSp>
        <p:nvGrpSpPr>
          <p:cNvPr id="3" name="Grouper 28"/>
          <p:cNvGrpSpPr>
            <a:grpSpLocks/>
          </p:cNvGrpSpPr>
          <p:nvPr/>
        </p:nvGrpSpPr>
        <p:grpSpPr bwMode="auto">
          <a:xfrm>
            <a:off x="4002088" y="1649413"/>
            <a:ext cx="2538412" cy="3549650"/>
            <a:chOff x="4002084" y="1649941"/>
            <a:chExt cx="2538718" cy="3549373"/>
          </a:xfrm>
        </p:grpSpPr>
        <p:sp>
          <p:nvSpPr>
            <p:cNvPr id="18" name="Rectangle 17"/>
            <p:cNvSpPr>
              <a:spLocks noChangeArrowheads="1"/>
            </p:cNvSpPr>
            <p:nvPr/>
          </p:nvSpPr>
          <p:spPr bwMode="auto">
            <a:xfrm>
              <a:off x="4002084" y="1649941"/>
              <a:ext cx="825600" cy="304776"/>
            </a:xfrm>
            <a:prstGeom prst="rect">
              <a:avLst/>
            </a:prstGeom>
            <a:solidFill>
              <a:srgbClr val="0000FF">
                <a:alpha val="12157"/>
              </a:srgbClr>
            </a:solidFill>
            <a:ln w="25400">
              <a:solidFill>
                <a:srgbClr val="0000FF"/>
              </a:solidFill>
              <a:round/>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endParaRPr lang="en-GB">
                <a:solidFill>
                  <a:schemeClr val="lt1"/>
                </a:solidFill>
                <a:latin typeface="+mn-lt"/>
                <a:cs typeface="+mn-cs"/>
              </a:endParaRPr>
            </a:p>
          </p:txBody>
        </p:sp>
        <p:sp>
          <p:nvSpPr>
            <p:cNvPr id="19" name="Rectangle 18"/>
            <p:cNvSpPr>
              <a:spLocks noChangeArrowheads="1"/>
            </p:cNvSpPr>
            <p:nvPr/>
          </p:nvSpPr>
          <p:spPr bwMode="auto">
            <a:xfrm>
              <a:off x="5715202" y="4951683"/>
              <a:ext cx="825600" cy="247631"/>
            </a:xfrm>
            <a:prstGeom prst="rect">
              <a:avLst/>
            </a:prstGeom>
            <a:solidFill>
              <a:srgbClr val="0000FF">
                <a:alpha val="12157"/>
              </a:srgbClr>
            </a:solidFill>
            <a:ln w="25400">
              <a:solidFill>
                <a:srgbClr val="0000FF"/>
              </a:solidFill>
              <a:round/>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endParaRPr lang="en-GB">
                <a:solidFill>
                  <a:schemeClr val="lt1"/>
                </a:solidFill>
                <a:latin typeface="+mn-lt"/>
                <a:cs typeface="+mn-cs"/>
              </a:endParaRPr>
            </a:p>
          </p:txBody>
        </p:sp>
        <p:sp>
          <p:nvSpPr>
            <p:cNvPr id="20" name="Rectangle 19"/>
            <p:cNvSpPr>
              <a:spLocks noChangeArrowheads="1"/>
            </p:cNvSpPr>
            <p:nvPr/>
          </p:nvSpPr>
          <p:spPr bwMode="auto">
            <a:xfrm>
              <a:off x="4705431" y="3429389"/>
              <a:ext cx="827188" cy="304776"/>
            </a:xfrm>
            <a:prstGeom prst="rect">
              <a:avLst/>
            </a:prstGeom>
            <a:solidFill>
              <a:srgbClr val="0000FF">
                <a:alpha val="12157"/>
              </a:srgbClr>
            </a:solidFill>
            <a:ln w="25400">
              <a:solidFill>
                <a:srgbClr val="0000FF"/>
              </a:solidFill>
              <a:round/>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endParaRPr lang="en-GB">
                <a:solidFill>
                  <a:schemeClr val="lt1"/>
                </a:solidFill>
                <a:latin typeface="+mn-lt"/>
                <a:cs typeface="+mn-cs"/>
              </a:endParaRPr>
            </a:p>
          </p:txBody>
        </p:sp>
      </p:grpSp>
      <p:sp>
        <p:nvSpPr>
          <p:cNvPr id="22" name="Rectangle 21"/>
          <p:cNvSpPr>
            <a:spLocks noChangeArrowheads="1"/>
          </p:cNvSpPr>
          <p:nvPr/>
        </p:nvSpPr>
        <p:spPr bwMode="auto">
          <a:xfrm>
            <a:off x="1295400" y="4926013"/>
            <a:ext cx="755650" cy="273050"/>
          </a:xfrm>
          <a:prstGeom prst="rect">
            <a:avLst/>
          </a:prstGeom>
          <a:solidFill>
            <a:srgbClr val="800000">
              <a:alpha val="12941"/>
            </a:srgbClr>
          </a:solidFill>
          <a:ln w="25400">
            <a:solidFill>
              <a:srgbClr val="800000"/>
            </a:solidFill>
            <a:round/>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endParaRPr lang="en-GB">
              <a:solidFill>
                <a:schemeClr val="lt1"/>
              </a:solidFill>
              <a:latin typeface="+mn-lt"/>
              <a:cs typeface="+mn-cs"/>
            </a:endParaRPr>
          </a:p>
        </p:txBody>
      </p:sp>
      <p:grpSp>
        <p:nvGrpSpPr>
          <p:cNvPr id="4" name="Grouper 26"/>
          <p:cNvGrpSpPr>
            <a:grpSpLocks/>
          </p:cNvGrpSpPr>
          <p:nvPr/>
        </p:nvGrpSpPr>
        <p:grpSpPr bwMode="auto">
          <a:xfrm>
            <a:off x="1295400" y="1389063"/>
            <a:ext cx="4237038" cy="3944937"/>
            <a:chOff x="1295399" y="1389130"/>
            <a:chExt cx="4237025" cy="3944869"/>
          </a:xfrm>
        </p:grpSpPr>
        <p:sp>
          <p:nvSpPr>
            <p:cNvPr id="15" name="Rectangle 14"/>
            <p:cNvSpPr>
              <a:spLocks noChangeArrowheads="1"/>
            </p:cNvSpPr>
            <p:nvPr/>
          </p:nvSpPr>
          <p:spPr bwMode="auto">
            <a:xfrm>
              <a:off x="1295399" y="1389130"/>
              <a:ext cx="2285993" cy="1049319"/>
            </a:xfrm>
            <a:prstGeom prst="rect">
              <a:avLst/>
            </a:prstGeom>
            <a:solidFill>
              <a:srgbClr val="FF0000">
                <a:alpha val="12941"/>
              </a:srgbClr>
            </a:solidFill>
            <a:ln w="25400">
              <a:solidFill>
                <a:srgbClr val="FF0000"/>
              </a:solidFill>
              <a:round/>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endParaRPr lang="en-GB">
                <a:solidFill>
                  <a:schemeClr val="lt1"/>
                </a:solidFill>
                <a:latin typeface="+mn-lt"/>
                <a:cs typeface="+mn-cs"/>
              </a:endParaRPr>
            </a:p>
          </p:txBody>
        </p:sp>
        <p:sp>
          <p:nvSpPr>
            <p:cNvPr id="24" name="Rectangle 23"/>
            <p:cNvSpPr>
              <a:spLocks noChangeArrowheads="1"/>
            </p:cNvSpPr>
            <p:nvPr/>
          </p:nvSpPr>
          <p:spPr bwMode="auto">
            <a:xfrm>
              <a:off x="3581392" y="4926019"/>
              <a:ext cx="1951032" cy="407980"/>
            </a:xfrm>
            <a:prstGeom prst="rect">
              <a:avLst/>
            </a:prstGeom>
            <a:solidFill>
              <a:srgbClr val="FF0000">
                <a:alpha val="12941"/>
              </a:srgbClr>
            </a:solidFill>
            <a:ln w="25400">
              <a:solidFill>
                <a:srgbClr val="FF0000"/>
              </a:solidFill>
              <a:round/>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endParaRPr lang="en-GB">
                <a:solidFill>
                  <a:schemeClr val="lt1"/>
                </a:solidFill>
                <a:latin typeface="+mn-lt"/>
                <a:cs typeface="+mn-cs"/>
              </a:endParaRPr>
            </a:p>
          </p:txBody>
        </p:sp>
        <p:sp>
          <p:nvSpPr>
            <p:cNvPr id="25" name="Rectangle 24"/>
            <p:cNvSpPr>
              <a:spLocks noChangeArrowheads="1"/>
            </p:cNvSpPr>
            <p:nvPr/>
          </p:nvSpPr>
          <p:spPr bwMode="auto">
            <a:xfrm>
              <a:off x="1520823" y="4545026"/>
              <a:ext cx="688973" cy="296857"/>
            </a:xfrm>
            <a:prstGeom prst="rect">
              <a:avLst/>
            </a:prstGeom>
            <a:solidFill>
              <a:srgbClr val="FF0000">
                <a:alpha val="12941"/>
              </a:srgbClr>
            </a:solidFill>
            <a:ln w="25400">
              <a:solidFill>
                <a:srgbClr val="FF0000"/>
              </a:solidFill>
              <a:round/>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endParaRPr lang="en-GB">
                <a:solidFill>
                  <a:schemeClr val="lt1"/>
                </a:solidFill>
                <a:latin typeface="+mn-lt"/>
                <a:cs typeface="+mn-cs"/>
              </a:endParaRPr>
            </a:p>
          </p:txBody>
        </p:sp>
      </p:grpSp>
      <p:grpSp>
        <p:nvGrpSpPr>
          <p:cNvPr id="5" name="Grouper 30"/>
          <p:cNvGrpSpPr>
            <a:grpSpLocks/>
          </p:cNvGrpSpPr>
          <p:nvPr/>
        </p:nvGrpSpPr>
        <p:grpSpPr bwMode="auto">
          <a:xfrm>
            <a:off x="1981200" y="2667000"/>
            <a:ext cx="2039938" cy="3008313"/>
            <a:chOff x="1981200" y="2667000"/>
            <a:chExt cx="2039348" cy="3008586"/>
          </a:xfrm>
        </p:grpSpPr>
        <p:sp>
          <p:nvSpPr>
            <p:cNvPr id="21" name="Rectangle 20"/>
            <p:cNvSpPr>
              <a:spLocks noChangeArrowheads="1"/>
            </p:cNvSpPr>
            <p:nvPr/>
          </p:nvSpPr>
          <p:spPr bwMode="auto">
            <a:xfrm>
              <a:off x="2209734" y="4829371"/>
              <a:ext cx="1218847" cy="846215"/>
            </a:xfrm>
            <a:prstGeom prst="rect">
              <a:avLst/>
            </a:prstGeom>
            <a:noFill/>
            <a:ln w="25400">
              <a:solidFill>
                <a:srgbClr val="FF6600"/>
              </a:solidFill>
              <a:prstDash val="sysDash"/>
              <a:round/>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endParaRPr lang="en-GB">
                <a:solidFill>
                  <a:schemeClr val="lt1"/>
                </a:solidFill>
                <a:latin typeface="+mn-lt"/>
                <a:cs typeface="+mn-cs"/>
              </a:endParaRPr>
            </a:p>
          </p:txBody>
        </p:sp>
        <p:sp>
          <p:nvSpPr>
            <p:cNvPr id="30" name="Ellipse 29"/>
            <p:cNvSpPr>
              <a:spLocks noChangeArrowheads="1"/>
            </p:cNvSpPr>
            <p:nvPr/>
          </p:nvSpPr>
          <p:spPr bwMode="auto">
            <a:xfrm>
              <a:off x="1981200" y="2667000"/>
              <a:ext cx="2039348" cy="1349497"/>
            </a:xfrm>
            <a:prstGeom prst="ellipse">
              <a:avLst/>
            </a:prstGeom>
            <a:solidFill>
              <a:srgbClr val="FF6600">
                <a:alpha val="12941"/>
              </a:srgbClr>
            </a:solidFill>
            <a:ln w="9525">
              <a:solidFill>
                <a:srgbClr val="F79646"/>
              </a:solidFill>
              <a:round/>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endParaRPr lang="en-GB">
                <a:solidFill>
                  <a:schemeClr val="lt1"/>
                </a:solidFill>
                <a:latin typeface="+mn-lt"/>
                <a:cs typeface="+mn-cs"/>
              </a:endParaRPr>
            </a:p>
          </p:txBody>
        </p:sp>
      </p:grpSp>
      <p:grpSp>
        <p:nvGrpSpPr>
          <p:cNvPr id="9" name="Grouper 33"/>
          <p:cNvGrpSpPr>
            <a:grpSpLocks/>
          </p:cNvGrpSpPr>
          <p:nvPr/>
        </p:nvGrpSpPr>
        <p:grpSpPr bwMode="auto">
          <a:xfrm>
            <a:off x="952500" y="714375"/>
            <a:ext cx="7624763" cy="4211638"/>
            <a:chOff x="952431" y="714410"/>
            <a:chExt cx="7625089" cy="4211487"/>
          </a:xfrm>
        </p:grpSpPr>
        <p:grpSp>
          <p:nvGrpSpPr>
            <p:cNvPr id="13" name="Grouper 25"/>
            <p:cNvGrpSpPr>
              <a:grpSpLocks/>
            </p:cNvGrpSpPr>
            <p:nvPr/>
          </p:nvGrpSpPr>
          <p:grpSpPr bwMode="auto">
            <a:xfrm>
              <a:off x="952431" y="714410"/>
              <a:ext cx="7619449" cy="4211487"/>
              <a:chOff x="952431" y="714410"/>
              <a:chExt cx="7619449" cy="4211487"/>
            </a:xfrm>
          </p:grpSpPr>
          <p:sp>
            <p:nvSpPr>
              <p:cNvPr id="10" name="Forme libre 9"/>
              <p:cNvSpPr>
                <a:spLocks noChangeArrowheads="1"/>
              </p:cNvSpPr>
              <p:nvPr/>
            </p:nvSpPr>
            <p:spPr bwMode="auto">
              <a:xfrm>
                <a:off x="3079772" y="1004913"/>
                <a:ext cx="5461234" cy="3920984"/>
              </a:xfrm>
              <a:custGeom>
                <a:avLst/>
                <a:gdLst>
                  <a:gd name="T0" fmla="*/ 5359814 w 5461046"/>
                  <a:gd name="T1" fmla="*/ 0 h 3920432"/>
                  <a:gd name="T2" fmla="*/ 5280442 w 5461046"/>
                  <a:gd name="T3" fmla="*/ 145548 h 3920432"/>
                  <a:gd name="T4" fmla="*/ 4354435 w 5461046"/>
                  <a:gd name="T5" fmla="*/ 172012 h 3920432"/>
                  <a:gd name="T6" fmla="*/ 2886053 w 5461046"/>
                  <a:gd name="T7" fmla="*/ 238171 h 3920432"/>
                  <a:gd name="T8" fmla="*/ 1973276 w 5461046"/>
                  <a:gd name="T9" fmla="*/ 251401 h 3920432"/>
                  <a:gd name="T10" fmla="*/ 1523500 w 5461046"/>
                  <a:gd name="T11" fmla="*/ 423414 h 3920432"/>
                  <a:gd name="T12" fmla="*/ 1748388 w 5461046"/>
                  <a:gd name="T13" fmla="*/ 621889 h 3920432"/>
                  <a:gd name="T14" fmla="*/ 2793453 w 5461046"/>
                  <a:gd name="T15" fmla="*/ 621889 h 3920432"/>
                  <a:gd name="T16" fmla="*/ 3441657 w 5461046"/>
                  <a:gd name="T17" fmla="*/ 661583 h 3920432"/>
                  <a:gd name="T18" fmla="*/ 4116320 w 5461046"/>
                  <a:gd name="T19" fmla="*/ 1084997 h 3920432"/>
                  <a:gd name="T20" fmla="*/ 3362286 w 5461046"/>
                  <a:gd name="T21" fmla="*/ 1429020 h 3920432"/>
                  <a:gd name="T22" fmla="*/ 1179556 w 5461046"/>
                  <a:gd name="T23" fmla="*/ 1455484 h 3920432"/>
                  <a:gd name="T24" fmla="*/ 531351 w 5461046"/>
                  <a:gd name="T25" fmla="*/ 1640727 h 3920432"/>
                  <a:gd name="T26" fmla="*/ 822381 w 5461046"/>
                  <a:gd name="T27" fmla="*/ 1997982 h 3920432"/>
                  <a:gd name="T28" fmla="*/ 2528879 w 5461046"/>
                  <a:gd name="T29" fmla="*/ 2050909 h 3920432"/>
                  <a:gd name="T30" fmla="*/ 3838517 w 5461046"/>
                  <a:gd name="T31" fmla="*/ 2037677 h 3920432"/>
                  <a:gd name="T32" fmla="*/ 4023719 w 5461046"/>
                  <a:gd name="T33" fmla="*/ 2196457 h 3920432"/>
                  <a:gd name="T34" fmla="*/ 3785602 w 5461046"/>
                  <a:gd name="T35" fmla="*/ 2884504 h 3920432"/>
                  <a:gd name="T36" fmla="*/ 3282913 w 5461046"/>
                  <a:gd name="T37" fmla="*/ 3387307 h 3920432"/>
                  <a:gd name="T38" fmla="*/ 1999733 w 5461046"/>
                  <a:gd name="T39" fmla="*/ 3506392 h 3920432"/>
                  <a:gd name="T40" fmla="*/ 835611 w 5461046"/>
                  <a:gd name="T41" fmla="*/ 3493161 h 3920432"/>
                  <a:gd name="T42" fmla="*/ 174177 w 5461046"/>
                  <a:gd name="T43" fmla="*/ 3532855 h 3920432"/>
                  <a:gd name="T44" fmla="*/ 28662 w 5461046"/>
                  <a:gd name="T45" fmla="*/ 3850415 h 3920432"/>
                  <a:gd name="T46" fmla="*/ 346150 w 5461046"/>
                  <a:gd name="T47" fmla="*/ 3863647 h 3920432"/>
                  <a:gd name="T48" fmla="*/ 557808 w 5461046"/>
                  <a:gd name="T49" fmla="*/ 3771025 h 3920432"/>
                  <a:gd name="T50" fmla="*/ 994354 w 5461046"/>
                  <a:gd name="T51" fmla="*/ 3784257 h 3920432"/>
                  <a:gd name="T52" fmla="*/ 1377985 w 5461046"/>
                  <a:gd name="T53" fmla="*/ 3916573 h 3920432"/>
                  <a:gd name="T54" fmla="*/ 1801303 w 5461046"/>
                  <a:gd name="T55" fmla="*/ 3810720 h 3920432"/>
                  <a:gd name="T56" fmla="*/ 2356907 w 5461046"/>
                  <a:gd name="T57" fmla="*/ 3810720 h 3920432"/>
                  <a:gd name="T58" fmla="*/ 2595022 w 5461046"/>
                  <a:gd name="T59" fmla="*/ 3890111 h 3920432"/>
                  <a:gd name="T60" fmla="*/ 2952197 w 5461046"/>
                  <a:gd name="T61" fmla="*/ 3784257 h 3920432"/>
                  <a:gd name="T62" fmla="*/ 3468114 w 5461046"/>
                  <a:gd name="T63" fmla="*/ 3744562 h 3920432"/>
                  <a:gd name="T64" fmla="*/ 3984032 w 5461046"/>
                  <a:gd name="T65" fmla="*/ 3374075 h 3920432"/>
                  <a:gd name="T66" fmla="*/ 4526408 w 5461046"/>
                  <a:gd name="T67" fmla="*/ 2143531 h 3920432"/>
                  <a:gd name="T68" fmla="*/ 4711609 w 5461046"/>
                  <a:gd name="T69" fmla="*/ 1032070 h 3920432"/>
                  <a:gd name="T70" fmla="*/ 4936497 w 5461046"/>
                  <a:gd name="T71" fmla="*/ 410182 h 3920432"/>
                  <a:gd name="T72" fmla="*/ 5386271 w 5461046"/>
                  <a:gd name="T73" fmla="*/ 132317 h 3920432"/>
                  <a:gd name="T74" fmla="*/ 5386271 w 5461046"/>
                  <a:gd name="T75" fmla="*/ 66158 h 392043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461046"/>
                  <a:gd name="T115" fmla="*/ 0 h 3920432"/>
                  <a:gd name="T116" fmla="*/ 5461046 w 5461046"/>
                  <a:gd name="T117" fmla="*/ 3920432 h 392043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461046" h="3920432">
                    <a:moveTo>
                      <a:pt x="5359629" y="0"/>
                    </a:moveTo>
                    <a:cubicBezTo>
                      <a:pt x="5403723" y="58431"/>
                      <a:pt x="5447817" y="116863"/>
                      <a:pt x="5280260" y="145528"/>
                    </a:cubicBezTo>
                    <a:cubicBezTo>
                      <a:pt x="5112703" y="174193"/>
                      <a:pt x="4354285" y="171988"/>
                      <a:pt x="4354285" y="171988"/>
                    </a:cubicBezTo>
                    <a:lnTo>
                      <a:pt x="2885954" y="238137"/>
                    </a:lnTo>
                    <a:cubicBezTo>
                      <a:pt x="2489108" y="251367"/>
                      <a:pt x="2200292" y="220497"/>
                      <a:pt x="1973208" y="251366"/>
                    </a:cubicBezTo>
                    <a:cubicBezTo>
                      <a:pt x="1746124" y="282236"/>
                      <a:pt x="1560928" y="361615"/>
                      <a:pt x="1523448" y="423354"/>
                    </a:cubicBezTo>
                    <a:cubicBezTo>
                      <a:pt x="1485968" y="485093"/>
                      <a:pt x="1536677" y="588727"/>
                      <a:pt x="1748328" y="621801"/>
                    </a:cubicBezTo>
                    <a:cubicBezTo>
                      <a:pt x="1959979" y="654875"/>
                      <a:pt x="2511155" y="615186"/>
                      <a:pt x="2793357" y="621801"/>
                    </a:cubicBezTo>
                    <a:cubicBezTo>
                      <a:pt x="3075559" y="628416"/>
                      <a:pt x="3221069" y="584316"/>
                      <a:pt x="3441539" y="661490"/>
                    </a:cubicBezTo>
                    <a:cubicBezTo>
                      <a:pt x="3662009" y="738664"/>
                      <a:pt x="4129406" y="956956"/>
                      <a:pt x="4116178" y="1084844"/>
                    </a:cubicBezTo>
                    <a:cubicBezTo>
                      <a:pt x="4102950" y="1212732"/>
                      <a:pt x="3851614" y="1367080"/>
                      <a:pt x="3362170" y="1428819"/>
                    </a:cubicBezTo>
                    <a:cubicBezTo>
                      <a:pt x="2872726" y="1490558"/>
                      <a:pt x="1651321" y="1420000"/>
                      <a:pt x="1179515" y="1455279"/>
                    </a:cubicBezTo>
                    <a:cubicBezTo>
                      <a:pt x="707709" y="1490559"/>
                      <a:pt x="590860" y="1550092"/>
                      <a:pt x="531333" y="1640496"/>
                    </a:cubicBezTo>
                    <a:cubicBezTo>
                      <a:pt x="471806" y="1730900"/>
                      <a:pt x="489443" y="1929347"/>
                      <a:pt x="822353" y="1997701"/>
                    </a:cubicBezTo>
                    <a:cubicBezTo>
                      <a:pt x="1155263" y="2066055"/>
                      <a:pt x="2528792" y="2050620"/>
                      <a:pt x="2528792" y="2050620"/>
                    </a:cubicBezTo>
                    <a:cubicBezTo>
                      <a:pt x="3031464" y="2057235"/>
                      <a:pt x="3589254" y="2013135"/>
                      <a:pt x="3838385" y="2037390"/>
                    </a:cubicBezTo>
                    <a:cubicBezTo>
                      <a:pt x="4087516" y="2061645"/>
                      <a:pt x="4032399" y="2055030"/>
                      <a:pt x="4023580" y="2196148"/>
                    </a:cubicBezTo>
                    <a:cubicBezTo>
                      <a:pt x="4014761" y="2337266"/>
                      <a:pt x="3908935" y="2685651"/>
                      <a:pt x="3785472" y="2884098"/>
                    </a:cubicBezTo>
                    <a:cubicBezTo>
                      <a:pt x="3662009" y="3082545"/>
                      <a:pt x="3580435" y="3283197"/>
                      <a:pt x="3282800" y="3386830"/>
                    </a:cubicBezTo>
                    <a:cubicBezTo>
                      <a:pt x="2985165" y="3490463"/>
                      <a:pt x="2407534" y="3488258"/>
                      <a:pt x="1999664" y="3505898"/>
                    </a:cubicBezTo>
                    <a:cubicBezTo>
                      <a:pt x="1591794" y="3523538"/>
                      <a:pt x="1139831" y="3488259"/>
                      <a:pt x="835582" y="3492669"/>
                    </a:cubicBezTo>
                    <a:cubicBezTo>
                      <a:pt x="531333" y="3497079"/>
                      <a:pt x="308658" y="3472824"/>
                      <a:pt x="174171" y="3532358"/>
                    </a:cubicBezTo>
                    <a:cubicBezTo>
                      <a:pt x="39684" y="3591892"/>
                      <a:pt x="0" y="3794749"/>
                      <a:pt x="28661" y="3849873"/>
                    </a:cubicBezTo>
                    <a:cubicBezTo>
                      <a:pt x="57322" y="3904997"/>
                      <a:pt x="257950" y="3876333"/>
                      <a:pt x="346138" y="3863103"/>
                    </a:cubicBezTo>
                    <a:cubicBezTo>
                      <a:pt x="434326" y="3849873"/>
                      <a:pt x="449759" y="3783724"/>
                      <a:pt x="557789" y="3770494"/>
                    </a:cubicBezTo>
                    <a:cubicBezTo>
                      <a:pt x="665819" y="3757264"/>
                      <a:pt x="857629" y="3759469"/>
                      <a:pt x="994320" y="3783724"/>
                    </a:cubicBezTo>
                    <a:cubicBezTo>
                      <a:pt x="1131011" y="3807979"/>
                      <a:pt x="1243451" y="3911612"/>
                      <a:pt x="1377938" y="3916022"/>
                    </a:cubicBezTo>
                    <a:cubicBezTo>
                      <a:pt x="1512425" y="3920432"/>
                      <a:pt x="1638093" y="3827824"/>
                      <a:pt x="1801241" y="3810184"/>
                    </a:cubicBezTo>
                    <a:cubicBezTo>
                      <a:pt x="1964389" y="3792544"/>
                      <a:pt x="2224544" y="3796954"/>
                      <a:pt x="2356826" y="3810184"/>
                    </a:cubicBezTo>
                    <a:cubicBezTo>
                      <a:pt x="2489108" y="3823414"/>
                      <a:pt x="2495722" y="3893973"/>
                      <a:pt x="2594933" y="3889563"/>
                    </a:cubicBezTo>
                    <a:cubicBezTo>
                      <a:pt x="2694144" y="3885153"/>
                      <a:pt x="2806585" y="3807979"/>
                      <a:pt x="2952095" y="3783724"/>
                    </a:cubicBezTo>
                    <a:cubicBezTo>
                      <a:pt x="3097605" y="3759469"/>
                      <a:pt x="3296028" y="3812389"/>
                      <a:pt x="3467995" y="3744035"/>
                    </a:cubicBezTo>
                    <a:cubicBezTo>
                      <a:pt x="3639962" y="3675681"/>
                      <a:pt x="3807519" y="3640401"/>
                      <a:pt x="3983895" y="3373600"/>
                    </a:cubicBezTo>
                    <a:cubicBezTo>
                      <a:pt x="4160271" y="3106799"/>
                      <a:pt x="4404993" y="2533508"/>
                      <a:pt x="4526252" y="2143229"/>
                    </a:cubicBezTo>
                    <a:cubicBezTo>
                      <a:pt x="4647511" y="1752950"/>
                      <a:pt x="4643101" y="1320776"/>
                      <a:pt x="4711447" y="1031925"/>
                    </a:cubicBezTo>
                    <a:cubicBezTo>
                      <a:pt x="4779793" y="743074"/>
                      <a:pt x="4823887" y="560062"/>
                      <a:pt x="4936327" y="410124"/>
                    </a:cubicBezTo>
                    <a:cubicBezTo>
                      <a:pt x="5048767" y="260186"/>
                      <a:pt x="5311126" y="189627"/>
                      <a:pt x="5386086" y="132298"/>
                    </a:cubicBezTo>
                    <a:cubicBezTo>
                      <a:pt x="5461046" y="74969"/>
                      <a:pt x="5386086" y="66149"/>
                      <a:pt x="5386086" y="66149"/>
                    </a:cubicBezTo>
                  </a:path>
                </a:pathLst>
              </a:custGeom>
              <a:solidFill>
                <a:srgbClr val="800000">
                  <a:alpha val="30980"/>
                </a:srgbClr>
              </a:solidFill>
              <a:ln w="25400">
                <a:solidFill>
                  <a:srgbClr val="000000"/>
                </a:solidFill>
                <a:miter lim="800000"/>
                <a:headEnd/>
                <a:tailEnd/>
              </a:ln>
              <a:effectLst>
                <a:outerShdw dist="20000" dir="5400000" rotWithShape="0">
                  <a:srgbClr val="808080">
                    <a:alpha val="37999"/>
                  </a:srgbClr>
                </a:outerShdw>
              </a:effectLst>
            </p:spPr>
            <p:txBody>
              <a:bodyPr anchor="ctr"/>
              <a:lstStyle/>
              <a:p>
                <a:pPr algn="ctr" fontAlgn="auto">
                  <a:spcBef>
                    <a:spcPts val="0"/>
                  </a:spcBef>
                  <a:spcAft>
                    <a:spcPts val="0"/>
                  </a:spcAft>
                  <a:defRPr/>
                </a:pPr>
                <a:endParaRPr lang="en-GB" dirty="0">
                  <a:latin typeface="+mn-lt"/>
                  <a:cs typeface="+mn-cs"/>
                </a:endParaRPr>
              </a:p>
            </p:txBody>
          </p:sp>
          <p:sp>
            <p:nvSpPr>
              <p:cNvPr id="11" name="Flèche à quatre pointes 10"/>
              <p:cNvSpPr>
                <a:spLocks noChangeArrowheads="1"/>
              </p:cNvSpPr>
              <p:nvPr/>
            </p:nvSpPr>
            <p:spPr bwMode="auto">
              <a:xfrm>
                <a:off x="4705442" y="1992302"/>
                <a:ext cx="689004" cy="607990"/>
              </a:xfrm>
              <a:custGeom>
                <a:avLst/>
                <a:gdLst>
                  <a:gd name="T0" fmla="*/ 344502 w 689004"/>
                  <a:gd name="T1" fmla="*/ 0 h 607990"/>
                  <a:gd name="T2" fmla="*/ 0 w 689004"/>
                  <a:gd name="T3" fmla="*/ 303995 h 607990"/>
                  <a:gd name="T4" fmla="*/ 344502 w 689004"/>
                  <a:gd name="T5" fmla="*/ 607990 h 607990"/>
                  <a:gd name="T6" fmla="*/ 689004 w 689004"/>
                  <a:gd name="T7" fmla="*/ 303995 h 607990"/>
                  <a:gd name="T8" fmla="*/ 3 60000 65536"/>
                  <a:gd name="T9" fmla="*/ 2 60000 65536"/>
                  <a:gd name="T10" fmla="*/ 1 60000 65536"/>
                  <a:gd name="T11" fmla="*/ 0 60000 65536"/>
                  <a:gd name="T12" fmla="*/ 48457 w 689004"/>
                  <a:gd name="T13" fmla="*/ 264348 h 607990"/>
                  <a:gd name="T14" fmla="*/ 640547 w 689004"/>
                  <a:gd name="T15" fmla="*/ 343642 h 607990"/>
                </a:gdLst>
                <a:ahLst/>
                <a:cxnLst>
                  <a:cxn ang="T8">
                    <a:pos x="T0" y="T1"/>
                  </a:cxn>
                  <a:cxn ang="T9">
                    <a:pos x="T2" y="T3"/>
                  </a:cxn>
                  <a:cxn ang="T10">
                    <a:pos x="T4" y="T5"/>
                  </a:cxn>
                  <a:cxn ang="T11">
                    <a:pos x="T6" y="T7"/>
                  </a:cxn>
                </a:cxnLst>
                <a:rect l="T12" t="T13" r="T14" b="T15"/>
                <a:pathLst>
                  <a:path w="689004" h="607990">
                    <a:moveTo>
                      <a:pt x="0" y="303995"/>
                    </a:moveTo>
                    <a:lnTo>
                      <a:pt x="167197" y="167197"/>
                    </a:lnTo>
                    <a:lnTo>
                      <a:pt x="167197" y="264348"/>
                    </a:lnTo>
                    <a:lnTo>
                      <a:pt x="304855" y="264348"/>
                    </a:lnTo>
                    <a:lnTo>
                      <a:pt x="304855" y="167197"/>
                    </a:lnTo>
                    <a:lnTo>
                      <a:pt x="207704" y="167197"/>
                    </a:lnTo>
                    <a:lnTo>
                      <a:pt x="344502" y="0"/>
                    </a:lnTo>
                    <a:lnTo>
                      <a:pt x="481300" y="167197"/>
                    </a:lnTo>
                    <a:lnTo>
                      <a:pt x="384149" y="167197"/>
                    </a:lnTo>
                    <a:lnTo>
                      <a:pt x="384149" y="264348"/>
                    </a:lnTo>
                    <a:lnTo>
                      <a:pt x="521807" y="264348"/>
                    </a:lnTo>
                    <a:lnTo>
                      <a:pt x="521807" y="167197"/>
                    </a:lnTo>
                    <a:lnTo>
                      <a:pt x="689004" y="303995"/>
                    </a:lnTo>
                    <a:lnTo>
                      <a:pt x="521807" y="440793"/>
                    </a:lnTo>
                    <a:lnTo>
                      <a:pt x="521807" y="343642"/>
                    </a:lnTo>
                    <a:lnTo>
                      <a:pt x="384149" y="343642"/>
                    </a:lnTo>
                    <a:lnTo>
                      <a:pt x="384149" y="440793"/>
                    </a:lnTo>
                    <a:lnTo>
                      <a:pt x="481300" y="440793"/>
                    </a:lnTo>
                    <a:lnTo>
                      <a:pt x="344502" y="607990"/>
                    </a:lnTo>
                    <a:lnTo>
                      <a:pt x="207704" y="440793"/>
                    </a:lnTo>
                    <a:lnTo>
                      <a:pt x="304855" y="440793"/>
                    </a:lnTo>
                    <a:lnTo>
                      <a:pt x="304855" y="343642"/>
                    </a:lnTo>
                    <a:lnTo>
                      <a:pt x="167197" y="343642"/>
                    </a:lnTo>
                    <a:lnTo>
                      <a:pt x="167197" y="440793"/>
                    </a:lnTo>
                    <a:close/>
                  </a:path>
                </a:pathLst>
              </a:custGeom>
              <a:gradFill rotWithShape="1">
                <a:gsLst>
                  <a:gs pos="0">
                    <a:srgbClr val="3A7CCB"/>
                  </a:gs>
                  <a:gs pos="20000">
                    <a:srgbClr val="3C7BC7"/>
                  </a:gs>
                  <a:gs pos="100000">
                    <a:srgbClr val="2C5D98"/>
                  </a:gs>
                </a:gsLst>
                <a:lin ang="5400000"/>
              </a:gradFill>
              <a:ln w="9525">
                <a:solidFill>
                  <a:srgbClr val="4A7EBB"/>
                </a:solidFill>
                <a:miter lim="800000"/>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endParaRPr lang="en-GB">
                  <a:solidFill>
                    <a:schemeClr val="lt1"/>
                  </a:solidFill>
                  <a:latin typeface="+mn-lt"/>
                  <a:cs typeface="+mn-cs"/>
                </a:endParaRPr>
              </a:p>
            </p:txBody>
          </p:sp>
          <p:sp>
            <p:nvSpPr>
              <p:cNvPr id="12" name="Forme libre 11"/>
              <p:cNvSpPr>
                <a:spLocks noChangeArrowheads="1"/>
              </p:cNvSpPr>
              <p:nvPr/>
            </p:nvSpPr>
            <p:spPr bwMode="auto">
              <a:xfrm>
                <a:off x="952431" y="714410"/>
                <a:ext cx="7618739" cy="449247"/>
              </a:xfrm>
              <a:custGeom>
                <a:avLst/>
                <a:gdLst>
                  <a:gd name="T0" fmla="*/ 0 w 7619449"/>
                  <a:gd name="T1" fmla="*/ 449247 h 449813"/>
                  <a:gd name="T2" fmla="*/ 595214 w 7619449"/>
                  <a:gd name="T3" fmla="*/ 26426 h 449813"/>
                  <a:gd name="T4" fmla="*/ 7618739 w 7619449"/>
                  <a:gd name="T5" fmla="*/ 0 h 449813"/>
                  <a:gd name="T6" fmla="*/ 7486469 w 7619449"/>
                  <a:gd name="T7" fmla="*/ 436034 h 449813"/>
                  <a:gd name="T8" fmla="*/ 0 w 7619449"/>
                  <a:gd name="T9" fmla="*/ 449247 h 449813"/>
                  <a:gd name="T10" fmla="*/ 0 60000 65536"/>
                  <a:gd name="T11" fmla="*/ 0 60000 65536"/>
                  <a:gd name="T12" fmla="*/ 0 60000 65536"/>
                  <a:gd name="T13" fmla="*/ 0 60000 65536"/>
                  <a:gd name="T14" fmla="*/ 0 60000 65536"/>
                  <a:gd name="T15" fmla="*/ 0 w 7619449"/>
                  <a:gd name="T16" fmla="*/ 0 h 449813"/>
                  <a:gd name="T17" fmla="*/ 7619449 w 7619449"/>
                  <a:gd name="T18" fmla="*/ 449813 h 449813"/>
                </a:gdLst>
                <a:ahLst/>
                <a:cxnLst>
                  <a:cxn ang="T10">
                    <a:pos x="T0" y="T1"/>
                  </a:cxn>
                  <a:cxn ang="T11">
                    <a:pos x="T2" y="T3"/>
                  </a:cxn>
                  <a:cxn ang="T12">
                    <a:pos x="T4" y="T5"/>
                  </a:cxn>
                  <a:cxn ang="T13">
                    <a:pos x="T6" y="T7"/>
                  </a:cxn>
                  <a:cxn ang="T14">
                    <a:pos x="T8" y="T9"/>
                  </a:cxn>
                </a:cxnLst>
                <a:rect l="T15" t="T16" r="T17" b="T18"/>
                <a:pathLst>
                  <a:path w="7619449" h="449813">
                    <a:moveTo>
                      <a:pt x="0" y="449813"/>
                    </a:moveTo>
                    <a:lnTo>
                      <a:pt x="595269" y="26459"/>
                    </a:lnTo>
                    <a:lnTo>
                      <a:pt x="7619449" y="0"/>
                    </a:lnTo>
                    <a:lnTo>
                      <a:pt x="7487167" y="436583"/>
                    </a:lnTo>
                    <a:lnTo>
                      <a:pt x="0" y="449813"/>
                    </a:lnTo>
                    <a:close/>
                  </a:path>
                </a:pathLst>
              </a:custGeom>
              <a:solidFill>
                <a:srgbClr val="BCE5EB"/>
              </a:solidFill>
              <a:ln w="9525">
                <a:solidFill>
                  <a:srgbClr val="4A7EBB"/>
                </a:solidFill>
                <a:miter lim="800000"/>
                <a:headEnd/>
                <a:tailEnd/>
              </a:ln>
              <a:effectLst>
                <a:outerShdw dist="23000" dir="5400000" rotWithShape="0">
                  <a:srgbClr val="808080">
                    <a:alpha val="34999"/>
                  </a:srgbClr>
                </a:outerShdw>
              </a:effectLst>
            </p:spPr>
            <p:txBody>
              <a:bodyPr anchor="ctr"/>
              <a:lstStyle/>
              <a:p>
                <a:pPr algn="ctr"/>
                <a:r>
                  <a:rPr lang="en-GB" sz="2400">
                    <a:solidFill>
                      <a:srgbClr val="000000"/>
                    </a:solidFill>
                  </a:rPr>
                  <a:t>Environnement 3 D, très variable</a:t>
                </a:r>
              </a:p>
            </p:txBody>
          </p:sp>
        </p:grpSp>
        <p:sp>
          <p:nvSpPr>
            <p:cNvPr id="16400" name="ZoneTexte 31"/>
            <p:cNvSpPr txBox="1">
              <a:spLocks noChangeArrowheads="1"/>
            </p:cNvSpPr>
            <p:nvPr/>
          </p:nvSpPr>
          <p:spPr bwMode="auto">
            <a:xfrm>
              <a:off x="6302269" y="1284669"/>
              <a:ext cx="2275251" cy="923330"/>
            </a:xfrm>
            <a:prstGeom prst="rect">
              <a:avLst/>
            </a:prstGeom>
            <a:noFill/>
            <a:ln w="9525">
              <a:noFill/>
              <a:miter lim="800000"/>
              <a:headEnd/>
              <a:tailEnd/>
            </a:ln>
          </p:spPr>
          <p:txBody>
            <a:bodyPr>
              <a:spAutoFit/>
            </a:bodyPr>
            <a:lstStyle/>
            <a:p>
              <a:r>
                <a:rPr lang="en-GB"/>
                <a:t>MES, polluants chimiques et organiques</a:t>
              </a:r>
            </a:p>
          </p:txBody>
        </p:sp>
        <p:sp>
          <p:nvSpPr>
            <p:cNvPr id="33" name="Flèche vers la gauche 32"/>
            <p:cNvSpPr>
              <a:spLocks noChangeArrowheads="1"/>
            </p:cNvSpPr>
            <p:nvPr/>
          </p:nvSpPr>
          <p:spPr bwMode="auto">
            <a:xfrm rot="-1765259">
              <a:off x="7877402" y="950940"/>
              <a:ext cx="608039" cy="384161"/>
            </a:xfrm>
            <a:prstGeom prst="leftArrow">
              <a:avLst>
                <a:gd name="adj1" fmla="val 50000"/>
                <a:gd name="adj2" fmla="val 49997"/>
              </a:avLst>
            </a:prstGeom>
            <a:solidFill>
              <a:srgbClr val="800000">
                <a:alpha val="50195"/>
              </a:srgbClr>
            </a:solidFill>
            <a:ln w="9525">
              <a:solidFill>
                <a:srgbClr val="4A7EBB"/>
              </a:solidFill>
              <a:miter lim="800000"/>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endParaRPr lang="en-GB">
                <a:solidFill>
                  <a:schemeClr val="lt1"/>
                </a:solidFill>
                <a:latin typeface="+mn-lt"/>
                <a:cs typeface="+mn-cs"/>
              </a:endParaRPr>
            </a:p>
          </p:txBody>
        </p:sp>
      </p:grpSp>
      <p:pic>
        <p:nvPicPr>
          <p:cNvPr id="31" name="Image 30"/>
          <p:cNvPicPr>
            <a:picLocks noChangeAspect="1"/>
          </p:cNvPicPr>
          <p:nvPr/>
        </p:nvPicPr>
        <p:blipFill>
          <a:blip r:embed="rId3" cstate="print"/>
          <a:srcRect t="42834" r="2318"/>
          <a:stretch>
            <a:fillRect/>
          </a:stretch>
        </p:blipFill>
        <p:spPr bwMode="auto">
          <a:xfrm>
            <a:off x="479425" y="619125"/>
            <a:ext cx="8477250" cy="2189163"/>
          </a:xfrm>
          <a:prstGeom prst="rect">
            <a:avLst/>
          </a:prstGeom>
          <a:noFill/>
          <a:ln w="9525">
            <a:solidFill>
              <a:schemeClr val="tx1"/>
            </a:solidFill>
            <a:miter lim="800000"/>
            <a:headEnd/>
            <a:tailEnd/>
          </a:ln>
          <a:effectLst>
            <a:outerShdw dist="139700" dir="2700000" algn="tl" rotWithShape="0">
              <a:srgbClr val="333333">
                <a:alpha val="64999"/>
              </a:srgbClr>
            </a:outerShdw>
          </a:effectLst>
        </p:spPr>
      </p:pic>
      <p:sp>
        <p:nvSpPr>
          <p:cNvPr id="32" name="Rectangle 31"/>
          <p:cNvSpPr>
            <a:spLocks noChangeArrowheads="1"/>
          </p:cNvSpPr>
          <p:nvPr/>
        </p:nvSpPr>
        <p:spPr bwMode="auto">
          <a:xfrm>
            <a:off x="487363" y="3048000"/>
            <a:ext cx="8478837" cy="1570038"/>
          </a:xfrm>
          <a:prstGeom prst="rect">
            <a:avLst/>
          </a:prstGeom>
          <a:gradFill rotWithShape="1">
            <a:gsLst>
              <a:gs pos="0">
                <a:srgbClr val="CE3B37"/>
              </a:gs>
              <a:gs pos="20000">
                <a:srgbClr val="CB3D3A"/>
              </a:gs>
              <a:gs pos="100000">
                <a:srgbClr val="9B2D2A"/>
              </a:gs>
            </a:gsLst>
            <a:lin ang="5400000"/>
          </a:gradFill>
          <a:ln w="9525">
            <a:solidFill>
              <a:srgbClr val="BE4B48"/>
            </a:solidFill>
            <a:miter lim="800000"/>
            <a:headEnd/>
            <a:tailEnd/>
          </a:ln>
          <a:effectLst>
            <a:outerShdw dist="23000" dir="5400000" rotWithShape="0">
              <a:srgbClr val="808080">
                <a:alpha val="34999"/>
              </a:srgbClr>
            </a:outerShdw>
          </a:effectLst>
        </p:spPr>
        <p:txBody>
          <a:bodyPr>
            <a:spAutoFit/>
          </a:bodyPr>
          <a:lstStyle/>
          <a:p>
            <a:pPr algn="ctr"/>
            <a:r>
              <a:rPr lang="en-GB" sz="3200" b="1">
                <a:solidFill>
                  <a:srgbClr val="000000"/>
                </a:solidFill>
                <a:cs typeface="Calibri" pitchFamily="1" charset="0"/>
              </a:rPr>
              <a:t>END-TO-END plankton community analysis of the plankton can be performed using imaging systems</a:t>
            </a:r>
            <a:endParaRPr lang="en-GB" sz="3200">
              <a:solidFill>
                <a:srgbClr val="FFFFFF"/>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09"/>
          <p:cNvGrpSpPr/>
          <p:nvPr/>
        </p:nvGrpSpPr>
        <p:grpSpPr>
          <a:xfrm>
            <a:off x="3286116" y="6429396"/>
            <a:ext cx="5643602" cy="317659"/>
            <a:chOff x="3286116" y="6429396"/>
            <a:chExt cx="5643602" cy="317659"/>
          </a:xfrm>
        </p:grpSpPr>
        <p:sp>
          <p:nvSpPr>
            <p:cNvPr id="20" name="TextBox 19"/>
            <p:cNvSpPr txBox="1"/>
            <p:nvPr/>
          </p:nvSpPr>
          <p:spPr>
            <a:xfrm>
              <a:off x="3286116" y="6500834"/>
              <a:ext cx="571504" cy="246221"/>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IE" sz="1000" b="1" cap="all" dirty="0" smtClean="0">
                  <a:latin typeface="Calibri" pitchFamily="34" charset="0"/>
                </a:rPr>
                <a:t> </a:t>
              </a:r>
              <a:endParaRPr lang="en-IE" sz="1000" b="1" cap="all" dirty="0">
                <a:latin typeface="Calibri" pitchFamily="34" charset="0"/>
              </a:endParaRPr>
            </a:p>
          </p:txBody>
        </p:sp>
        <p:sp>
          <p:nvSpPr>
            <p:cNvPr id="21" name="TextBox 20"/>
            <p:cNvSpPr txBox="1"/>
            <p:nvPr/>
          </p:nvSpPr>
          <p:spPr>
            <a:xfrm>
              <a:off x="3857620" y="6429396"/>
              <a:ext cx="1071570" cy="276999"/>
            </a:xfrm>
            <a:prstGeom prst="rect">
              <a:avLst/>
            </a:prstGeom>
            <a:noFill/>
          </p:spPr>
          <p:txBody>
            <a:bodyPr wrap="square" rtlCol="0">
              <a:spAutoFit/>
            </a:bodyPr>
            <a:lstStyle/>
            <a:p>
              <a:r>
                <a:rPr lang="en-IE" sz="1200" b="1" cap="small" dirty="0" smtClean="0">
                  <a:latin typeface="Calibri" pitchFamily="34" charset="0"/>
                </a:rPr>
                <a:t>- Management</a:t>
              </a:r>
              <a:endParaRPr lang="en-IE" sz="1200" b="1" cap="small" dirty="0">
                <a:latin typeface="Calibri" pitchFamily="34" charset="0"/>
              </a:endParaRPr>
            </a:p>
          </p:txBody>
        </p:sp>
        <p:sp>
          <p:nvSpPr>
            <p:cNvPr id="22" name="TextBox 21"/>
            <p:cNvSpPr txBox="1"/>
            <p:nvPr/>
          </p:nvSpPr>
          <p:spPr>
            <a:xfrm>
              <a:off x="5072066" y="6500834"/>
              <a:ext cx="571504" cy="246221"/>
            </a:xfrm>
            <a:prstGeom prst="rect">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16200000" scaled="1"/>
              <a:tileRect/>
            </a:gradFill>
            <a:effectLst>
              <a:innerShdw blurRad="63500" dist="50800" dir="5400000">
                <a:prstClr val="black">
                  <a:alpha val="50000"/>
                </a:prstClr>
              </a:inn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endParaRPr lang="en-IE" sz="1000" b="1" cap="all" dirty="0">
                <a:latin typeface="Calibri" pitchFamily="34" charset="0"/>
              </a:endParaRPr>
            </a:p>
          </p:txBody>
        </p:sp>
        <p:sp>
          <p:nvSpPr>
            <p:cNvPr id="23" name="TextBox 22"/>
            <p:cNvSpPr txBox="1"/>
            <p:nvPr/>
          </p:nvSpPr>
          <p:spPr>
            <a:xfrm>
              <a:off x="5643570" y="6429396"/>
              <a:ext cx="571504" cy="276999"/>
            </a:xfrm>
            <a:prstGeom prst="rect">
              <a:avLst/>
            </a:prstGeom>
            <a:noFill/>
          </p:spPr>
          <p:txBody>
            <a:bodyPr wrap="square" rtlCol="0">
              <a:spAutoFit/>
            </a:bodyPr>
            <a:lstStyle/>
            <a:p>
              <a:r>
                <a:rPr lang="en-IE" sz="1200" b="1" cap="small" dirty="0" smtClean="0">
                  <a:latin typeface="Calibri" pitchFamily="34" charset="0"/>
                </a:rPr>
                <a:t>- NA</a:t>
              </a:r>
              <a:endParaRPr lang="en-IE" sz="1200" b="1" cap="small" dirty="0">
                <a:latin typeface="Calibri" pitchFamily="34" charset="0"/>
              </a:endParaRPr>
            </a:p>
          </p:txBody>
        </p:sp>
        <p:sp>
          <p:nvSpPr>
            <p:cNvPr id="24" name="TextBox 23"/>
            <p:cNvSpPr txBox="1"/>
            <p:nvPr/>
          </p:nvSpPr>
          <p:spPr>
            <a:xfrm>
              <a:off x="6429388" y="6500834"/>
              <a:ext cx="571504" cy="246221"/>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6200000" scaled="1"/>
              <a:tileRect/>
            </a:gradFill>
            <a:effectLst>
              <a:innerShdw blurRad="63500" dist="50800" dir="5400000">
                <a:prstClr val="black">
                  <a:alpha val="50000"/>
                </a:prstClr>
              </a:inn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endParaRPr lang="en-IE" sz="1000" b="1" cap="small" dirty="0" smtClean="0">
                <a:latin typeface="Calibri" pitchFamily="34" charset="0"/>
              </a:endParaRPr>
            </a:p>
          </p:txBody>
        </p:sp>
        <p:sp>
          <p:nvSpPr>
            <p:cNvPr id="25" name="TextBox 24"/>
            <p:cNvSpPr txBox="1"/>
            <p:nvPr/>
          </p:nvSpPr>
          <p:spPr>
            <a:xfrm>
              <a:off x="8358214" y="6429396"/>
              <a:ext cx="571504" cy="276999"/>
            </a:xfrm>
            <a:prstGeom prst="rect">
              <a:avLst/>
            </a:prstGeom>
            <a:noFill/>
          </p:spPr>
          <p:txBody>
            <a:bodyPr wrap="square" rtlCol="0">
              <a:spAutoFit/>
            </a:bodyPr>
            <a:lstStyle/>
            <a:p>
              <a:r>
                <a:rPr lang="en-IE" sz="1200" b="1" cap="small" dirty="0" smtClean="0">
                  <a:latin typeface="Calibri" pitchFamily="34" charset="0"/>
                </a:rPr>
                <a:t>- JRA</a:t>
              </a:r>
              <a:endParaRPr lang="en-IE" sz="1200" b="1" cap="small" dirty="0">
                <a:latin typeface="Calibri" pitchFamily="34" charset="0"/>
              </a:endParaRPr>
            </a:p>
          </p:txBody>
        </p:sp>
        <p:sp>
          <p:nvSpPr>
            <p:cNvPr id="26" name="TextBox 25"/>
            <p:cNvSpPr txBox="1"/>
            <p:nvPr/>
          </p:nvSpPr>
          <p:spPr>
            <a:xfrm>
              <a:off x="7786710" y="6500834"/>
              <a:ext cx="571504" cy="246221"/>
            </a:xfrm>
            <a:prstGeom prst="rect">
              <a:avLst/>
            </a:prstGeom>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effectLst>
              <a:innerShdw blurRad="63500" dist="50800" dir="5400000">
                <a:prstClr val="black">
                  <a:alpha val="50000"/>
                </a:prstClr>
              </a:inn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endParaRPr lang="en-IE" sz="1000" b="1" cap="small" dirty="0" smtClean="0">
                <a:latin typeface="Calibri" pitchFamily="34" charset="0"/>
              </a:endParaRPr>
            </a:p>
          </p:txBody>
        </p:sp>
        <p:sp>
          <p:nvSpPr>
            <p:cNvPr id="27" name="TextBox 26"/>
            <p:cNvSpPr txBox="1"/>
            <p:nvPr/>
          </p:nvSpPr>
          <p:spPr>
            <a:xfrm>
              <a:off x="7000892" y="6429396"/>
              <a:ext cx="642942" cy="276999"/>
            </a:xfrm>
            <a:prstGeom prst="rect">
              <a:avLst/>
            </a:prstGeom>
            <a:noFill/>
          </p:spPr>
          <p:txBody>
            <a:bodyPr wrap="square" rtlCol="0">
              <a:spAutoFit/>
            </a:bodyPr>
            <a:lstStyle/>
            <a:p>
              <a:r>
                <a:rPr lang="en-IE" sz="1200" b="1" cap="small" dirty="0" smtClean="0">
                  <a:latin typeface="Calibri" pitchFamily="34" charset="0"/>
                </a:rPr>
                <a:t>- TNA</a:t>
              </a:r>
              <a:endParaRPr lang="en-IE" sz="1200" b="1" cap="small" dirty="0">
                <a:latin typeface="Calibri" pitchFamily="34" charset="0"/>
              </a:endParaRPr>
            </a:p>
          </p:txBody>
        </p:sp>
      </p:grpSp>
      <p:sp>
        <p:nvSpPr>
          <p:cNvPr id="28" name="TextBox 27"/>
          <p:cNvSpPr txBox="1"/>
          <p:nvPr/>
        </p:nvSpPr>
        <p:spPr>
          <a:xfrm>
            <a:off x="1907704" y="0"/>
            <a:ext cx="7022014" cy="757130"/>
          </a:xfrm>
          <a:prstGeom prst="rect">
            <a:avLst/>
          </a:prstGeom>
          <a:noFill/>
        </p:spPr>
        <p:txBody>
          <a:bodyPr wrap="square" rtlCol="0">
            <a:spAutoFit/>
          </a:bodyPr>
          <a:lstStyle/>
          <a:p>
            <a:pPr algn="ctr"/>
            <a:r>
              <a:rPr lang="en-IE" sz="4800" b="1" dirty="0" smtClean="0">
                <a:solidFill>
                  <a:srgbClr val="0070C0"/>
                </a:solidFill>
                <a:effectLst>
                  <a:outerShdw blurRad="38100" dist="38100" dir="2700000" algn="tl">
                    <a:srgbClr val="000000">
                      <a:alpha val="43137"/>
                    </a:srgbClr>
                  </a:outerShdw>
                </a:effectLst>
                <a:latin typeface="+mn-lt"/>
              </a:rPr>
              <a:t>JERICO WP SCHEME</a:t>
            </a:r>
            <a:endParaRPr lang="en-IE" sz="4800" b="1" dirty="0">
              <a:solidFill>
                <a:srgbClr val="0070C0"/>
              </a:solidFill>
              <a:effectLst>
                <a:outerShdw blurRad="38100" dist="38100" dir="2700000" algn="tl">
                  <a:srgbClr val="000000">
                    <a:alpha val="43137"/>
                  </a:srgbClr>
                </a:outerShdw>
              </a:effectLst>
              <a:latin typeface="+mn-lt"/>
            </a:endParaRPr>
          </a:p>
        </p:txBody>
      </p:sp>
      <p:cxnSp>
        <p:nvCxnSpPr>
          <p:cNvPr id="119" name="Straight Arrow Connector 118"/>
          <p:cNvCxnSpPr/>
          <p:nvPr/>
        </p:nvCxnSpPr>
        <p:spPr>
          <a:xfrm rot="5400000">
            <a:off x="5358612" y="3499644"/>
            <a:ext cx="571504" cy="1588"/>
          </a:xfrm>
          <a:prstGeom prst="straightConnector1">
            <a:avLst/>
          </a:prstGeom>
          <a:ln>
            <a:solidFill>
              <a:srgbClr val="00B050"/>
            </a:solidFill>
            <a:tailEnd type="arrow"/>
          </a:ln>
        </p:spPr>
        <p:style>
          <a:lnRef idx="3">
            <a:schemeClr val="accent4"/>
          </a:lnRef>
          <a:fillRef idx="0">
            <a:schemeClr val="accent4"/>
          </a:fillRef>
          <a:effectRef idx="2">
            <a:schemeClr val="accent4"/>
          </a:effectRef>
          <a:fontRef idx="minor">
            <a:schemeClr val="tx1"/>
          </a:fontRef>
        </p:style>
      </p:cxnSp>
      <p:sp>
        <p:nvSpPr>
          <p:cNvPr id="6" name="TextBox 5"/>
          <p:cNvSpPr txBox="1"/>
          <p:nvPr/>
        </p:nvSpPr>
        <p:spPr>
          <a:xfrm>
            <a:off x="2071670" y="928670"/>
            <a:ext cx="1214446" cy="52322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IE" sz="1400" b="1" dirty="0" smtClean="0">
                <a:latin typeface="Calibri" pitchFamily="34" charset="0"/>
              </a:rPr>
              <a:t>WP0</a:t>
            </a:r>
          </a:p>
          <a:p>
            <a:pPr algn="ctr"/>
            <a:r>
              <a:rPr lang="en-IE" sz="1400" b="1" cap="small" dirty="0" smtClean="0">
                <a:latin typeface="Calibri" pitchFamily="34" charset="0"/>
              </a:rPr>
              <a:t>Management</a:t>
            </a:r>
            <a:r>
              <a:rPr lang="en-IE" sz="1400" b="1" cap="all" dirty="0" smtClean="0">
                <a:latin typeface="Calibri" pitchFamily="34" charset="0"/>
              </a:rPr>
              <a:t> </a:t>
            </a:r>
            <a:endParaRPr lang="en-IE" sz="1400" b="1" cap="all" dirty="0">
              <a:latin typeface="Calibri" pitchFamily="34" charset="0"/>
            </a:endParaRPr>
          </a:p>
        </p:txBody>
      </p:sp>
      <p:sp>
        <p:nvSpPr>
          <p:cNvPr id="7" name="TextBox 6"/>
          <p:cNvSpPr txBox="1"/>
          <p:nvPr/>
        </p:nvSpPr>
        <p:spPr>
          <a:xfrm>
            <a:off x="6357950" y="928670"/>
            <a:ext cx="1214446" cy="52322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IE" sz="1400" b="1" cap="small" dirty="0" smtClean="0">
                <a:latin typeface="Calibri" pitchFamily="34" charset="0"/>
              </a:rPr>
              <a:t>Steering Committee</a:t>
            </a:r>
            <a:endParaRPr lang="en-IE" sz="1400" b="1" cap="all" dirty="0">
              <a:latin typeface="Calibri" pitchFamily="34" charset="0"/>
            </a:endParaRPr>
          </a:p>
        </p:txBody>
      </p:sp>
      <p:sp>
        <p:nvSpPr>
          <p:cNvPr id="8" name="TextBox 7"/>
          <p:cNvSpPr txBox="1"/>
          <p:nvPr/>
        </p:nvSpPr>
        <p:spPr>
          <a:xfrm>
            <a:off x="7286644" y="1785926"/>
            <a:ext cx="1571636" cy="52322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IE" sz="1400" b="1" cap="small" dirty="0" smtClean="0">
                <a:latin typeface="Calibri" pitchFamily="34" charset="0"/>
              </a:rPr>
              <a:t>Forum for Coastal technology (FCT)</a:t>
            </a:r>
            <a:endParaRPr lang="en-IE" sz="1400" b="1" cap="all" dirty="0">
              <a:latin typeface="Calibri" pitchFamily="34" charset="0"/>
            </a:endParaRPr>
          </a:p>
        </p:txBody>
      </p:sp>
      <p:sp>
        <p:nvSpPr>
          <p:cNvPr id="9" name="TextBox 8"/>
          <p:cNvSpPr txBox="1"/>
          <p:nvPr/>
        </p:nvSpPr>
        <p:spPr>
          <a:xfrm>
            <a:off x="1000100" y="1643050"/>
            <a:ext cx="1571636" cy="52322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IE" sz="1400" b="1" cap="small" dirty="0" smtClean="0">
                <a:latin typeface="Calibri" pitchFamily="34" charset="0"/>
              </a:rPr>
              <a:t>Science Advisor  Committee (SAC)</a:t>
            </a:r>
            <a:endParaRPr lang="en-IE" sz="1400" b="1" cap="all" dirty="0">
              <a:latin typeface="Calibri" pitchFamily="34" charset="0"/>
            </a:endParaRPr>
          </a:p>
        </p:txBody>
      </p:sp>
      <p:sp>
        <p:nvSpPr>
          <p:cNvPr id="10" name="TextBox 9"/>
          <p:cNvSpPr txBox="1"/>
          <p:nvPr/>
        </p:nvSpPr>
        <p:spPr>
          <a:xfrm>
            <a:off x="3286116" y="1857364"/>
            <a:ext cx="1571636" cy="523220"/>
          </a:xfrm>
          <a:prstGeom prst="rect">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16200000" scaled="1"/>
            <a:tileRect/>
          </a:gradFill>
          <a:effectLst>
            <a:innerShdw blurRad="63500" dist="50800" dir="5400000">
              <a:prstClr val="black">
                <a:alpha val="50000"/>
              </a:prstClr>
            </a:inn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IE" sz="1400" b="1" dirty="0" smtClean="0">
                <a:latin typeface="Calibri" pitchFamily="34" charset="0"/>
              </a:rPr>
              <a:t>WP1</a:t>
            </a:r>
          </a:p>
          <a:p>
            <a:pPr algn="ctr"/>
            <a:r>
              <a:rPr lang="en-IE" sz="1400" b="1" cap="small" dirty="0" smtClean="0">
                <a:latin typeface="Calibri" pitchFamily="34" charset="0"/>
              </a:rPr>
              <a:t>Common Strategy </a:t>
            </a:r>
            <a:endParaRPr lang="en-IE" sz="1400" b="1" cap="all" dirty="0">
              <a:latin typeface="Calibri" pitchFamily="34" charset="0"/>
            </a:endParaRPr>
          </a:p>
        </p:txBody>
      </p:sp>
      <p:sp>
        <p:nvSpPr>
          <p:cNvPr id="11" name="TextBox 10"/>
          <p:cNvSpPr txBox="1"/>
          <p:nvPr/>
        </p:nvSpPr>
        <p:spPr>
          <a:xfrm>
            <a:off x="2071670" y="2928934"/>
            <a:ext cx="1571636" cy="523220"/>
          </a:xfrm>
          <a:prstGeom prst="rect">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16200000" scaled="1"/>
            <a:tileRect/>
          </a:gradFill>
          <a:effectLst>
            <a:innerShdw blurRad="63500" dist="50800" dir="5400000">
              <a:prstClr val="black">
                <a:alpha val="50000"/>
              </a:prstClr>
            </a:inn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IE" sz="1400" b="1" dirty="0" smtClean="0">
                <a:latin typeface="Calibri" pitchFamily="34" charset="0"/>
              </a:rPr>
              <a:t>WP2</a:t>
            </a:r>
          </a:p>
          <a:p>
            <a:pPr algn="ctr"/>
            <a:r>
              <a:rPr lang="en-IE" sz="1400" b="1" cap="small" dirty="0" smtClean="0">
                <a:latin typeface="Calibri" pitchFamily="34" charset="0"/>
              </a:rPr>
              <a:t>Regional Activities</a:t>
            </a:r>
            <a:endParaRPr lang="en-IE" sz="1400" b="1" cap="all" dirty="0">
              <a:latin typeface="Calibri" pitchFamily="34" charset="0"/>
            </a:endParaRPr>
          </a:p>
        </p:txBody>
      </p:sp>
      <p:sp>
        <p:nvSpPr>
          <p:cNvPr id="12" name="TextBox 11"/>
          <p:cNvSpPr txBox="1"/>
          <p:nvPr/>
        </p:nvSpPr>
        <p:spPr>
          <a:xfrm>
            <a:off x="3357554" y="3786190"/>
            <a:ext cx="1214446" cy="738664"/>
          </a:xfrm>
          <a:prstGeom prst="rect">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16200000" scaled="1"/>
            <a:tileRect/>
          </a:gradFill>
          <a:effectLst>
            <a:innerShdw blurRad="63500" dist="50800" dir="5400000">
              <a:prstClr val="black">
                <a:alpha val="50000"/>
              </a:prstClr>
            </a:inn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IE" sz="1400" b="1" dirty="0" smtClean="0">
                <a:latin typeface="Calibri" pitchFamily="34" charset="0"/>
              </a:rPr>
              <a:t>WP3</a:t>
            </a:r>
          </a:p>
          <a:p>
            <a:pPr algn="ctr"/>
            <a:r>
              <a:rPr lang="en-IE" sz="1400" b="1" cap="small" dirty="0" smtClean="0">
                <a:latin typeface="Calibri" pitchFamily="34" charset="0"/>
              </a:rPr>
              <a:t>Technological Aspects</a:t>
            </a:r>
            <a:endParaRPr lang="en-IE" sz="1400" b="1" cap="all" dirty="0">
              <a:latin typeface="Calibri" pitchFamily="34" charset="0"/>
            </a:endParaRPr>
          </a:p>
        </p:txBody>
      </p:sp>
      <p:sp>
        <p:nvSpPr>
          <p:cNvPr id="13" name="TextBox 12"/>
          <p:cNvSpPr txBox="1"/>
          <p:nvPr/>
        </p:nvSpPr>
        <p:spPr>
          <a:xfrm>
            <a:off x="5000628" y="3786190"/>
            <a:ext cx="1214446" cy="738664"/>
          </a:xfrm>
          <a:prstGeom prst="rect">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16200000" scaled="1"/>
            <a:tileRect/>
          </a:gradFill>
          <a:effectLst>
            <a:innerShdw blurRad="63500" dist="50800" dir="5400000">
              <a:prstClr val="black">
                <a:alpha val="50000"/>
              </a:prstClr>
            </a:inn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IE" sz="1400" b="1" dirty="0" smtClean="0">
                <a:latin typeface="Calibri" pitchFamily="34" charset="0"/>
              </a:rPr>
              <a:t>WP4</a:t>
            </a:r>
          </a:p>
          <a:p>
            <a:pPr algn="ctr"/>
            <a:r>
              <a:rPr lang="en-IE" sz="1400" b="1" cap="small" dirty="0" smtClean="0">
                <a:latin typeface="Calibri" pitchFamily="34" charset="0"/>
              </a:rPr>
              <a:t>Harmonizing Operation</a:t>
            </a:r>
            <a:endParaRPr lang="en-IE" sz="1400" b="1" cap="all" dirty="0">
              <a:latin typeface="Calibri" pitchFamily="34" charset="0"/>
            </a:endParaRPr>
          </a:p>
        </p:txBody>
      </p:sp>
      <p:sp>
        <p:nvSpPr>
          <p:cNvPr id="14" name="TextBox 13"/>
          <p:cNvSpPr txBox="1"/>
          <p:nvPr/>
        </p:nvSpPr>
        <p:spPr>
          <a:xfrm>
            <a:off x="6572264" y="3786190"/>
            <a:ext cx="1214446" cy="738664"/>
          </a:xfrm>
          <a:prstGeom prst="rect">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16200000" scaled="1"/>
            <a:tileRect/>
          </a:gradFill>
          <a:effectLst>
            <a:innerShdw blurRad="63500" dist="50800" dir="5400000">
              <a:prstClr val="black">
                <a:alpha val="50000"/>
              </a:prstClr>
            </a:inn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IE" sz="1400" b="1" dirty="0" smtClean="0">
                <a:latin typeface="Calibri" pitchFamily="34" charset="0"/>
              </a:rPr>
              <a:t>WP5</a:t>
            </a:r>
          </a:p>
          <a:p>
            <a:pPr algn="ctr"/>
            <a:r>
              <a:rPr lang="en-IE" sz="1400" b="1" cap="small" dirty="0" smtClean="0">
                <a:latin typeface="Calibri" pitchFamily="34" charset="0"/>
              </a:rPr>
              <a:t>Data Distribution</a:t>
            </a:r>
            <a:endParaRPr lang="en-IE" sz="1400" b="1" cap="all" dirty="0">
              <a:latin typeface="Calibri" pitchFamily="34" charset="0"/>
            </a:endParaRPr>
          </a:p>
        </p:txBody>
      </p:sp>
      <p:sp>
        <p:nvSpPr>
          <p:cNvPr id="15" name="TextBox 14"/>
          <p:cNvSpPr txBox="1"/>
          <p:nvPr/>
        </p:nvSpPr>
        <p:spPr>
          <a:xfrm>
            <a:off x="7358082" y="2928934"/>
            <a:ext cx="1428760" cy="677108"/>
          </a:xfrm>
          <a:prstGeom prst="rect">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16200000" scaled="1"/>
            <a:tileRect/>
          </a:gradFill>
          <a:effectLst>
            <a:innerShdw blurRad="63500" dist="50800" dir="5400000">
              <a:prstClr val="black">
                <a:alpha val="50000"/>
              </a:prstClr>
            </a:inn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IE" sz="1400" b="1" dirty="0" smtClean="0">
                <a:latin typeface="Calibri" pitchFamily="34" charset="0"/>
              </a:rPr>
              <a:t>WP6</a:t>
            </a:r>
          </a:p>
          <a:p>
            <a:pPr algn="ctr"/>
            <a:r>
              <a:rPr lang="en-IE" sz="1200" b="1" cap="small" dirty="0" smtClean="0">
                <a:latin typeface="Calibri" pitchFamily="34" charset="0"/>
              </a:rPr>
              <a:t>Public Outreach &amp; Education</a:t>
            </a:r>
            <a:endParaRPr lang="en-IE" sz="1200" b="1" cap="all" dirty="0">
              <a:latin typeface="Calibri" pitchFamily="34" charset="0"/>
            </a:endParaRPr>
          </a:p>
        </p:txBody>
      </p:sp>
      <p:sp>
        <p:nvSpPr>
          <p:cNvPr id="16" name="TextBox 15"/>
          <p:cNvSpPr txBox="1"/>
          <p:nvPr/>
        </p:nvSpPr>
        <p:spPr>
          <a:xfrm>
            <a:off x="3143240" y="5214950"/>
            <a:ext cx="1500198" cy="738664"/>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6200000" scaled="1"/>
            <a:tileRect/>
          </a:gradFill>
          <a:effectLst>
            <a:innerShdw blurRad="63500" dist="50800" dir="5400000">
              <a:prstClr val="black">
                <a:alpha val="50000"/>
              </a:prstClr>
            </a:inn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IE" sz="1400" b="1" dirty="0" smtClean="0">
                <a:latin typeface="Calibri" pitchFamily="34" charset="0"/>
              </a:rPr>
              <a:t>WP7 – SA/  </a:t>
            </a:r>
            <a:r>
              <a:rPr lang="en-IE" sz="1400" b="1" cap="small" dirty="0" smtClean="0">
                <a:latin typeface="Calibri" pitchFamily="34" charset="0"/>
              </a:rPr>
              <a:t>Targeted Operational Phase</a:t>
            </a:r>
          </a:p>
        </p:txBody>
      </p:sp>
      <p:sp>
        <p:nvSpPr>
          <p:cNvPr id="17" name="TextBox 16"/>
          <p:cNvSpPr txBox="1"/>
          <p:nvPr/>
        </p:nvSpPr>
        <p:spPr>
          <a:xfrm>
            <a:off x="4857752" y="5214950"/>
            <a:ext cx="1500198" cy="738664"/>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16200000" scaled="1"/>
            <a:tileRect/>
          </a:gradFill>
          <a:effectLst>
            <a:innerShdw blurRad="63500" dist="50800" dir="5400000">
              <a:prstClr val="black">
                <a:alpha val="50000"/>
              </a:prstClr>
            </a:inn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IE" sz="1400" b="1" dirty="0" smtClean="0">
                <a:latin typeface="Calibri" pitchFamily="34" charset="0"/>
              </a:rPr>
              <a:t>WP8 – TNA/  </a:t>
            </a:r>
            <a:r>
              <a:rPr lang="en-IE" sz="1400" b="1" cap="small" dirty="0" smtClean="0">
                <a:latin typeface="Calibri" pitchFamily="34" charset="0"/>
              </a:rPr>
              <a:t>Access to </a:t>
            </a:r>
            <a:r>
              <a:rPr lang="en-IE" sz="1400" b="1" cap="small" dirty="0">
                <a:latin typeface="Calibri" pitchFamily="34" charset="0"/>
              </a:rPr>
              <a:t>T</a:t>
            </a:r>
            <a:r>
              <a:rPr lang="en-IE" sz="1400" b="1" cap="small" dirty="0" smtClean="0">
                <a:latin typeface="Calibri" pitchFamily="34" charset="0"/>
              </a:rPr>
              <a:t>he Infrastructure</a:t>
            </a:r>
          </a:p>
        </p:txBody>
      </p:sp>
      <p:sp>
        <p:nvSpPr>
          <p:cNvPr id="18" name="TextBox 17"/>
          <p:cNvSpPr txBox="1"/>
          <p:nvPr/>
        </p:nvSpPr>
        <p:spPr>
          <a:xfrm>
            <a:off x="1000100" y="5214950"/>
            <a:ext cx="1500198" cy="738664"/>
          </a:xfrm>
          <a:prstGeom prst="rect">
            <a:avLst/>
          </a:prstGeom>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effectLst>
            <a:innerShdw blurRad="63500" dist="50800" dir="5400000">
              <a:prstClr val="black">
                <a:alpha val="50000"/>
              </a:prstClr>
            </a:inn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IE" sz="1400" b="1" dirty="0" smtClean="0">
                <a:latin typeface="Calibri" pitchFamily="34" charset="0"/>
              </a:rPr>
              <a:t>WP9 – JRA/  </a:t>
            </a:r>
            <a:r>
              <a:rPr lang="en-IE" sz="1400" b="1" cap="small" dirty="0" smtClean="0">
                <a:latin typeface="Calibri" pitchFamily="34" charset="0"/>
              </a:rPr>
              <a:t>Observing System Design</a:t>
            </a:r>
          </a:p>
        </p:txBody>
      </p:sp>
      <p:sp>
        <p:nvSpPr>
          <p:cNvPr id="19" name="TextBox 18"/>
          <p:cNvSpPr txBox="1"/>
          <p:nvPr/>
        </p:nvSpPr>
        <p:spPr>
          <a:xfrm>
            <a:off x="7429520" y="5143512"/>
            <a:ext cx="1500198" cy="738664"/>
          </a:xfrm>
          <a:prstGeom prst="rect">
            <a:avLst/>
          </a:prstGeom>
          <a:gradFill flip="none" rotWithShape="1">
            <a:gsLst>
              <a:gs pos="0">
                <a:srgbClr val="FF9933">
                  <a:tint val="66000"/>
                  <a:satMod val="160000"/>
                </a:srgbClr>
              </a:gs>
              <a:gs pos="50000">
                <a:srgbClr val="FF9933">
                  <a:tint val="44500"/>
                  <a:satMod val="160000"/>
                </a:srgbClr>
              </a:gs>
              <a:gs pos="100000">
                <a:srgbClr val="FF9933">
                  <a:tint val="23500"/>
                  <a:satMod val="160000"/>
                </a:srgbClr>
              </a:gs>
            </a:gsLst>
            <a:lin ang="16200000" scaled="1"/>
            <a:tileRect/>
          </a:gradFill>
          <a:effectLst>
            <a:innerShdw blurRad="63500" dist="50800" dir="5400000">
              <a:prstClr val="black">
                <a:alpha val="50000"/>
              </a:prstClr>
            </a:inn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IE" sz="1400" b="1" dirty="0" smtClean="0">
                <a:latin typeface="Calibri" pitchFamily="34" charset="0"/>
              </a:rPr>
              <a:t>WP10 – JRA/  </a:t>
            </a:r>
            <a:r>
              <a:rPr lang="en-IE" sz="1400" b="1" cap="small" dirty="0" smtClean="0">
                <a:latin typeface="Calibri" pitchFamily="34" charset="0"/>
              </a:rPr>
              <a:t>Improve System Components</a:t>
            </a:r>
          </a:p>
        </p:txBody>
      </p:sp>
      <p:cxnSp>
        <p:nvCxnSpPr>
          <p:cNvPr id="31" name="Straight Arrow Connector 30"/>
          <p:cNvCxnSpPr>
            <a:stCxn id="6" idx="3"/>
            <a:endCxn id="7" idx="1"/>
          </p:cNvCxnSpPr>
          <p:nvPr/>
        </p:nvCxnSpPr>
        <p:spPr>
          <a:xfrm>
            <a:off x="3286116" y="1190280"/>
            <a:ext cx="3071834" cy="1588"/>
          </a:xfrm>
          <a:prstGeom prst="straightConnector1">
            <a:avLst/>
          </a:prstGeom>
          <a:ln>
            <a:headEnd type="arrow"/>
            <a:tailEnd type="arrow"/>
          </a:ln>
        </p:spPr>
        <p:style>
          <a:lnRef idx="3">
            <a:schemeClr val="accent4"/>
          </a:lnRef>
          <a:fillRef idx="0">
            <a:schemeClr val="accent4"/>
          </a:fillRef>
          <a:effectRef idx="2">
            <a:schemeClr val="accent4"/>
          </a:effectRef>
          <a:fontRef idx="minor">
            <a:schemeClr val="tx1"/>
          </a:fontRef>
        </p:style>
      </p:cxnSp>
      <p:cxnSp>
        <p:nvCxnSpPr>
          <p:cNvPr id="35" name="Straight Arrow Connector 34"/>
          <p:cNvCxnSpPr/>
          <p:nvPr/>
        </p:nvCxnSpPr>
        <p:spPr>
          <a:xfrm rot="5400000">
            <a:off x="7966099" y="1677975"/>
            <a:ext cx="213520" cy="794"/>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cxnSp>
        <p:nvCxnSpPr>
          <p:cNvPr id="42" name="Straight Connector 41"/>
          <p:cNvCxnSpPr/>
          <p:nvPr/>
        </p:nvCxnSpPr>
        <p:spPr>
          <a:xfrm rot="10800000">
            <a:off x="5643570" y="1571612"/>
            <a:ext cx="2428892" cy="0"/>
          </a:xfrm>
          <a:prstGeom prst="line">
            <a:avLst/>
          </a:prstGeom>
        </p:spPr>
        <p:style>
          <a:lnRef idx="3">
            <a:schemeClr val="accent4"/>
          </a:lnRef>
          <a:fillRef idx="0">
            <a:schemeClr val="accent4"/>
          </a:fillRef>
          <a:effectRef idx="2">
            <a:schemeClr val="accent4"/>
          </a:effectRef>
          <a:fontRef idx="minor">
            <a:schemeClr val="tx1"/>
          </a:fontRef>
        </p:style>
      </p:cxnSp>
      <p:cxnSp>
        <p:nvCxnSpPr>
          <p:cNvPr id="49" name="Straight Arrow Connector 48"/>
          <p:cNvCxnSpPr/>
          <p:nvPr/>
        </p:nvCxnSpPr>
        <p:spPr>
          <a:xfrm rot="16200000" flipV="1">
            <a:off x="5464975" y="1393017"/>
            <a:ext cx="357984" cy="794"/>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cxnSp>
        <p:nvCxnSpPr>
          <p:cNvPr id="54" name="Shape 53"/>
          <p:cNvCxnSpPr>
            <a:stCxn id="9" idx="0"/>
            <a:endCxn id="6" idx="1"/>
          </p:cNvCxnSpPr>
          <p:nvPr/>
        </p:nvCxnSpPr>
        <p:spPr>
          <a:xfrm rot="5400000" flipH="1" flipV="1">
            <a:off x="1702409" y="1273789"/>
            <a:ext cx="452770" cy="285752"/>
          </a:xfrm>
          <a:prstGeom prst="bentConnector2">
            <a:avLst/>
          </a:prstGeom>
          <a:ln>
            <a:headEnd type="arrow"/>
            <a:tailEnd type="arrow"/>
          </a:ln>
        </p:spPr>
        <p:style>
          <a:lnRef idx="3">
            <a:schemeClr val="accent4"/>
          </a:lnRef>
          <a:fillRef idx="0">
            <a:schemeClr val="accent4"/>
          </a:fillRef>
          <a:effectRef idx="2">
            <a:schemeClr val="accent4"/>
          </a:effectRef>
          <a:fontRef idx="minor">
            <a:schemeClr val="tx1"/>
          </a:fontRef>
        </p:style>
      </p:cxnSp>
      <p:cxnSp>
        <p:nvCxnSpPr>
          <p:cNvPr id="56" name="Straight Arrow Connector 55"/>
          <p:cNvCxnSpPr>
            <a:stCxn id="9" idx="2"/>
            <a:endCxn id="18" idx="0"/>
          </p:cNvCxnSpPr>
          <p:nvPr/>
        </p:nvCxnSpPr>
        <p:spPr>
          <a:xfrm rot="5400000">
            <a:off x="243719" y="3672751"/>
            <a:ext cx="3048680" cy="35719"/>
          </a:xfrm>
          <a:prstGeom prst="straightConnector1">
            <a:avLst/>
          </a:prstGeom>
          <a:ln>
            <a:headEnd type="arrow"/>
            <a:tailEnd type="arrow"/>
          </a:ln>
        </p:spPr>
        <p:style>
          <a:lnRef idx="3">
            <a:schemeClr val="accent4"/>
          </a:lnRef>
          <a:fillRef idx="0">
            <a:schemeClr val="accent4"/>
          </a:fillRef>
          <a:effectRef idx="2">
            <a:schemeClr val="accent4"/>
          </a:effectRef>
          <a:fontRef idx="minor">
            <a:schemeClr val="tx1"/>
          </a:fontRef>
        </p:style>
      </p:cxnSp>
      <p:cxnSp>
        <p:nvCxnSpPr>
          <p:cNvPr id="60" name="Straight Connector 59"/>
          <p:cNvCxnSpPr/>
          <p:nvPr/>
        </p:nvCxnSpPr>
        <p:spPr>
          <a:xfrm>
            <a:off x="2857488" y="2643182"/>
            <a:ext cx="5214974" cy="0"/>
          </a:xfrm>
          <a:prstGeom prst="line">
            <a:avLst/>
          </a:prstGeom>
        </p:spPr>
        <p:style>
          <a:lnRef idx="3">
            <a:schemeClr val="accent4"/>
          </a:lnRef>
          <a:fillRef idx="0">
            <a:schemeClr val="accent4"/>
          </a:fillRef>
          <a:effectRef idx="2">
            <a:schemeClr val="accent4"/>
          </a:effectRef>
          <a:fontRef idx="minor">
            <a:schemeClr val="tx1"/>
          </a:fontRef>
        </p:style>
      </p:cxnSp>
      <p:cxnSp>
        <p:nvCxnSpPr>
          <p:cNvPr id="63" name="Straight Arrow Connector 62"/>
          <p:cNvCxnSpPr>
            <a:endCxn id="11" idx="0"/>
          </p:cNvCxnSpPr>
          <p:nvPr/>
        </p:nvCxnSpPr>
        <p:spPr>
          <a:xfrm rot="5400000">
            <a:off x="2714612" y="2786058"/>
            <a:ext cx="285752" cy="1588"/>
          </a:xfrm>
          <a:prstGeom prst="straightConnector1">
            <a:avLst/>
          </a:prstGeom>
          <a:ln>
            <a:headEnd type="arrow"/>
            <a:tailEnd type="arrow"/>
          </a:ln>
        </p:spPr>
        <p:style>
          <a:lnRef idx="2">
            <a:schemeClr val="accent4"/>
          </a:lnRef>
          <a:fillRef idx="0">
            <a:schemeClr val="accent4"/>
          </a:fillRef>
          <a:effectRef idx="1">
            <a:schemeClr val="accent4"/>
          </a:effectRef>
          <a:fontRef idx="minor">
            <a:schemeClr val="tx1"/>
          </a:fontRef>
        </p:style>
      </p:cxnSp>
      <p:cxnSp>
        <p:nvCxnSpPr>
          <p:cNvPr id="67" name="Straight Arrow Connector 66"/>
          <p:cNvCxnSpPr>
            <a:endCxn id="15" idx="0"/>
          </p:cNvCxnSpPr>
          <p:nvPr/>
        </p:nvCxnSpPr>
        <p:spPr>
          <a:xfrm rot="5400000">
            <a:off x="7929586" y="2786058"/>
            <a:ext cx="285752" cy="1588"/>
          </a:xfrm>
          <a:prstGeom prst="straightConnector1">
            <a:avLst/>
          </a:prstGeom>
          <a:ln>
            <a:headEnd type="arrow"/>
            <a:tailEnd type="arrow"/>
          </a:ln>
        </p:spPr>
        <p:style>
          <a:lnRef idx="2">
            <a:schemeClr val="dk1"/>
          </a:lnRef>
          <a:fillRef idx="0">
            <a:schemeClr val="dk1"/>
          </a:fillRef>
          <a:effectRef idx="1">
            <a:schemeClr val="dk1"/>
          </a:effectRef>
          <a:fontRef idx="minor">
            <a:schemeClr val="tx1"/>
          </a:fontRef>
        </p:style>
      </p:cxnSp>
      <p:cxnSp>
        <p:nvCxnSpPr>
          <p:cNvPr id="81" name="Straight Arrow Connector 80"/>
          <p:cNvCxnSpPr/>
          <p:nvPr/>
        </p:nvCxnSpPr>
        <p:spPr>
          <a:xfrm rot="5400000">
            <a:off x="6858019" y="3500437"/>
            <a:ext cx="571499" cy="1588"/>
          </a:xfrm>
          <a:prstGeom prst="straightConnector1">
            <a:avLst/>
          </a:prstGeom>
          <a:ln>
            <a:solidFill>
              <a:srgbClr val="00B050"/>
            </a:solidFill>
            <a:tailEnd type="arrow"/>
          </a:ln>
        </p:spPr>
        <p:style>
          <a:lnRef idx="3">
            <a:schemeClr val="accent4"/>
          </a:lnRef>
          <a:fillRef idx="0">
            <a:schemeClr val="accent4"/>
          </a:fillRef>
          <a:effectRef idx="2">
            <a:schemeClr val="accent4"/>
          </a:effectRef>
          <a:fontRef idx="minor">
            <a:schemeClr val="tx1"/>
          </a:fontRef>
        </p:style>
      </p:cxnSp>
      <p:cxnSp>
        <p:nvCxnSpPr>
          <p:cNvPr id="108" name="Straight Arrow Connector 107"/>
          <p:cNvCxnSpPr/>
          <p:nvPr/>
        </p:nvCxnSpPr>
        <p:spPr>
          <a:xfrm rot="5400000">
            <a:off x="3786976" y="2499512"/>
            <a:ext cx="285752" cy="1588"/>
          </a:xfrm>
          <a:prstGeom prst="straightConnector1">
            <a:avLst/>
          </a:prstGeom>
          <a:ln>
            <a:headEnd type="arrow"/>
            <a:tailEnd type="arrow"/>
          </a:ln>
        </p:spPr>
        <p:style>
          <a:lnRef idx="2">
            <a:schemeClr val="accent4"/>
          </a:lnRef>
          <a:fillRef idx="0">
            <a:schemeClr val="accent4"/>
          </a:fillRef>
          <a:effectRef idx="1">
            <a:schemeClr val="accent4"/>
          </a:effectRef>
          <a:fontRef idx="minor">
            <a:schemeClr val="tx1"/>
          </a:fontRef>
        </p:style>
      </p:cxnSp>
      <p:cxnSp>
        <p:nvCxnSpPr>
          <p:cNvPr id="109" name="Straight Arrow Connector 108"/>
          <p:cNvCxnSpPr/>
          <p:nvPr/>
        </p:nvCxnSpPr>
        <p:spPr>
          <a:xfrm rot="5400000">
            <a:off x="3358348" y="3213892"/>
            <a:ext cx="1143008" cy="1588"/>
          </a:xfrm>
          <a:prstGeom prst="straightConnector1">
            <a:avLst/>
          </a:prstGeom>
          <a:ln>
            <a:headEnd type="arrow"/>
            <a:tailEnd type="arrow"/>
          </a:ln>
        </p:spPr>
        <p:style>
          <a:lnRef idx="3">
            <a:schemeClr val="accent4"/>
          </a:lnRef>
          <a:fillRef idx="0">
            <a:schemeClr val="accent4"/>
          </a:fillRef>
          <a:effectRef idx="2">
            <a:schemeClr val="accent4"/>
          </a:effectRef>
          <a:fontRef idx="minor">
            <a:schemeClr val="tx1"/>
          </a:fontRef>
        </p:style>
      </p:cxnSp>
      <p:cxnSp>
        <p:nvCxnSpPr>
          <p:cNvPr id="116" name="Straight Arrow Connector 115"/>
          <p:cNvCxnSpPr>
            <a:stCxn id="12" idx="3"/>
            <a:endCxn id="13" idx="1"/>
          </p:cNvCxnSpPr>
          <p:nvPr/>
        </p:nvCxnSpPr>
        <p:spPr>
          <a:xfrm>
            <a:off x="4572000" y="4155522"/>
            <a:ext cx="428628" cy="1588"/>
          </a:xfrm>
          <a:prstGeom prst="straightConnector1">
            <a:avLst/>
          </a:prstGeom>
          <a:ln>
            <a:solidFill>
              <a:srgbClr val="00B050"/>
            </a:solidFill>
            <a:tailEnd type="arrow"/>
          </a:ln>
        </p:spPr>
        <p:style>
          <a:lnRef idx="3">
            <a:schemeClr val="accent4"/>
          </a:lnRef>
          <a:fillRef idx="0">
            <a:schemeClr val="accent4"/>
          </a:fillRef>
          <a:effectRef idx="2">
            <a:schemeClr val="accent4"/>
          </a:effectRef>
          <a:fontRef idx="minor">
            <a:schemeClr val="tx1"/>
          </a:fontRef>
        </p:style>
      </p:cxnSp>
      <p:cxnSp>
        <p:nvCxnSpPr>
          <p:cNvPr id="118" name="Straight Arrow Connector 117"/>
          <p:cNvCxnSpPr/>
          <p:nvPr/>
        </p:nvCxnSpPr>
        <p:spPr>
          <a:xfrm rot="5400000">
            <a:off x="4001290" y="3499644"/>
            <a:ext cx="571504" cy="1588"/>
          </a:xfrm>
          <a:prstGeom prst="straightConnector1">
            <a:avLst/>
          </a:prstGeom>
          <a:ln>
            <a:solidFill>
              <a:srgbClr val="00B050"/>
            </a:solidFill>
            <a:tailEnd type="arrow"/>
          </a:ln>
        </p:spPr>
        <p:style>
          <a:lnRef idx="3">
            <a:schemeClr val="accent4"/>
          </a:lnRef>
          <a:fillRef idx="0">
            <a:schemeClr val="accent4"/>
          </a:fillRef>
          <a:effectRef idx="2">
            <a:schemeClr val="accent4"/>
          </a:effectRef>
          <a:fontRef idx="minor">
            <a:schemeClr val="tx1"/>
          </a:fontRef>
        </p:style>
      </p:cxnSp>
      <p:cxnSp>
        <p:nvCxnSpPr>
          <p:cNvPr id="131" name="Straight Arrow Connector 130"/>
          <p:cNvCxnSpPr/>
          <p:nvPr/>
        </p:nvCxnSpPr>
        <p:spPr>
          <a:xfrm rot="5400000">
            <a:off x="7964511" y="4964917"/>
            <a:ext cx="357984" cy="794"/>
          </a:xfrm>
          <a:prstGeom prst="straightConnector1">
            <a:avLst/>
          </a:prstGeom>
          <a:ln>
            <a:solidFill>
              <a:srgbClr val="00B050"/>
            </a:solidFill>
            <a:tailEnd type="arrow"/>
          </a:ln>
        </p:spPr>
        <p:style>
          <a:lnRef idx="3">
            <a:schemeClr val="accent4"/>
          </a:lnRef>
          <a:fillRef idx="0">
            <a:schemeClr val="accent4"/>
          </a:fillRef>
          <a:effectRef idx="2">
            <a:schemeClr val="accent4"/>
          </a:effectRef>
          <a:fontRef idx="minor">
            <a:schemeClr val="tx1"/>
          </a:fontRef>
        </p:style>
      </p:cxnSp>
      <p:cxnSp>
        <p:nvCxnSpPr>
          <p:cNvPr id="133" name="Straight Connector 132"/>
          <p:cNvCxnSpPr/>
          <p:nvPr/>
        </p:nvCxnSpPr>
        <p:spPr>
          <a:xfrm rot="10800000">
            <a:off x="3929058" y="4786322"/>
            <a:ext cx="4214842" cy="0"/>
          </a:xfrm>
          <a:prstGeom prst="line">
            <a:avLst/>
          </a:prstGeom>
          <a:ln>
            <a:solidFill>
              <a:srgbClr val="00B050"/>
            </a:solidFill>
          </a:ln>
        </p:spPr>
        <p:style>
          <a:lnRef idx="3">
            <a:schemeClr val="accent4"/>
          </a:lnRef>
          <a:fillRef idx="0">
            <a:schemeClr val="accent4"/>
          </a:fillRef>
          <a:effectRef idx="2">
            <a:schemeClr val="accent4"/>
          </a:effectRef>
          <a:fontRef idx="minor">
            <a:schemeClr val="tx1"/>
          </a:fontRef>
        </p:style>
      </p:cxnSp>
      <p:cxnSp>
        <p:nvCxnSpPr>
          <p:cNvPr id="152" name="Straight Connector 151"/>
          <p:cNvCxnSpPr/>
          <p:nvPr/>
        </p:nvCxnSpPr>
        <p:spPr>
          <a:xfrm rot="5400000">
            <a:off x="7893867" y="3679033"/>
            <a:ext cx="2071702" cy="0"/>
          </a:xfrm>
          <a:prstGeom prst="line">
            <a:avLst/>
          </a:prstGeom>
        </p:spPr>
        <p:style>
          <a:lnRef idx="3">
            <a:schemeClr val="accent4"/>
          </a:lnRef>
          <a:fillRef idx="0">
            <a:schemeClr val="accent4"/>
          </a:fillRef>
          <a:effectRef idx="2">
            <a:schemeClr val="accent4"/>
          </a:effectRef>
          <a:fontRef idx="minor">
            <a:schemeClr val="tx1"/>
          </a:fontRef>
        </p:style>
      </p:cxnSp>
      <p:cxnSp>
        <p:nvCxnSpPr>
          <p:cNvPr id="154" name="Straight Connector 153"/>
          <p:cNvCxnSpPr/>
          <p:nvPr/>
        </p:nvCxnSpPr>
        <p:spPr>
          <a:xfrm>
            <a:off x="8286776" y="2643182"/>
            <a:ext cx="642942" cy="0"/>
          </a:xfrm>
          <a:prstGeom prst="line">
            <a:avLst/>
          </a:prstGeom>
        </p:spPr>
        <p:style>
          <a:lnRef idx="3">
            <a:schemeClr val="accent4"/>
          </a:lnRef>
          <a:fillRef idx="0">
            <a:schemeClr val="accent4"/>
          </a:fillRef>
          <a:effectRef idx="2">
            <a:schemeClr val="accent4"/>
          </a:effectRef>
          <a:fontRef idx="minor">
            <a:schemeClr val="tx1"/>
          </a:fontRef>
        </p:style>
      </p:cxnSp>
      <p:cxnSp>
        <p:nvCxnSpPr>
          <p:cNvPr id="157" name="Straight Arrow Connector 156"/>
          <p:cNvCxnSpPr/>
          <p:nvPr/>
        </p:nvCxnSpPr>
        <p:spPr>
          <a:xfrm rot="5400000" flipH="1" flipV="1">
            <a:off x="8108975" y="2463793"/>
            <a:ext cx="357190" cy="1588"/>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cxnSp>
        <p:nvCxnSpPr>
          <p:cNvPr id="161" name="Straight Connector 160"/>
          <p:cNvCxnSpPr/>
          <p:nvPr/>
        </p:nvCxnSpPr>
        <p:spPr>
          <a:xfrm>
            <a:off x="8501090" y="4714884"/>
            <a:ext cx="428628" cy="0"/>
          </a:xfrm>
          <a:prstGeom prst="line">
            <a:avLst/>
          </a:prstGeom>
        </p:spPr>
        <p:style>
          <a:lnRef idx="3">
            <a:schemeClr val="accent4"/>
          </a:lnRef>
          <a:fillRef idx="0">
            <a:schemeClr val="accent4"/>
          </a:fillRef>
          <a:effectRef idx="2">
            <a:schemeClr val="accent4"/>
          </a:effectRef>
          <a:fontRef idx="minor">
            <a:schemeClr val="tx1"/>
          </a:fontRef>
        </p:style>
      </p:cxnSp>
      <p:cxnSp>
        <p:nvCxnSpPr>
          <p:cNvPr id="165" name="Straight Arrow Connector 164"/>
          <p:cNvCxnSpPr/>
          <p:nvPr/>
        </p:nvCxnSpPr>
        <p:spPr>
          <a:xfrm rot="5400000">
            <a:off x="8285982" y="4929198"/>
            <a:ext cx="429422" cy="794"/>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cxnSp>
        <p:nvCxnSpPr>
          <p:cNvPr id="166" name="Straight Connector 165"/>
          <p:cNvCxnSpPr/>
          <p:nvPr/>
        </p:nvCxnSpPr>
        <p:spPr>
          <a:xfrm rot="10800000">
            <a:off x="2071670" y="4929198"/>
            <a:ext cx="3143272" cy="0"/>
          </a:xfrm>
          <a:prstGeom prst="line">
            <a:avLst/>
          </a:prstGeom>
          <a:ln>
            <a:solidFill>
              <a:srgbClr val="00B050"/>
            </a:solidFill>
          </a:ln>
        </p:spPr>
        <p:style>
          <a:lnRef idx="3">
            <a:schemeClr val="accent4"/>
          </a:lnRef>
          <a:fillRef idx="0">
            <a:schemeClr val="accent4"/>
          </a:fillRef>
          <a:effectRef idx="2">
            <a:schemeClr val="accent4"/>
          </a:effectRef>
          <a:fontRef idx="minor">
            <a:schemeClr val="tx1"/>
          </a:fontRef>
        </p:style>
      </p:cxnSp>
      <p:cxnSp>
        <p:nvCxnSpPr>
          <p:cNvPr id="170" name="Straight Arrow Connector 169"/>
          <p:cNvCxnSpPr/>
          <p:nvPr/>
        </p:nvCxnSpPr>
        <p:spPr>
          <a:xfrm rot="5400000">
            <a:off x="1928794" y="5072074"/>
            <a:ext cx="285752" cy="1588"/>
          </a:xfrm>
          <a:prstGeom prst="straightConnector1">
            <a:avLst/>
          </a:prstGeom>
          <a:ln>
            <a:solidFill>
              <a:srgbClr val="00B050"/>
            </a:solidFill>
            <a:tailEnd type="arrow"/>
          </a:ln>
        </p:spPr>
        <p:style>
          <a:lnRef idx="3">
            <a:schemeClr val="accent4"/>
          </a:lnRef>
          <a:fillRef idx="0">
            <a:schemeClr val="accent4"/>
          </a:fillRef>
          <a:effectRef idx="2">
            <a:schemeClr val="accent4"/>
          </a:effectRef>
          <a:fontRef idx="minor">
            <a:schemeClr val="tx1"/>
          </a:fontRef>
        </p:style>
      </p:cxnSp>
      <p:cxnSp>
        <p:nvCxnSpPr>
          <p:cNvPr id="172" name="Straight Arrow Connector 171"/>
          <p:cNvCxnSpPr/>
          <p:nvPr/>
        </p:nvCxnSpPr>
        <p:spPr>
          <a:xfrm rot="5400000">
            <a:off x="5072860" y="5071280"/>
            <a:ext cx="285752" cy="1588"/>
          </a:xfrm>
          <a:prstGeom prst="straightConnector1">
            <a:avLst/>
          </a:prstGeom>
          <a:ln>
            <a:solidFill>
              <a:srgbClr val="00B050"/>
            </a:solidFill>
            <a:tailEnd type="arrow"/>
          </a:ln>
        </p:spPr>
        <p:style>
          <a:lnRef idx="3">
            <a:schemeClr val="accent4"/>
          </a:lnRef>
          <a:fillRef idx="0">
            <a:schemeClr val="accent4"/>
          </a:fillRef>
          <a:effectRef idx="2">
            <a:schemeClr val="accent4"/>
          </a:effectRef>
          <a:fontRef idx="minor">
            <a:schemeClr val="tx1"/>
          </a:fontRef>
        </p:style>
      </p:cxnSp>
      <p:cxnSp>
        <p:nvCxnSpPr>
          <p:cNvPr id="174" name="Straight Arrow Connector 173"/>
          <p:cNvCxnSpPr>
            <a:stCxn id="13" idx="2"/>
            <a:endCxn id="17" idx="0"/>
          </p:cNvCxnSpPr>
          <p:nvPr/>
        </p:nvCxnSpPr>
        <p:spPr>
          <a:xfrm rot="5400000">
            <a:off x="5262803" y="4869902"/>
            <a:ext cx="690096" cy="1588"/>
          </a:xfrm>
          <a:prstGeom prst="straightConnector1">
            <a:avLst/>
          </a:prstGeom>
          <a:ln>
            <a:solidFill>
              <a:srgbClr val="00B050"/>
            </a:solidFill>
            <a:headEnd type="arrow"/>
            <a:tailEnd type="arrow"/>
          </a:ln>
        </p:spPr>
        <p:style>
          <a:lnRef idx="3">
            <a:schemeClr val="accent4"/>
          </a:lnRef>
          <a:fillRef idx="0">
            <a:schemeClr val="accent4"/>
          </a:fillRef>
          <a:effectRef idx="2">
            <a:schemeClr val="accent4"/>
          </a:effectRef>
          <a:fontRef idx="minor">
            <a:schemeClr val="tx1"/>
          </a:fontRef>
        </p:style>
      </p:cxnSp>
      <p:cxnSp>
        <p:nvCxnSpPr>
          <p:cNvPr id="178" name="Straight Arrow Connector 177"/>
          <p:cNvCxnSpPr>
            <a:stCxn id="18" idx="3"/>
            <a:endCxn id="16" idx="1"/>
          </p:cNvCxnSpPr>
          <p:nvPr/>
        </p:nvCxnSpPr>
        <p:spPr>
          <a:xfrm>
            <a:off x="2500298" y="5584282"/>
            <a:ext cx="642942" cy="1588"/>
          </a:xfrm>
          <a:prstGeom prst="straightConnector1">
            <a:avLst/>
          </a:prstGeom>
          <a:ln>
            <a:solidFill>
              <a:srgbClr val="FF6600"/>
            </a:solidFill>
            <a:headEnd type="arrow"/>
            <a:tailEnd type="arrow"/>
          </a:ln>
        </p:spPr>
        <p:style>
          <a:lnRef idx="3">
            <a:schemeClr val="accent4"/>
          </a:lnRef>
          <a:fillRef idx="0">
            <a:schemeClr val="accent4"/>
          </a:fillRef>
          <a:effectRef idx="2">
            <a:schemeClr val="accent4"/>
          </a:effectRef>
          <a:fontRef idx="minor">
            <a:schemeClr val="tx1"/>
          </a:fontRef>
        </p:style>
      </p:cxnSp>
      <p:cxnSp>
        <p:nvCxnSpPr>
          <p:cNvPr id="189" name="Straight Connector 188"/>
          <p:cNvCxnSpPr/>
          <p:nvPr/>
        </p:nvCxnSpPr>
        <p:spPr>
          <a:xfrm rot="5400000">
            <a:off x="6286512" y="5357826"/>
            <a:ext cx="1714512" cy="0"/>
          </a:xfrm>
          <a:prstGeom prst="line">
            <a:avLst/>
          </a:prstGeom>
          <a:ln>
            <a:solidFill>
              <a:srgbClr val="00B050"/>
            </a:solidFill>
          </a:ln>
        </p:spPr>
        <p:style>
          <a:lnRef idx="3">
            <a:schemeClr val="accent4"/>
          </a:lnRef>
          <a:fillRef idx="0">
            <a:schemeClr val="accent4"/>
          </a:fillRef>
          <a:effectRef idx="2">
            <a:schemeClr val="accent4"/>
          </a:effectRef>
          <a:fontRef idx="minor">
            <a:schemeClr val="tx1"/>
          </a:fontRef>
        </p:style>
      </p:cxnSp>
      <p:cxnSp>
        <p:nvCxnSpPr>
          <p:cNvPr id="192" name="Straight Connector 191"/>
          <p:cNvCxnSpPr/>
          <p:nvPr/>
        </p:nvCxnSpPr>
        <p:spPr>
          <a:xfrm>
            <a:off x="3857620" y="6215082"/>
            <a:ext cx="3286148" cy="0"/>
          </a:xfrm>
          <a:prstGeom prst="line">
            <a:avLst/>
          </a:prstGeom>
          <a:ln>
            <a:solidFill>
              <a:srgbClr val="00B050"/>
            </a:solidFill>
          </a:ln>
        </p:spPr>
        <p:style>
          <a:lnRef idx="3">
            <a:schemeClr val="accent4"/>
          </a:lnRef>
          <a:fillRef idx="0">
            <a:schemeClr val="accent4"/>
          </a:fillRef>
          <a:effectRef idx="2">
            <a:schemeClr val="accent4"/>
          </a:effectRef>
          <a:fontRef idx="minor">
            <a:schemeClr val="tx1"/>
          </a:fontRef>
        </p:style>
      </p:cxnSp>
      <p:cxnSp>
        <p:nvCxnSpPr>
          <p:cNvPr id="197" name="Straight Arrow Connector 196"/>
          <p:cNvCxnSpPr/>
          <p:nvPr/>
        </p:nvCxnSpPr>
        <p:spPr>
          <a:xfrm rot="5400000" flipH="1" flipV="1">
            <a:off x="3715538" y="6071412"/>
            <a:ext cx="285752" cy="1588"/>
          </a:xfrm>
          <a:prstGeom prst="straightConnector1">
            <a:avLst/>
          </a:prstGeom>
          <a:ln>
            <a:solidFill>
              <a:srgbClr val="00B050"/>
            </a:solidFill>
            <a:tailEnd type="arrow"/>
          </a:ln>
        </p:spPr>
        <p:style>
          <a:lnRef idx="3">
            <a:schemeClr val="accent4"/>
          </a:lnRef>
          <a:fillRef idx="0">
            <a:schemeClr val="accent4"/>
          </a:fillRef>
          <a:effectRef idx="2">
            <a:schemeClr val="accent4"/>
          </a:effectRef>
          <a:fontRef idx="minor">
            <a:schemeClr val="tx1"/>
          </a:fontRef>
        </p:style>
      </p:cxnSp>
      <p:cxnSp>
        <p:nvCxnSpPr>
          <p:cNvPr id="200" name="Straight Arrow Connector 199"/>
          <p:cNvCxnSpPr/>
          <p:nvPr/>
        </p:nvCxnSpPr>
        <p:spPr>
          <a:xfrm rot="5400000" flipH="1" flipV="1">
            <a:off x="5430050" y="6071412"/>
            <a:ext cx="285752" cy="1588"/>
          </a:xfrm>
          <a:prstGeom prst="straightConnector1">
            <a:avLst/>
          </a:prstGeom>
          <a:ln>
            <a:solidFill>
              <a:srgbClr val="00B050"/>
            </a:solidFill>
            <a:tailEnd type="arrow"/>
          </a:ln>
        </p:spPr>
        <p:style>
          <a:lnRef idx="3">
            <a:schemeClr val="accent4"/>
          </a:lnRef>
          <a:fillRef idx="0">
            <a:schemeClr val="accent4"/>
          </a:fillRef>
          <a:effectRef idx="2">
            <a:schemeClr val="accent4"/>
          </a:effectRef>
          <a:fontRef idx="minor">
            <a:schemeClr val="tx1"/>
          </a:fontRef>
        </p:style>
      </p:cxnSp>
      <p:cxnSp>
        <p:nvCxnSpPr>
          <p:cNvPr id="201" name="Straight Arrow Connector 200"/>
          <p:cNvCxnSpPr/>
          <p:nvPr/>
        </p:nvCxnSpPr>
        <p:spPr>
          <a:xfrm rot="5400000">
            <a:off x="3715538" y="5071280"/>
            <a:ext cx="285752" cy="1588"/>
          </a:xfrm>
          <a:prstGeom prst="straightConnector1">
            <a:avLst/>
          </a:prstGeom>
          <a:ln>
            <a:solidFill>
              <a:srgbClr val="00B050"/>
            </a:solidFill>
            <a:tailEnd type="arrow"/>
          </a:ln>
        </p:spPr>
        <p:style>
          <a:lnRef idx="3">
            <a:schemeClr val="accent4"/>
          </a:lnRef>
          <a:fillRef idx="0">
            <a:schemeClr val="accent4"/>
          </a:fillRef>
          <a:effectRef idx="2">
            <a:schemeClr val="accent4"/>
          </a:effectRef>
          <a:fontRef idx="minor">
            <a:schemeClr val="tx1"/>
          </a:fontRef>
        </p:style>
      </p:cxnSp>
      <p:cxnSp>
        <p:nvCxnSpPr>
          <p:cNvPr id="203" name="Straight Connector 202"/>
          <p:cNvCxnSpPr/>
          <p:nvPr/>
        </p:nvCxnSpPr>
        <p:spPr>
          <a:xfrm rot="5400000">
            <a:off x="2047528" y="4167522"/>
            <a:ext cx="1477044" cy="0"/>
          </a:xfrm>
          <a:prstGeom prst="line">
            <a:avLst/>
          </a:prstGeom>
          <a:ln>
            <a:solidFill>
              <a:srgbClr val="00B050"/>
            </a:solidFill>
          </a:ln>
        </p:spPr>
        <p:style>
          <a:lnRef idx="3">
            <a:schemeClr val="accent4"/>
          </a:lnRef>
          <a:fillRef idx="0">
            <a:schemeClr val="accent4"/>
          </a:fillRef>
          <a:effectRef idx="2">
            <a:schemeClr val="accent4"/>
          </a:effectRef>
          <a:fontRef idx="minor">
            <a:schemeClr val="tx1"/>
          </a:fontRef>
        </p:style>
      </p:cxnSp>
      <p:sp>
        <p:nvSpPr>
          <p:cNvPr id="205" name="Flowchart: Connector 204"/>
          <p:cNvSpPr/>
          <p:nvPr/>
        </p:nvSpPr>
        <p:spPr>
          <a:xfrm flipV="1">
            <a:off x="2714612" y="4857760"/>
            <a:ext cx="142876" cy="142876"/>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08" name="Flowchart: Connector 207"/>
          <p:cNvSpPr/>
          <p:nvPr/>
        </p:nvSpPr>
        <p:spPr>
          <a:xfrm flipV="1">
            <a:off x="3786182" y="4857760"/>
            <a:ext cx="142876" cy="142876"/>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cxnSp>
        <p:nvCxnSpPr>
          <p:cNvPr id="215" name="Straight Connector 214"/>
          <p:cNvCxnSpPr/>
          <p:nvPr/>
        </p:nvCxnSpPr>
        <p:spPr>
          <a:xfrm rot="10800000">
            <a:off x="3643306" y="3214686"/>
            <a:ext cx="3500462" cy="0"/>
          </a:xfrm>
          <a:prstGeom prst="line">
            <a:avLst/>
          </a:prstGeom>
          <a:ln>
            <a:solidFill>
              <a:srgbClr val="00B050"/>
            </a:solidFill>
          </a:ln>
        </p:spPr>
        <p:style>
          <a:lnRef idx="3">
            <a:schemeClr val="accent4"/>
          </a:lnRef>
          <a:fillRef idx="0">
            <a:schemeClr val="accent4"/>
          </a:fillRef>
          <a:effectRef idx="2">
            <a:schemeClr val="accent4"/>
          </a:effectRef>
          <a:fontRef idx="minor">
            <a:schemeClr val="tx1"/>
          </a:fontRef>
        </p:style>
      </p:cxnSp>
      <p:sp>
        <p:nvSpPr>
          <p:cNvPr id="207" name="Flowchart: Connector 206"/>
          <p:cNvSpPr/>
          <p:nvPr/>
        </p:nvSpPr>
        <p:spPr>
          <a:xfrm flipV="1">
            <a:off x="5572132" y="3143248"/>
            <a:ext cx="142876" cy="142876"/>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06" name="Flowchart: Connector 205"/>
          <p:cNvSpPr/>
          <p:nvPr/>
        </p:nvSpPr>
        <p:spPr>
          <a:xfrm flipV="1">
            <a:off x="4214810" y="3143248"/>
            <a:ext cx="142876" cy="142876"/>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cxnSp>
        <p:nvCxnSpPr>
          <p:cNvPr id="250" name="Straight Connector 249"/>
          <p:cNvCxnSpPr/>
          <p:nvPr/>
        </p:nvCxnSpPr>
        <p:spPr>
          <a:xfrm rot="5400000" flipH="1" flipV="1">
            <a:off x="3786182" y="4643446"/>
            <a:ext cx="285752" cy="0"/>
          </a:xfrm>
          <a:prstGeom prst="line">
            <a:avLst/>
          </a:prstGeom>
          <a:ln>
            <a:solidFill>
              <a:srgbClr val="00B050"/>
            </a:solidFill>
          </a:ln>
        </p:spPr>
        <p:style>
          <a:lnRef idx="3">
            <a:schemeClr val="accent4"/>
          </a:lnRef>
          <a:fillRef idx="0">
            <a:schemeClr val="accent4"/>
          </a:fillRef>
          <a:effectRef idx="2">
            <a:schemeClr val="accent4"/>
          </a:effectRef>
          <a:fontRef idx="minor">
            <a:schemeClr val="tx1"/>
          </a:fontRef>
        </p:style>
      </p:cxnSp>
      <p:cxnSp>
        <p:nvCxnSpPr>
          <p:cNvPr id="66" name="Straight Arrow Connector 65"/>
          <p:cNvCxnSpPr>
            <a:stCxn id="19" idx="2"/>
            <a:endCxn id="16" idx="2"/>
          </p:cNvCxnSpPr>
          <p:nvPr/>
        </p:nvCxnSpPr>
        <p:spPr bwMode="auto">
          <a:xfrm flipH="1">
            <a:off x="3893339" y="5882176"/>
            <a:ext cx="4286280" cy="71438"/>
          </a:xfrm>
          <a:prstGeom prst="straightConnector1">
            <a:avLst/>
          </a:prstGeom>
          <a:noFill/>
          <a:ln w="9525" cap="flat" cmpd="sng" algn="ctr">
            <a:noFill/>
            <a:prstDash val="solid"/>
            <a:round/>
            <a:headEnd type="none" w="med" len="med"/>
            <a:tailEnd type="arrow"/>
          </a:ln>
          <a:effectLst/>
        </p:spPr>
      </p:cxnSp>
      <p:sp>
        <p:nvSpPr>
          <p:cNvPr id="68" name="Rounded Rectangle 67"/>
          <p:cNvSpPr/>
          <p:nvPr/>
        </p:nvSpPr>
        <p:spPr bwMode="auto">
          <a:xfrm>
            <a:off x="7308304" y="4941168"/>
            <a:ext cx="1835696" cy="1080120"/>
          </a:xfrm>
          <a:prstGeom prst="roundRect">
            <a:avLst/>
          </a:prstGeom>
          <a:noFill/>
          <a:ln w="53975" cap="flat" cmpd="sng" algn="ctr">
            <a:solidFill>
              <a:srgbClr val="FF0000"/>
            </a:solidFill>
            <a:prstDash val="solid"/>
            <a:round/>
            <a:headEnd type="none" w="med" len="med"/>
            <a:tailEnd type="none" w="med" len="med"/>
          </a:ln>
          <a:effectLst/>
        </p:spPr>
        <p:txBody>
          <a:bodyPr vert="horz" wrap="square" lIns="92075" tIns="46038" rIns="92075" bIns="46038" numCol="1" rtlCol="0" anchor="b"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IE" sz="2700" b="0" i="0" u="none" strike="noStrike" cap="none" normalizeH="0" baseline="0" smtClean="0">
              <a:ln>
                <a:noFill/>
              </a:ln>
              <a:solidFill>
                <a:srgbClr val="007AB4"/>
              </a:solidFill>
              <a:effectLst/>
              <a:latin typeface="Helvetica" pitchFamily="-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box(in)">
                                      <p:cBhvr>
                                        <p:cTn id="7"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ZoneTexte 4"/>
          <p:cNvSpPr txBox="1">
            <a:spLocks noChangeArrowheads="1"/>
          </p:cNvSpPr>
          <p:nvPr/>
        </p:nvSpPr>
        <p:spPr bwMode="auto">
          <a:xfrm>
            <a:off x="76200" y="61913"/>
            <a:ext cx="9498013" cy="867930"/>
          </a:xfrm>
          <a:prstGeom prst="rect">
            <a:avLst/>
          </a:prstGeom>
          <a:noFill/>
          <a:ln w="9525">
            <a:noFill/>
            <a:miter lim="800000"/>
            <a:headEnd/>
            <a:tailEnd/>
          </a:ln>
        </p:spPr>
        <p:txBody>
          <a:bodyPr>
            <a:spAutoFit/>
          </a:bodyPr>
          <a:lstStyle/>
          <a:p>
            <a:r>
              <a:rPr lang="en-GB" sz="2800" b="1" dirty="0"/>
              <a:t>We try to take into account future development of </a:t>
            </a:r>
            <a:endParaRPr lang="en-GB" sz="2800" b="1" dirty="0" smtClean="0"/>
          </a:p>
          <a:p>
            <a:r>
              <a:rPr lang="en-GB" sz="2800" b="1" i="1" dirty="0" smtClean="0"/>
              <a:t>in </a:t>
            </a:r>
            <a:r>
              <a:rPr lang="en-GB" sz="2800" b="1" i="1" dirty="0"/>
              <a:t>situ </a:t>
            </a:r>
            <a:r>
              <a:rPr lang="en-GB" sz="2800" b="1" dirty="0"/>
              <a:t>systems (</a:t>
            </a:r>
            <a:r>
              <a:rPr lang="en-GB" sz="2800" b="1" dirty="0" err="1"/>
              <a:t>cytometer</a:t>
            </a:r>
            <a:r>
              <a:rPr lang="en-GB" sz="2800" b="1" dirty="0"/>
              <a:t>, </a:t>
            </a:r>
            <a:r>
              <a:rPr lang="en-GB" sz="2800" b="1" dirty="0" err="1"/>
              <a:t>flowcam</a:t>
            </a:r>
            <a:r>
              <a:rPr lang="en-GB" sz="2800" b="1" dirty="0"/>
              <a:t> and UVP)</a:t>
            </a:r>
          </a:p>
        </p:txBody>
      </p:sp>
      <p:pic>
        <p:nvPicPr>
          <p:cNvPr id="6" name="Image 9"/>
          <p:cNvPicPr>
            <a:picLocks noChangeAspect="1"/>
          </p:cNvPicPr>
          <p:nvPr/>
        </p:nvPicPr>
        <p:blipFill>
          <a:blip r:embed="rId2" cstate="print"/>
          <a:srcRect/>
          <a:stretch>
            <a:fillRect/>
          </a:stretch>
        </p:blipFill>
        <p:spPr bwMode="auto">
          <a:xfrm>
            <a:off x="203200" y="1127125"/>
            <a:ext cx="2927350" cy="2116138"/>
          </a:xfrm>
          <a:prstGeom prst="rect">
            <a:avLst/>
          </a:prstGeom>
          <a:noFill/>
          <a:ln w="9525">
            <a:noFill/>
            <a:miter lim="800000"/>
            <a:headEnd/>
            <a:tailEnd/>
          </a:ln>
          <a:effectLst>
            <a:outerShdw dist="139700" dir="2700000" algn="tl" rotWithShape="0">
              <a:srgbClr val="333333">
                <a:alpha val="64999"/>
              </a:srgbClr>
            </a:outerShdw>
          </a:effectLst>
        </p:spPr>
      </p:pic>
      <p:pic>
        <p:nvPicPr>
          <p:cNvPr id="9" name="Image 8"/>
          <p:cNvPicPr>
            <a:picLocks noChangeAspect="1"/>
          </p:cNvPicPr>
          <p:nvPr/>
        </p:nvPicPr>
        <p:blipFill>
          <a:blip r:embed="rId3" cstate="print"/>
          <a:srcRect/>
          <a:stretch>
            <a:fillRect/>
          </a:stretch>
        </p:blipFill>
        <p:spPr bwMode="auto">
          <a:xfrm>
            <a:off x="412750" y="3429000"/>
            <a:ext cx="2227263" cy="3314700"/>
          </a:xfrm>
          <a:prstGeom prst="rect">
            <a:avLst/>
          </a:prstGeom>
          <a:noFill/>
          <a:ln w="9525">
            <a:noFill/>
            <a:miter lim="800000"/>
            <a:headEnd/>
            <a:tailEnd/>
          </a:ln>
          <a:effectLst>
            <a:outerShdw dist="139700" dir="2700000" algn="tl" rotWithShape="0">
              <a:srgbClr val="333333">
                <a:alpha val="64999"/>
              </a:srgbClr>
            </a:outerShdw>
          </a:effectLst>
        </p:spPr>
      </p:pic>
      <p:pic>
        <p:nvPicPr>
          <p:cNvPr id="26629" name="Picture 4"/>
          <p:cNvPicPr>
            <a:picLocks noChangeArrowheads="1"/>
          </p:cNvPicPr>
          <p:nvPr/>
        </p:nvPicPr>
        <p:blipFill>
          <a:blip r:embed="rId4" cstate="print"/>
          <a:srcRect l="83337" t="12491" r="5502" b="27180"/>
          <a:stretch>
            <a:fillRect/>
          </a:stretch>
        </p:blipFill>
        <p:spPr bwMode="auto">
          <a:xfrm>
            <a:off x="203200" y="3013075"/>
            <a:ext cx="368300" cy="2643188"/>
          </a:xfrm>
          <a:prstGeom prst="rect">
            <a:avLst/>
          </a:prstGeom>
          <a:noFill/>
          <a:ln w="9525">
            <a:noFill/>
            <a:miter lim="800000"/>
            <a:headEnd/>
            <a:tailEnd/>
          </a:ln>
        </p:spPr>
      </p:pic>
      <p:sp>
        <p:nvSpPr>
          <p:cNvPr id="11" name="ZoneTexte 10"/>
          <p:cNvSpPr txBox="1">
            <a:spLocks noChangeArrowheads="1"/>
          </p:cNvSpPr>
          <p:nvPr/>
        </p:nvSpPr>
        <p:spPr bwMode="auto">
          <a:xfrm>
            <a:off x="838200" y="4572000"/>
            <a:ext cx="917575" cy="369888"/>
          </a:xfrm>
          <a:prstGeom prst="rect">
            <a:avLst/>
          </a:prstGeom>
          <a:gradFill rotWithShape="1">
            <a:gsLst>
              <a:gs pos="0">
                <a:srgbClr val="FFE5E5"/>
              </a:gs>
              <a:gs pos="64999">
                <a:srgbClr val="FFBEBD"/>
              </a:gs>
              <a:gs pos="100000">
                <a:srgbClr val="FFA2A1"/>
              </a:gs>
            </a:gsLst>
            <a:lin ang="5400000" scaled="1"/>
          </a:gradFill>
          <a:ln w="9525">
            <a:solidFill>
              <a:srgbClr val="BE4B48"/>
            </a:solidFill>
            <a:miter lim="800000"/>
            <a:headEnd/>
            <a:tailEnd/>
          </a:ln>
          <a:effectLst>
            <a:outerShdw dist="20000" dir="5400000" rotWithShape="0">
              <a:srgbClr val="808080">
                <a:alpha val="37999"/>
              </a:srgbClr>
            </a:outerShdw>
          </a:effectLst>
        </p:spPr>
        <p:txBody>
          <a:bodyPr wrap="none">
            <a:spAutoFit/>
          </a:bodyPr>
          <a:lstStyle/>
          <a:p>
            <a:r>
              <a:rPr lang="en-GB">
                <a:solidFill>
                  <a:srgbClr val="000000"/>
                </a:solidFill>
              </a:rPr>
              <a:t>1-10µm</a:t>
            </a:r>
          </a:p>
        </p:txBody>
      </p:sp>
      <p:pic>
        <p:nvPicPr>
          <p:cNvPr id="12" name="Image 32"/>
          <p:cNvPicPr>
            <a:picLocks noChangeAspect="1"/>
          </p:cNvPicPr>
          <p:nvPr/>
        </p:nvPicPr>
        <p:blipFill>
          <a:blip r:embed="rId5" cstate="print"/>
          <a:srcRect/>
          <a:stretch>
            <a:fillRect/>
          </a:stretch>
        </p:blipFill>
        <p:spPr bwMode="auto">
          <a:xfrm>
            <a:off x="7613650" y="1020763"/>
            <a:ext cx="1295400" cy="2408237"/>
          </a:xfrm>
          <a:prstGeom prst="rect">
            <a:avLst/>
          </a:prstGeom>
          <a:noFill/>
          <a:ln w="9525">
            <a:noFill/>
            <a:miter lim="800000"/>
            <a:headEnd/>
            <a:tailEnd/>
          </a:ln>
          <a:effectLst>
            <a:outerShdw dist="139700" dir="2700000" algn="tl" rotWithShape="0">
              <a:srgbClr val="333333">
                <a:alpha val="64999"/>
              </a:srgbClr>
            </a:outerShdw>
          </a:effectLst>
        </p:spPr>
      </p:pic>
      <p:sp>
        <p:nvSpPr>
          <p:cNvPr id="13" name="ZoneTexte 12"/>
          <p:cNvSpPr txBox="1">
            <a:spLocks noChangeArrowheads="1"/>
          </p:cNvSpPr>
          <p:nvPr/>
        </p:nvSpPr>
        <p:spPr bwMode="auto">
          <a:xfrm>
            <a:off x="6324600" y="3048000"/>
            <a:ext cx="1014413" cy="369888"/>
          </a:xfrm>
          <a:prstGeom prst="rect">
            <a:avLst/>
          </a:prstGeom>
          <a:gradFill rotWithShape="1">
            <a:gsLst>
              <a:gs pos="0">
                <a:srgbClr val="FFE5E5"/>
              </a:gs>
              <a:gs pos="64999">
                <a:srgbClr val="FFBEBD"/>
              </a:gs>
              <a:gs pos="100000">
                <a:srgbClr val="FFA2A1"/>
              </a:gs>
            </a:gsLst>
            <a:lin ang="5400000" scaled="1"/>
          </a:gradFill>
          <a:ln w="9525">
            <a:solidFill>
              <a:srgbClr val="BE4B48"/>
            </a:solidFill>
            <a:miter lim="800000"/>
            <a:headEnd/>
            <a:tailEnd/>
          </a:ln>
          <a:effectLst>
            <a:outerShdw dist="20000" dir="5400000" rotWithShape="0">
              <a:srgbClr val="808080">
                <a:alpha val="37999"/>
              </a:srgbClr>
            </a:outerShdw>
          </a:effectLst>
        </p:spPr>
        <p:txBody>
          <a:bodyPr wrap="none">
            <a:spAutoFit/>
          </a:bodyPr>
          <a:lstStyle/>
          <a:p>
            <a:r>
              <a:rPr lang="en-GB">
                <a:solidFill>
                  <a:srgbClr val="000000"/>
                </a:solidFill>
              </a:rPr>
              <a:t>&gt;100 µm</a:t>
            </a:r>
          </a:p>
        </p:txBody>
      </p:sp>
      <p:pic>
        <p:nvPicPr>
          <p:cNvPr id="14" name="Image 48"/>
          <p:cNvPicPr>
            <a:picLocks noChangeAspect="1"/>
          </p:cNvPicPr>
          <p:nvPr/>
        </p:nvPicPr>
        <p:blipFill>
          <a:blip r:embed="rId6" cstate="print"/>
          <a:srcRect/>
          <a:stretch>
            <a:fillRect/>
          </a:stretch>
        </p:blipFill>
        <p:spPr bwMode="auto">
          <a:xfrm>
            <a:off x="6805613" y="1916113"/>
            <a:ext cx="752475" cy="1096962"/>
          </a:xfrm>
          <a:prstGeom prst="rect">
            <a:avLst/>
          </a:prstGeom>
          <a:noFill/>
          <a:ln w="9525">
            <a:noFill/>
            <a:miter lim="800000"/>
            <a:headEnd/>
            <a:tailEnd/>
          </a:ln>
          <a:effectLst>
            <a:outerShdw dist="139700" dir="2700000" algn="tl" rotWithShape="0">
              <a:srgbClr val="333333">
                <a:alpha val="64999"/>
              </a:srgbClr>
            </a:outerShdw>
          </a:effectLst>
        </p:spPr>
      </p:pic>
      <p:pic>
        <p:nvPicPr>
          <p:cNvPr id="15" name="Image 50"/>
          <p:cNvPicPr>
            <a:picLocks noChangeAspect="1"/>
          </p:cNvPicPr>
          <p:nvPr/>
        </p:nvPicPr>
        <p:blipFill>
          <a:blip r:embed="rId7" cstate="print"/>
          <a:srcRect/>
          <a:stretch>
            <a:fillRect/>
          </a:stretch>
        </p:blipFill>
        <p:spPr bwMode="auto">
          <a:xfrm>
            <a:off x="7812088" y="3406775"/>
            <a:ext cx="838200" cy="1052513"/>
          </a:xfrm>
          <a:prstGeom prst="rect">
            <a:avLst/>
          </a:prstGeom>
          <a:noFill/>
          <a:ln w="9525">
            <a:noFill/>
            <a:miter lim="800000"/>
            <a:headEnd/>
            <a:tailEnd/>
          </a:ln>
          <a:effectLst>
            <a:outerShdw dist="139700" dir="2700000" algn="tl" rotWithShape="0">
              <a:srgbClr val="333333">
                <a:alpha val="64999"/>
              </a:srgbClr>
            </a:outerShdw>
          </a:effectLst>
        </p:spPr>
      </p:pic>
      <p:pic>
        <p:nvPicPr>
          <p:cNvPr id="16" name="Image 51"/>
          <p:cNvPicPr>
            <a:picLocks noChangeAspect="1"/>
          </p:cNvPicPr>
          <p:nvPr/>
        </p:nvPicPr>
        <p:blipFill>
          <a:blip r:embed="rId8" cstate="print"/>
          <a:srcRect/>
          <a:stretch>
            <a:fillRect/>
          </a:stretch>
        </p:blipFill>
        <p:spPr bwMode="auto">
          <a:xfrm>
            <a:off x="5880100" y="3406775"/>
            <a:ext cx="925513" cy="1119188"/>
          </a:xfrm>
          <a:prstGeom prst="rect">
            <a:avLst/>
          </a:prstGeom>
          <a:noFill/>
          <a:ln w="9525">
            <a:noFill/>
            <a:miter lim="800000"/>
            <a:headEnd/>
            <a:tailEnd/>
          </a:ln>
          <a:effectLst>
            <a:outerShdw dist="139700" dir="2700000" algn="tl" rotWithShape="0">
              <a:srgbClr val="333333">
                <a:alpha val="64999"/>
              </a:srgbClr>
            </a:outerShdw>
          </a:effectLst>
        </p:spPr>
      </p:pic>
      <p:pic>
        <p:nvPicPr>
          <p:cNvPr id="17" name="Image 52"/>
          <p:cNvPicPr>
            <a:picLocks noChangeAspect="1"/>
          </p:cNvPicPr>
          <p:nvPr/>
        </p:nvPicPr>
        <p:blipFill>
          <a:blip r:embed="rId9" cstate="print"/>
          <a:srcRect/>
          <a:stretch>
            <a:fillRect/>
          </a:stretch>
        </p:blipFill>
        <p:spPr bwMode="auto">
          <a:xfrm>
            <a:off x="6908800" y="3413125"/>
            <a:ext cx="822325" cy="1081088"/>
          </a:xfrm>
          <a:prstGeom prst="rect">
            <a:avLst/>
          </a:prstGeom>
          <a:noFill/>
          <a:ln w="9525">
            <a:noFill/>
            <a:miter lim="800000"/>
            <a:headEnd/>
            <a:tailEnd/>
          </a:ln>
          <a:effectLst>
            <a:outerShdw dist="139700" dir="2700000" algn="tl" rotWithShape="0">
              <a:srgbClr val="333333">
                <a:alpha val="64999"/>
              </a:srgbClr>
            </a:outerShdw>
          </a:effectLst>
        </p:spPr>
      </p:pic>
      <p:pic>
        <p:nvPicPr>
          <p:cNvPr id="18" name="Image 17"/>
          <p:cNvPicPr>
            <a:picLocks noChangeAspect="1"/>
          </p:cNvPicPr>
          <p:nvPr/>
        </p:nvPicPr>
        <p:blipFill>
          <a:blip r:embed="rId10" cstate="print"/>
          <a:srcRect/>
          <a:stretch>
            <a:fillRect/>
          </a:stretch>
        </p:blipFill>
        <p:spPr bwMode="auto">
          <a:xfrm>
            <a:off x="5789613" y="4610100"/>
            <a:ext cx="3106737" cy="1897063"/>
          </a:xfrm>
          <a:prstGeom prst="rect">
            <a:avLst/>
          </a:prstGeom>
          <a:noFill/>
          <a:ln w="9525">
            <a:noFill/>
            <a:miter lim="800000"/>
            <a:headEnd/>
            <a:tailEnd/>
          </a:ln>
          <a:effectLst>
            <a:outerShdw dist="139700" dir="2700000" algn="tl" rotWithShape="0">
              <a:srgbClr val="333333">
                <a:alpha val="64999"/>
              </a:srgbClr>
            </a:outerShdw>
          </a:effectLst>
        </p:spPr>
      </p:pic>
      <p:pic>
        <p:nvPicPr>
          <p:cNvPr id="19" name="Image 18"/>
          <p:cNvPicPr>
            <a:picLocks noChangeAspect="1"/>
          </p:cNvPicPr>
          <p:nvPr/>
        </p:nvPicPr>
        <p:blipFill>
          <a:blip r:embed="rId11" cstate="print"/>
          <a:srcRect/>
          <a:stretch>
            <a:fillRect/>
          </a:stretch>
        </p:blipFill>
        <p:spPr bwMode="auto">
          <a:xfrm>
            <a:off x="3619500" y="1127125"/>
            <a:ext cx="1905000" cy="2286000"/>
          </a:xfrm>
          <a:prstGeom prst="rect">
            <a:avLst/>
          </a:prstGeom>
          <a:noFill/>
          <a:ln w="9525">
            <a:noFill/>
            <a:miter lim="800000"/>
            <a:headEnd/>
            <a:tailEnd/>
          </a:ln>
          <a:effectLst>
            <a:outerShdw dist="139700" dir="2700000" algn="tl" rotWithShape="0">
              <a:srgbClr val="333333">
                <a:alpha val="64999"/>
              </a:srgbClr>
            </a:outerShdw>
          </a:effectLst>
        </p:spPr>
      </p:pic>
      <p:pic>
        <p:nvPicPr>
          <p:cNvPr id="20" name="Image 19"/>
          <p:cNvPicPr>
            <a:picLocks noChangeAspect="1"/>
          </p:cNvPicPr>
          <p:nvPr/>
        </p:nvPicPr>
        <p:blipFill>
          <a:blip r:embed="rId12" cstate="print"/>
          <a:srcRect/>
          <a:stretch>
            <a:fillRect/>
          </a:stretch>
        </p:blipFill>
        <p:spPr bwMode="auto">
          <a:xfrm>
            <a:off x="3130550" y="4044950"/>
            <a:ext cx="2540000" cy="1231900"/>
          </a:xfrm>
          <a:prstGeom prst="rect">
            <a:avLst/>
          </a:prstGeom>
          <a:noFill/>
          <a:ln w="9525">
            <a:noFill/>
            <a:miter lim="800000"/>
            <a:headEnd/>
            <a:tailEnd/>
          </a:ln>
          <a:effectLst>
            <a:outerShdw dist="139700" dir="2700000" algn="tl" rotWithShape="0">
              <a:srgbClr val="333333">
                <a:alpha val="64999"/>
              </a:srgbClr>
            </a:outerShdw>
          </a:effectLst>
        </p:spPr>
      </p:pic>
      <p:sp>
        <p:nvSpPr>
          <p:cNvPr id="21" name="ZoneTexte 20"/>
          <p:cNvSpPr txBox="1">
            <a:spLocks noChangeArrowheads="1"/>
          </p:cNvSpPr>
          <p:nvPr/>
        </p:nvSpPr>
        <p:spPr bwMode="auto">
          <a:xfrm>
            <a:off x="3200400" y="5257800"/>
            <a:ext cx="1150938" cy="369888"/>
          </a:xfrm>
          <a:prstGeom prst="rect">
            <a:avLst/>
          </a:prstGeom>
          <a:gradFill rotWithShape="1">
            <a:gsLst>
              <a:gs pos="0">
                <a:srgbClr val="FFE5E5"/>
              </a:gs>
              <a:gs pos="64999">
                <a:srgbClr val="FFBEBD"/>
              </a:gs>
              <a:gs pos="100000">
                <a:srgbClr val="FFA2A1"/>
              </a:gs>
            </a:gsLst>
            <a:lin ang="5400000" scaled="1"/>
          </a:gradFill>
          <a:ln w="9525">
            <a:solidFill>
              <a:srgbClr val="BE4B48"/>
            </a:solidFill>
            <a:miter lim="800000"/>
            <a:headEnd/>
            <a:tailEnd/>
          </a:ln>
          <a:effectLst>
            <a:outerShdw dist="20000" dir="5400000" rotWithShape="0">
              <a:srgbClr val="808080">
                <a:alpha val="37999"/>
              </a:srgbClr>
            </a:outerShdw>
          </a:effectLst>
        </p:spPr>
        <p:txBody>
          <a:bodyPr wrap="none">
            <a:spAutoFit/>
          </a:bodyPr>
          <a:lstStyle/>
          <a:p>
            <a:r>
              <a:rPr lang="en-GB">
                <a:solidFill>
                  <a:srgbClr val="000000"/>
                </a:solidFill>
              </a:rPr>
              <a:t>10-100µm</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5"/>
          <p:cNvSpPr>
            <a:spLocks noChangeArrowheads="1"/>
          </p:cNvSpPr>
          <p:nvPr/>
        </p:nvSpPr>
        <p:spPr bwMode="auto">
          <a:xfrm>
            <a:off x="76200" y="826130"/>
            <a:ext cx="3199656" cy="2959253"/>
          </a:xfrm>
          <a:prstGeom prst="rect">
            <a:avLst/>
          </a:prstGeom>
          <a:gradFill rotWithShape="1">
            <a:gsLst>
              <a:gs pos="0">
                <a:srgbClr val="7B57A8"/>
              </a:gs>
              <a:gs pos="20000">
                <a:srgbClr val="7B58A6"/>
              </a:gs>
              <a:gs pos="100000">
                <a:srgbClr val="5D417E"/>
              </a:gs>
            </a:gsLst>
            <a:lin ang="5400000"/>
          </a:gradFill>
          <a:ln w="9525">
            <a:solidFill>
              <a:srgbClr val="7D60A0"/>
            </a:solidFill>
            <a:miter lim="800000"/>
            <a:headEnd/>
            <a:tailEnd/>
          </a:ln>
          <a:effectLst>
            <a:outerShdw dist="23000" dir="5400000" rotWithShape="0">
              <a:srgbClr val="808080">
                <a:alpha val="34999"/>
              </a:srgbClr>
            </a:outerShdw>
          </a:effectLst>
        </p:spPr>
        <p:txBody>
          <a:bodyPr wrap="square" lIns="91422" tIns="45711" rIns="91422" bIns="45711" anchor="ctr">
            <a:spAutoFit/>
          </a:bodyPr>
          <a:lstStyle/>
          <a:p>
            <a:r>
              <a:rPr lang="fr-FR" sz="2000" b="1" dirty="0" smtClean="0">
                <a:solidFill>
                  <a:srgbClr val="FFFFFF"/>
                </a:solidFill>
                <a:cs typeface="Times New Roman" pitchFamily="1" charset="0"/>
              </a:rPr>
              <a:t>DELIVERABLE</a:t>
            </a:r>
            <a:r>
              <a:rPr lang="fr-FR" sz="2000" b="1" dirty="0">
                <a:solidFill>
                  <a:srgbClr val="FFFFFF"/>
                </a:solidFill>
                <a:cs typeface="Times New Roman" pitchFamily="1" charset="0"/>
              </a:rPr>
              <a:t>: </a:t>
            </a:r>
          </a:p>
          <a:p>
            <a:r>
              <a:rPr lang="fr-FR" sz="2000" b="1" dirty="0">
                <a:solidFill>
                  <a:srgbClr val="FFFFFF"/>
                </a:solidFill>
                <a:cs typeface="Times New Roman" pitchFamily="1" charset="0"/>
              </a:rPr>
              <a:t>Common  software for image </a:t>
            </a:r>
            <a:r>
              <a:rPr lang="fr-FR" sz="2000" b="1" dirty="0" err="1">
                <a:solidFill>
                  <a:srgbClr val="FFFFFF"/>
                </a:solidFill>
                <a:cs typeface="Times New Roman" pitchFamily="1" charset="0"/>
              </a:rPr>
              <a:t>analysis</a:t>
            </a:r>
            <a:r>
              <a:rPr lang="fr-FR" sz="2000" b="1" dirty="0">
                <a:solidFill>
                  <a:srgbClr val="FFFFFF"/>
                </a:solidFill>
                <a:cs typeface="Times New Roman" pitchFamily="1" charset="0"/>
              </a:rPr>
              <a:t> and data management for </a:t>
            </a:r>
            <a:r>
              <a:rPr lang="fr-FR" sz="2000" b="1" dirty="0" err="1">
                <a:solidFill>
                  <a:srgbClr val="FFFFFF"/>
                </a:solidFill>
                <a:cs typeface="Times New Roman" pitchFamily="1" charset="0"/>
              </a:rPr>
              <a:t>Flowcam</a:t>
            </a:r>
            <a:r>
              <a:rPr lang="fr-FR" sz="2000" b="1" dirty="0">
                <a:solidFill>
                  <a:srgbClr val="FFFFFF"/>
                </a:solidFill>
                <a:cs typeface="Times New Roman" pitchFamily="1" charset="0"/>
              </a:rPr>
              <a:t>, </a:t>
            </a:r>
            <a:r>
              <a:rPr lang="fr-FR" sz="2000" b="1" dirty="0" err="1">
                <a:solidFill>
                  <a:srgbClr val="FFFFFF"/>
                </a:solidFill>
                <a:cs typeface="Times New Roman" pitchFamily="1" charset="0"/>
              </a:rPr>
              <a:t>Zooscan</a:t>
            </a:r>
            <a:r>
              <a:rPr lang="fr-FR" sz="2000" b="1" dirty="0">
                <a:solidFill>
                  <a:srgbClr val="FFFFFF"/>
                </a:solidFill>
                <a:cs typeface="Times New Roman" pitchFamily="1" charset="0"/>
              </a:rPr>
              <a:t>.</a:t>
            </a:r>
          </a:p>
          <a:p>
            <a:endParaRPr lang="fr-FR" b="1" dirty="0">
              <a:solidFill>
                <a:srgbClr val="FFFFFF"/>
              </a:solidFill>
              <a:cs typeface="Times New Roman" pitchFamily="1" charset="0"/>
            </a:endParaRPr>
          </a:p>
          <a:p>
            <a:r>
              <a:rPr lang="fr-FR" sz="2000" b="1" dirty="0" err="1">
                <a:solidFill>
                  <a:srgbClr val="FFFFFF"/>
                </a:solidFill>
                <a:cs typeface="Times New Roman" pitchFamily="1" charset="0"/>
              </a:rPr>
              <a:t>We</a:t>
            </a:r>
            <a:r>
              <a:rPr lang="fr-FR" sz="2000" b="1" dirty="0">
                <a:solidFill>
                  <a:srgbClr val="FFFFFF"/>
                </a:solidFill>
                <a:cs typeface="Times New Roman" pitchFamily="1" charset="0"/>
              </a:rPr>
              <a:t> </a:t>
            </a:r>
            <a:r>
              <a:rPr lang="fr-FR" sz="2000" b="1" dirty="0" err="1">
                <a:solidFill>
                  <a:srgbClr val="FFFFFF"/>
                </a:solidFill>
                <a:cs typeface="Times New Roman" pitchFamily="1" charset="0"/>
              </a:rPr>
              <a:t>try</a:t>
            </a:r>
            <a:r>
              <a:rPr lang="fr-FR" sz="2000" b="1" dirty="0">
                <a:solidFill>
                  <a:srgbClr val="FFFFFF"/>
                </a:solidFill>
                <a:cs typeface="Times New Roman" pitchFamily="1" charset="0"/>
              </a:rPr>
              <a:t> to </a:t>
            </a:r>
            <a:r>
              <a:rPr lang="fr-FR" sz="2000" b="1" dirty="0" err="1">
                <a:solidFill>
                  <a:srgbClr val="FFFFFF"/>
                </a:solidFill>
                <a:cs typeface="Times New Roman" pitchFamily="1" charset="0"/>
              </a:rPr>
              <a:t>take</a:t>
            </a:r>
            <a:r>
              <a:rPr lang="fr-FR" sz="2000" b="1" dirty="0">
                <a:solidFill>
                  <a:srgbClr val="FFFFFF"/>
                </a:solidFill>
                <a:cs typeface="Times New Roman" pitchFamily="1" charset="0"/>
              </a:rPr>
              <a:t> </a:t>
            </a:r>
            <a:r>
              <a:rPr lang="fr-FR" sz="2000" b="1" dirty="0" err="1">
                <a:solidFill>
                  <a:srgbClr val="FFFFFF"/>
                </a:solidFill>
                <a:cs typeface="Times New Roman" pitchFamily="1" charset="0"/>
              </a:rPr>
              <a:t>into</a:t>
            </a:r>
            <a:r>
              <a:rPr lang="fr-FR" sz="2000" b="1" dirty="0">
                <a:solidFill>
                  <a:srgbClr val="FFFFFF"/>
                </a:solidFill>
                <a:cs typeface="Times New Roman" pitchFamily="1" charset="0"/>
              </a:rPr>
              <a:t> </a:t>
            </a:r>
            <a:r>
              <a:rPr lang="fr-FR" sz="2000" b="1" dirty="0" err="1">
                <a:solidFill>
                  <a:srgbClr val="FFFFFF"/>
                </a:solidFill>
                <a:cs typeface="Times New Roman" pitchFamily="1" charset="0"/>
              </a:rPr>
              <a:t>account</a:t>
            </a:r>
            <a:r>
              <a:rPr lang="fr-FR" sz="2000" b="1" dirty="0">
                <a:solidFill>
                  <a:srgbClr val="FFFFFF"/>
                </a:solidFill>
                <a:cs typeface="Times New Roman" pitchFamily="1" charset="0"/>
              </a:rPr>
              <a:t> </a:t>
            </a:r>
            <a:r>
              <a:rPr lang="fr-FR" sz="2000" b="1" dirty="0" err="1">
                <a:solidFill>
                  <a:srgbClr val="FFFFFF"/>
                </a:solidFill>
                <a:cs typeface="Times New Roman" pitchFamily="1" charset="0"/>
              </a:rPr>
              <a:t>other</a:t>
            </a:r>
            <a:r>
              <a:rPr lang="fr-FR" sz="2000" b="1" dirty="0">
                <a:solidFill>
                  <a:srgbClr val="FFFFFF"/>
                </a:solidFill>
                <a:cs typeface="Times New Roman" pitchFamily="1" charset="0"/>
              </a:rPr>
              <a:t> instruments (for </a:t>
            </a:r>
            <a:r>
              <a:rPr lang="fr-FR" sz="2000" b="1" dirty="0" err="1">
                <a:solidFill>
                  <a:srgbClr val="FFFFFF"/>
                </a:solidFill>
                <a:cs typeface="Times New Roman" pitchFamily="1" charset="0"/>
              </a:rPr>
              <a:t>other</a:t>
            </a:r>
            <a:r>
              <a:rPr lang="fr-FR" sz="2000" b="1" dirty="0">
                <a:solidFill>
                  <a:srgbClr val="FFFFFF"/>
                </a:solidFill>
                <a:cs typeface="Times New Roman" pitchFamily="1" charset="0"/>
              </a:rPr>
              <a:t> size ranges)</a:t>
            </a:r>
            <a:endParaRPr lang="fr-FR" sz="2000" b="1" dirty="0">
              <a:solidFill>
                <a:srgbClr val="FFFFFF"/>
              </a:solidFill>
            </a:endParaRPr>
          </a:p>
        </p:txBody>
      </p:sp>
      <p:pic>
        <p:nvPicPr>
          <p:cNvPr id="19459" name="Picture 4"/>
          <p:cNvPicPr>
            <a:picLocks noChangeAspect="1" noChangeArrowheads="1"/>
          </p:cNvPicPr>
          <p:nvPr/>
        </p:nvPicPr>
        <p:blipFill>
          <a:blip r:embed="rId2" cstate="print"/>
          <a:srcRect/>
          <a:stretch>
            <a:fillRect/>
          </a:stretch>
        </p:blipFill>
        <p:spPr bwMode="auto">
          <a:xfrm>
            <a:off x="3352800" y="762000"/>
            <a:ext cx="3582988" cy="2819400"/>
          </a:xfrm>
          <a:prstGeom prst="rect">
            <a:avLst/>
          </a:prstGeom>
          <a:noFill/>
          <a:ln w="9525">
            <a:noFill/>
            <a:miter lim="800000"/>
            <a:headEnd/>
            <a:tailEnd/>
          </a:ln>
        </p:spPr>
      </p:pic>
      <p:sp>
        <p:nvSpPr>
          <p:cNvPr id="19460" name="ZoneTexte 10"/>
          <p:cNvSpPr txBox="1">
            <a:spLocks noChangeArrowheads="1"/>
          </p:cNvSpPr>
          <p:nvPr/>
        </p:nvSpPr>
        <p:spPr bwMode="auto">
          <a:xfrm>
            <a:off x="179512" y="3933056"/>
            <a:ext cx="2922559" cy="480113"/>
          </a:xfrm>
          <a:prstGeom prst="rect">
            <a:avLst/>
          </a:prstGeom>
          <a:noFill/>
          <a:ln w="9525">
            <a:noFill/>
            <a:miter lim="800000"/>
            <a:headEnd/>
            <a:tailEnd/>
          </a:ln>
        </p:spPr>
        <p:txBody>
          <a:bodyPr wrap="none" lIns="91422" tIns="45711" rIns="91422" bIns="45711">
            <a:spAutoFit/>
          </a:bodyPr>
          <a:lstStyle/>
          <a:p>
            <a:r>
              <a:rPr lang="en-US" sz="2800" dirty="0"/>
              <a:t>1: </a:t>
            </a:r>
            <a:r>
              <a:rPr lang="en-US" sz="2800" dirty="0" err="1" smtClean="0"/>
              <a:t>Flowcytometer</a:t>
            </a:r>
            <a:endParaRPr lang="en-US" sz="1600" dirty="0"/>
          </a:p>
        </p:txBody>
      </p:sp>
      <p:sp>
        <p:nvSpPr>
          <p:cNvPr id="19461" name="ZoneTexte 11"/>
          <p:cNvSpPr txBox="1">
            <a:spLocks noChangeArrowheads="1"/>
          </p:cNvSpPr>
          <p:nvPr/>
        </p:nvSpPr>
        <p:spPr bwMode="auto">
          <a:xfrm>
            <a:off x="3633788" y="3733800"/>
            <a:ext cx="1885950" cy="523875"/>
          </a:xfrm>
          <a:prstGeom prst="rect">
            <a:avLst/>
          </a:prstGeom>
          <a:noFill/>
          <a:ln w="9525">
            <a:noFill/>
            <a:miter lim="800000"/>
            <a:headEnd/>
            <a:tailEnd/>
          </a:ln>
        </p:spPr>
        <p:txBody>
          <a:bodyPr wrap="none" lIns="91422" tIns="45711" rIns="91422" bIns="45711">
            <a:spAutoFit/>
          </a:bodyPr>
          <a:lstStyle/>
          <a:p>
            <a:r>
              <a:rPr lang="en-US" sz="2800"/>
              <a:t>2: FlowCam</a:t>
            </a:r>
            <a:endParaRPr lang="en-US" sz="1600"/>
          </a:p>
        </p:txBody>
      </p:sp>
      <p:sp>
        <p:nvSpPr>
          <p:cNvPr id="19462" name="ZoneTexte 12"/>
          <p:cNvSpPr txBox="1">
            <a:spLocks noChangeArrowheads="1"/>
          </p:cNvSpPr>
          <p:nvPr/>
        </p:nvSpPr>
        <p:spPr bwMode="auto">
          <a:xfrm>
            <a:off x="6627813" y="3684588"/>
            <a:ext cx="1736725" cy="523875"/>
          </a:xfrm>
          <a:prstGeom prst="rect">
            <a:avLst/>
          </a:prstGeom>
          <a:noFill/>
          <a:ln w="9525">
            <a:noFill/>
            <a:miter lim="800000"/>
            <a:headEnd/>
            <a:tailEnd/>
          </a:ln>
        </p:spPr>
        <p:txBody>
          <a:bodyPr wrap="none" lIns="91422" tIns="45711" rIns="91422" bIns="45711">
            <a:spAutoFit/>
          </a:bodyPr>
          <a:lstStyle/>
          <a:p>
            <a:r>
              <a:rPr lang="en-US" sz="2800"/>
              <a:t>3: Zooscan </a:t>
            </a:r>
            <a:endParaRPr lang="en-US" sz="1600"/>
          </a:p>
        </p:txBody>
      </p:sp>
      <p:pic>
        <p:nvPicPr>
          <p:cNvPr id="19463" name="Picture 4"/>
          <p:cNvPicPr>
            <a:picLocks noChangeAspect="1" noChangeArrowheads="1"/>
          </p:cNvPicPr>
          <p:nvPr/>
        </p:nvPicPr>
        <p:blipFill>
          <a:blip r:embed="rId3" cstate="print"/>
          <a:srcRect t="8810" r="50142"/>
          <a:stretch>
            <a:fillRect/>
          </a:stretch>
        </p:blipFill>
        <p:spPr bwMode="auto">
          <a:xfrm>
            <a:off x="76200" y="4500563"/>
            <a:ext cx="3333750" cy="2178050"/>
          </a:xfrm>
          <a:prstGeom prst="rect">
            <a:avLst/>
          </a:prstGeom>
          <a:noFill/>
          <a:ln w="9525">
            <a:noFill/>
            <a:miter lim="800000"/>
            <a:headEnd/>
            <a:tailEnd/>
          </a:ln>
        </p:spPr>
      </p:pic>
      <p:cxnSp>
        <p:nvCxnSpPr>
          <p:cNvPr id="16" name="Connecteur droit avec flèche 15"/>
          <p:cNvCxnSpPr>
            <a:cxnSpLocks noChangeShapeType="1"/>
          </p:cNvCxnSpPr>
          <p:nvPr/>
        </p:nvCxnSpPr>
        <p:spPr bwMode="auto">
          <a:xfrm flipV="1">
            <a:off x="1905000" y="1524000"/>
            <a:ext cx="2514600" cy="2286000"/>
          </a:xfrm>
          <a:prstGeom prst="straightConnector1">
            <a:avLst/>
          </a:prstGeom>
          <a:noFill/>
          <a:ln w="25400">
            <a:solidFill>
              <a:srgbClr val="FF3300"/>
            </a:solidFill>
            <a:round/>
            <a:headEnd/>
            <a:tailEnd type="arrow" w="med" len="med"/>
          </a:ln>
          <a:effectLst>
            <a:outerShdw dist="20000" dir="5400000" rotWithShape="0">
              <a:srgbClr val="808080">
                <a:alpha val="37999"/>
              </a:srgbClr>
            </a:outerShdw>
          </a:effectLst>
        </p:spPr>
      </p:cxnSp>
      <p:pic>
        <p:nvPicPr>
          <p:cNvPr id="19465" name="Picture 4"/>
          <p:cNvPicPr>
            <a:picLocks noChangeAspect="1" noChangeArrowheads="1"/>
          </p:cNvPicPr>
          <p:nvPr/>
        </p:nvPicPr>
        <p:blipFill>
          <a:blip r:embed="rId4" cstate="print"/>
          <a:srcRect t="9190" r="49213"/>
          <a:stretch>
            <a:fillRect/>
          </a:stretch>
        </p:blipFill>
        <p:spPr bwMode="auto">
          <a:xfrm>
            <a:off x="6400800" y="4527550"/>
            <a:ext cx="2949575" cy="2079625"/>
          </a:xfrm>
          <a:prstGeom prst="rect">
            <a:avLst/>
          </a:prstGeom>
          <a:noFill/>
          <a:ln w="9525">
            <a:noFill/>
            <a:miter lim="800000"/>
            <a:headEnd/>
            <a:tailEnd/>
          </a:ln>
        </p:spPr>
      </p:pic>
      <p:cxnSp>
        <p:nvCxnSpPr>
          <p:cNvPr id="20" name="Connecteur droit avec flèche 19"/>
          <p:cNvCxnSpPr>
            <a:cxnSpLocks noChangeShapeType="1"/>
          </p:cNvCxnSpPr>
          <p:nvPr/>
        </p:nvCxnSpPr>
        <p:spPr bwMode="auto">
          <a:xfrm rot="16200000" flipV="1">
            <a:off x="6210300" y="3086100"/>
            <a:ext cx="685800" cy="457200"/>
          </a:xfrm>
          <a:prstGeom prst="straightConnector1">
            <a:avLst/>
          </a:prstGeom>
          <a:noFill/>
          <a:ln w="25400">
            <a:solidFill>
              <a:srgbClr val="FF3300"/>
            </a:solidFill>
            <a:round/>
            <a:headEnd/>
            <a:tailEnd type="arrow" w="med" len="med"/>
          </a:ln>
          <a:effectLst>
            <a:outerShdw dist="20000" dir="5400000" rotWithShape="0">
              <a:srgbClr val="808080">
                <a:alpha val="37999"/>
              </a:srgbClr>
            </a:outerShdw>
          </a:effectLst>
        </p:spPr>
      </p:cxnSp>
      <p:sp>
        <p:nvSpPr>
          <p:cNvPr id="19467" name="Rectangle 21"/>
          <p:cNvSpPr>
            <a:spLocks noChangeArrowheads="1"/>
          </p:cNvSpPr>
          <p:nvPr/>
        </p:nvSpPr>
        <p:spPr bwMode="auto">
          <a:xfrm>
            <a:off x="179512" y="0"/>
            <a:ext cx="8244408" cy="646313"/>
          </a:xfrm>
          <a:prstGeom prst="rect">
            <a:avLst/>
          </a:prstGeom>
          <a:noFill/>
          <a:ln w="9525">
            <a:noFill/>
            <a:miter lim="800000"/>
            <a:headEnd/>
            <a:tailEnd/>
          </a:ln>
        </p:spPr>
        <p:txBody>
          <a:bodyPr wrap="square" lIns="91422" tIns="45711" rIns="91422" bIns="45711">
            <a:spAutoFit/>
          </a:bodyPr>
          <a:lstStyle/>
          <a:p>
            <a:r>
              <a:rPr lang="fr-FR" sz="2000" b="1" dirty="0" err="1" smtClean="0">
                <a:latin typeface="Arial Unicode MS" pitchFamily="1" charset="0"/>
              </a:rPr>
              <a:t>Pelagic</a:t>
            </a:r>
            <a:r>
              <a:rPr lang="fr-FR" sz="2000" b="1" dirty="0" smtClean="0">
                <a:latin typeface="Arial Unicode MS" pitchFamily="1" charset="0"/>
              </a:rPr>
              <a:t> </a:t>
            </a:r>
            <a:r>
              <a:rPr lang="fr-FR" sz="2000" b="1" dirty="0" err="1">
                <a:latin typeface="Arial Unicode MS" pitchFamily="1" charset="0"/>
              </a:rPr>
              <a:t>ecosystem</a:t>
            </a:r>
            <a:r>
              <a:rPr lang="fr-FR" sz="2000" b="1" dirty="0">
                <a:latin typeface="Arial Unicode MS" pitchFamily="1" charset="0"/>
              </a:rPr>
              <a:t> </a:t>
            </a:r>
            <a:r>
              <a:rPr lang="fr-FR" sz="2000" b="1" dirty="0" smtClean="0">
                <a:latin typeface="Arial Unicode MS" pitchFamily="1" charset="0"/>
              </a:rPr>
              <a:t> «</a:t>
            </a:r>
            <a:r>
              <a:rPr lang="fr-FR" sz="2000" b="1" dirty="0">
                <a:latin typeface="Arial Unicode MS" pitchFamily="1" charset="0"/>
              </a:rPr>
              <a:t> end to end » </a:t>
            </a:r>
            <a:r>
              <a:rPr lang="fr-FR" sz="2000" b="1" dirty="0" smtClean="0">
                <a:latin typeface="Arial Unicode MS" pitchFamily="1" charset="0"/>
              </a:rPr>
              <a:t>monitoring </a:t>
            </a:r>
            <a:r>
              <a:rPr lang="fr-FR" sz="2000" b="1" dirty="0" err="1" smtClean="0">
                <a:latin typeface="Arial Unicode MS" pitchFamily="1" charset="0"/>
              </a:rPr>
              <a:t>using</a:t>
            </a:r>
            <a:r>
              <a:rPr lang="fr-FR" sz="2000" b="1" dirty="0" smtClean="0">
                <a:latin typeface="Arial Unicode MS" pitchFamily="1" charset="0"/>
              </a:rPr>
              <a:t> semi </a:t>
            </a:r>
            <a:r>
              <a:rPr lang="fr-FR" sz="2000" b="1" dirty="0" err="1" smtClean="0">
                <a:latin typeface="Arial Unicode MS" pitchFamily="1" charset="0"/>
              </a:rPr>
              <a:t>automated</a:t>
            </a:r>
            <a:r>
              <a:rPr lang="fr-FR" sz="2000" b="1" dirty="0" smtClean="0">
                <a:latin typeface="Arial Unicode MS" pitchFamily="1" charset="0"/>
              </a:rPr>
              <a:t>  </a:t>
            </a:r>
            <a:r>
              <a:rPr lang="fr-FR" sz="2000" b="1" dirty="0" err="1" smtClean="0">
                <a:latin typeface="Arial Unicode MS" pitchFamily="1" charset="0"/>
              </a:rPr>
              <a:t>imaging</a:t>
            </a:r>
            <a:r>
              <a:rPr lang="fr-FR" sz="2000" b="1" dirty="0" smtClean="0">
                <a:latin typeface="Arial Unicode MS" pitchFamily="1" charset="0"/>
              </a:rPr>
              <a:t> </a:t>
            </a:r>
            <a:r>
              <a:rPr lang="fr-FR" sz="2000" b="1" dirty="0" err="1" smtClean="0">
                <a:latin typeface="Arial Unicode MS" pitchFamily="1" charset="0"/>
              </a:rPr>
              <a:t>systems</a:t>
            </a:r>
            <a:endParaRPr lang="fr-FR" sz="2000" b="1" dirty="0">
              <a:latin typeface="Times New Roman" pitchFamily="1" charset="0"/>
              <a:cs typeface="Times New Roman" pitchFamily="1" charset="0"/>
            </a:endParaRPr>
          </a:p>
        </p:txBody>
      </p:sp>
      <p:pic>
        <p:nvPicPr>
          <p:cNvPr id="19468" name="Picture 4"/>
          <p:cNvPicPr>
            <a:picLocks noChangeAspect="1" noChangeArrowheads="1"/>
          </p:cNvPicPr>
          <p:nvPr/>
        </p:nvPicPr>
        <p:blipFill>
          <a:blip r:embed="rId3" cstate="print"/>
          <a:srcRect l="53276" t="9943"/>
          <a:stretch>
            <a:fillRect/>
          </a:stretch>
        </p:blipFill>
        <p:spPr bwMode="auto">
          <a:xfrm>
            <a:off x="3429000" y="4554538"/>
            <a:ext cx="3124200" cy="2151062"/>
          </a:xfrm>
          <a:prstGeom prst="rect">
            <a:avLst/>
          </a:prstGeom>
          <a:noFill/>
          <a:ln w="9525">
            <a:noFill/>
            <a:miter lim="800000"/>
            <a:headEnd/>
            <a:tailEnd/>
          </a:ln>
        </p:spPr>
      </p:pic>
      <p:cxnSp>
        <p:nvCxnSpPr>
          <p:cNvPr id="17" name="Connecteur droit avec flèche 16"/>
          <p:cNvCxnSpPr>
            <a:cxnSpLocks noChangeShapeType="1"/>
          </p:cNvCxnSpPr>
          <p:nvPr/>
        </p:nvCxnSpPr>
        <p:spPr bwMode="auto">
          <a:xfrm rot="5400000" flipH="1" flipV="1">
            <a:off x="4838700" y="3162300"/>
            <a:ext cx="914400" cy="228600"/>
          </a:xfrm>
          <a:prstGeom prst="straightConnector1">
            <a:avLst/>
          </a:prstGeom>
          <a:noFill/>
          <a:ln w="25400">
            <a:solidFill>
              <a:srgbClr val="FF3300"/>
            </a:solidFill>
            <a:round/>
            <a:headEnd/>
            <a:tailEnd type="arrow" w="med" len="med"/>
          </a:ln>
          <a:effectLst>
            <a:outerShdw dist="20000" dir="5400000" rotWithShape="0">
              <a:srgbClr val="808080">
                <a:alpha val="37999"/>
              </a:srgbClr>
            </a:outerShdw>
          </a:effectLst>
        </p:spPr>
      </p:cxnSp>
      <p:grpSp>
        <p:nvGrpSpPr>
          <p:cNvPr id="2" name="Grouper 35"/>
          <p:cNvGrpSpPr>
            <a:grpSpLocks/>
          </p:cNvGrpSpPr>
          <p:nvPr/>
        </p:nvGrpSpPr>
        <p:grpSpPr bwMode="auto">
          <a:xfrm>
            <a:off x="4038600" y="457200"/>
            <a:ext cx="5105400" cy="2581275"/>
            <a:chOff x="4038600" y="457200"/>
            <a:chExt cx="5105400" cy="2581275"/>
          </a:xfrm>
        </p:grpSpPr>
        <p:pic>
          <p:nvPicPr>
            <p:cNvPr id="19472" name="Image 18"/>
            <p:cNvPicPr>
              <a:picLocks noChangeAspect="1"/>
            </p:cNvPicPr>
            <p:nvPr/>
          </p:nvPicPr>
          <p:blipFill>
            <a:blip r:embed="rId5" cstate="print"/>
            <a:srcRect r="76765"/>
            <a:stretch>
              <a:fillRect/>
            </a:stretch>
          </p:blipFill>
          <p:spPr bwMode="auto">
            <a:xfrm>
              <a:off x="7853363" y="457200"/>
              <a:ext cx="1290637" cy="2581275"/>
            </a:xfrm>
            <a:prstGeom prst="rect">
              <a:avLst/>
            </a:prstGeom>
            <a:noFill/>
            <a:ln w="9525">
              <a:noFill/>
              <a:miter lim="800000"/>
              <a:headEnd/>
              <a:tailEnd/>
            </a:ln>
          </p:spPr>
        </p:pic>
        <p:cxnSp>
          <p:nvCxnSpPr>
            <p:cNvPr id="24" name="Connecteur droit avec flèche 23"/>
            <p:cNvCxnSpPr>
              <a:cxnSpLocks noChangeShapeType="1"/>
            </p:cNvCxnSpPr>
            <p:nvPr/>
          </p:nvCxnSpPr>
          <p:spPr bwMode="auto">
            <a:xfrm rot="10800000" flipV="1">
              <a:off x="6553200" y="1676400"/>
              <a:ext cx="1600200" cy="0"/>
            </a:xfrm>
            <a:prstGeom prst="straightConnector1">
              <a:avLst/>
            </a:prstGeom>
            <a:noFill/>
            <a:ln w="50800">
              <a:solidFill>
                <a:srgbClr val="0000FF"/>
              </a:solidFill>
              <a:round/>
              <a:headEnd/>
              <a:tailEnd type="arrow" w="med" len="med"/>
            </a:ln>
            <a:effectLst>
              <a:outerShdw dist="20000" dir="5400000" rotWithShape="0">
                <a:srgbClr val="808080">
                  <a:alpha val="37999"/>
                </a:srgbClr>
              </a:outerShdw>
            </a:effectLst>
          </p:spPr>
        </p:cxnSp>
        <p:sp>
          <p:nvSpPr>
            <p:cNvPr id="19474" name="ZoneTexte 31"/>
            <p:cNvSpPr txBox="1">
              <a:spLocks noChangeArrowheads="1"/>
            </p:cNvSpPr>
            <p:nvPr/>
          </p:nvSpPr>
          <p:spPr bwMode="auto">
            <a:xfrm>
              <a:off x="7239000" y="685800"/>
              <a:ext cx="1149424" cy="840230"/>
            </a:xfrm>
            <a:prstGeom prst="rect">
              <a:avLst/>
            </a:prstGeom>
            <a:solidFill>
              <a:schemeClr val="bg1"/>
            </a:solidFill>
            <a:ln w="38100">
              <a:solidFill>
                <a:srgbClr val="2D2D8A"/>
              </a:solidFill>
              <a:round/>
              <a:headEnd/>
              <a:tailEnd/>
            </a:ln>
          </p:spPr>
          <p:txBody>
            <a:bodyPr wrap="square">
              <a:spAutoFit/>
            </a:bodyPr>
            <a:lstStyle/>
            <a:p>
              <a:r>
                <a:rPr lang="en-GB" dirty="0">
                  <a:solidFill>
                    <a:schemeClr val="tx1"/>
                  </a:solidFill>
                </a:rPr>
                <a:t>UVP, LISST</a:t>
              </a:r>
            </a:p>
          </p:txBody>
        </p:sp>
        <p:sp>
          <p:nvSpPr>
            <p:cNvPr id="35" name="Forme libre 34"/>
            <p:cNvSpPr>
              <a:spLocks noChangeArrowheads="1"/>
            </p:cNvSpPr>
            <p:nvPr/>
          </p:nvSpPr>
          <p:spPr bwMode="auto">
            <a:xfrm>
              <a:off x="4038600" y="1066800"/>
              <a:ext cx="2527300" cy="1955800"/>
            </a:xfrm>
            <a:custGeom>
              <a:avLst/>
              <a:gdLst>
                <a:gd name="T0" fmla="*/ 0 w 2527300"/>
                <a:gd name="T1" fmla="*/ 0 h 1955800"/>
                <a:gd name="T2" fmla="*/ 266700 w 2527300"/>
                <a:gd name="T3" fmla="*/ 50800 h 1955800"/>
                <a:gd name="T4" fmla="*/ 419100 w 2527300"/>
                <a:gd name="T5" fmla="*/ 63500 h 1955800"/>
                <a:gd name="T6" fmla="*/ 647700 w 2527300"/>
                <a:gd name="T7" fmla="*/ 381000 h 1955800"/>
                <a:gd name="T8" fmla="*/ 1143000 w 2527300"/>
                <a:gd name="T9" fmla="*/ 381000 h 1955800"/>
                <a:gd name="T10" fmla="*/ 1447800 w 2527300"/>
                <a:gd name="T11" fmla="*/ 889000 h 1955800"/>
                <a:gd name="T12" fmla="*/ 1841500 w 2527300"/>
                <a:gd name="T13" fmla="*/ 1117600 h 1955800"/>
                <a:gd name="T14" fmla="*/ 2324100 w 2527300"/>
                <a:gd name="T15" fmla="*/ 1435100 h 1955800"/>
                <a:gd name="T16" fmla="*/ 2527300 w 2527300"/>
                <a:gd name="T17" fmla="*/ 1955800 h 19558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27300"/>
                <a:gd name="T28" fmla="*/ 0 h 1955800"/>
                <a:gd name="T29" fmla="*/ 2527300 w 2527300"/>
                <a:gd name="T30" fmla="*/ 1955800 h 195580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27300" h="1955800">
                  <a:moveTo>
                    <a:pt x="0" y="0"/>
                  </a:moveTo>
                  <a:cubicBezTo>
                    <a:pt x="98425" y="20108"/>
                    <a:pt x="196850" y="40217"/>
                    <a:pt x="266700" y="50800"/>
                  </a:cubicBezTo>
                  <a:cubicBezTo>
                    <a:pt x="336550" y="61383"/>
                    <a:pt x="355600" y="8467"/>
                    <a:pt x="419100" y="63500"/>
                  </a:cubicBezTo>
                  <a:cubicBezTo>
                    <a:pt x="482600" y="118533"/>
                    <a:pt x="527050" y="328083"/>
                    <a:pt x="647700" y="381000"/>
                  </a:cubicBezTo>
                  <a:cubicBezTo>
                    <a:pt x="768350" y="433917"/>
                    <a:pt x="1009650" y="296333"/>
                    <a:pt x="1143000" y="381000"/>
                  </a:cubicBezTo>
                  <a:cubicBezTo>
                    <a:pt x="1276350" y="465667"/>
                    <a:pt x="1331383" y="766233"/>
                    <a:pt x="1447800" y="889000"/>
                  </a:cubicBezTo>
                  <a:cubicBezTo>
                    <a:pt x="1564217" y="1011767"/>
                    <a:pt x="1695450" y="1026583"/>
                    <a:pt x="1841500" y="1117600"/>
                  </a:cubicBezTo>
                  <a:cubicBezTo>
                    <a:pt x="1987550" y="1208617"/>
                    <a:pt x="2209800" y="1295400"/>
                    <a:pt x="2324100" y="1435100"/>
                  </a:cubicBezTo>
                  <a:cubicBezTo>
                    <a:pt x="2438400" y="1574800"/>
                    <a:pt x="2527300" y="1955800"/>
                    <a:pt x="2527300" y="1955800"/>
                  </a:cubicBezTo>
                </a:path>
              </a:pathLst>
            </a:custGeom>
            <a:noFill/>
            <a:ln w="38100">
              <a:solidFill>
                <a:srgbClr val="2D2D8A"/>
              </a:solidFill>
              <a:round/>
              <a:headEnd/>
              <a:tailEnd/>
            </a:ln>
            <a:effectLst>
              <a:outerShdw dist="20000" dir="5400000" rotWithShape="0">
                <a:srgbClr val="808080">
                  <a:alpha val="37999"/>
                </a:srgbClr>
              </a:outerShdw>
            </a:effectLst>
          </p:spPr>
          <p:txBody>
            <a:bodyPr anchor="ctr"/>
            <a:lstStyle/>
            <a:p>
              <a:pPr algn="ctr">
                <a:defRPr/>
              </a:pPr>
              <a:endParaRPr lang="en-GB">
                <a:latin typeface="+mn-lt"/>
                <a:cs typeface="+mn-cs"/>
              </a:endParaRPr>
            </a:p>
          </p:txBody>
        </p:sp>
      </p:grpSp>
      <p:sp>
        <p:nvSpPr>
          <p:cNvPr id="19471" name="ZoneTexte 12"/>
          <p:cNvSpPr txBox="1">
            <a:spLocks noChangeArrowheads="1"/>
          </p:cNvSpPr>
          <p:nvPr/>
        </p:nvSpPr>
        <p:spPr bwMode="auto">
          <a:xfrm>
            <a:off x="6804248" y="836712"/>
            <a:ext cx="371475" cy="542925"/>
          </a:xfrm>
          <a:prstGeom prst="rect">
            <a:avLst/>
          </a:prstGeom>
          <a:noFill/>
          <a:ln w="9525">
            <a:noFill/>
            <a:miter lim="800000"/>
            <a:headEnd/>
            <a:tailEnd/>
          </a:ln>
        </p:spPr>
        <p:txBody>
          <a:bodyPr wrap="none" lIns="91422" tIns="45711" rIns="91422" bIns="45711">
            <a:spAutoFit/>
          </a:bodyPr>
          <a:lstStyle/>
          <a:p>
            <a:r>
              <a:rPr lang="en-US" sz="2800"/>
              <a:t>4</a:t>
            </a:r>
            <a:endParaRPr lang="en-US" sz="1600"/>
          </a:p>
        </p:txBody>
      </p:sp>
      <p:sp>
        <p:nvSpPr>
          <p:cNvPr id="21" name="Rectangle 3"/>
          <p:cNvSpPr>
            <a:spLocks noChangeArrowheads="1"/>
          </p:cNvSpPr>
          <p:nvPr/>
        </p:nvSpPr>
        <p:spPr bwMode="auto">
          <a:xfrm>
            <a:off x="971600" y="5589240"/>
            <a:ext cx="6934200" cy="830263"/>
          </a:xfrm>
          <a:prstGeom prst="rect">
            <a:avLst/>
          </a:prstGeom>
          <a:gradFill rotWithShape="1">
            <a:gsLst>
              <a:gs pos="0">
                <a:srgbClr val="E5EEFF"/>
              </a:gs>
              <a:gs pos="64999">
                <a:srgbClr val="BFD5FF"/>
              </a:gs>
              <a:gs pos="100000">
                <a:srgbClr val="A3C4FF"/>
              </a:gs>
            </a:gsLst>
            <a:lin ang="5400000" scaled="1"/>
          </a:gradFill>
          <a:ln w="9525">
            <a:solidFill>
              <a:srgbClr val="4A7EBB"/>
            </a:solidFill>
            <a:miter lim="800000"/>
            <a:headEnd/>
            <a:tailEnd/>
          </a:ln>
          <a:effectLst>
            <a:outerShdw dist="20000" dir="5400000" rotWithShape="0">
              <a:srgbClr val="808080">
                <a:alpha val="37999"/>
              </a:srgbClr>
            </a:outerShdw>
          </a:effectLst>
        </p:spPr>
        <p:txBody>
          <a:bodyPr>
            <a:spAutoFit/>
          </a:bodyPr>
          <a:lstStyle/>
          <a:p>
            <a:pPr algn="ctr">
              <a:defRPr/>
            </a:pPr>
            <a:r>
              <a:rPr lang="fr-FR" sz="1600" dirty="0">
                <a:solidFill>
                  <a:schemeClr val="dk1"/>
                </a:solidFill>
                <a:latin typeface="+mn-lt"/>
                <a:cs typeface="+mn-cs"/>
              </a:rPr>
              <a:t>L. </a:t>
            </a:r>
            <a:r>
              <a:rPr lang="fr-FR" sz="1600" dirty="0" err="1">
                <a:solidFill>
                  <a:schemeClr val="dk1"/>
                </a:solidFill>
                <a:latin typeface="+mn-lt"/>
                <a:cs typeface="+mn-cs"/>
              </a:rPr>
              <a:t>Stemmann</a:t>
            </a:r>
            <a:r>
              <a:rPr lang="fr-FR" sz="1600" dirty="0">
                <a:solidFill>
                  <a:schemeClr val="dk1"/>
                </a:solidFill>
                <a:latin typeface="+mn-lt"/>
                <a:cs typeface="+mn-cs"/>
              </a:rPr>
              <a:t>, M. </a:t>
            </a:r>
            <a:r>
              <a:rPr lang="fr-FR" sz="1600" dirty="0" err="1">
                <a:solidFill>
                  <a:schemeClr val="dk1"/>
                </a:solidFill>
                <a:latin typeface="+mn-lt"/>
                <a:cs typeface="+mn-cs"/>
              </a:rPr>
              <a:t>Picheral</a:t>
            </a:r>
            <a:r>
              <a:rPr lang="fr-FR" sz="1600" dirty="0">
                <a:solidFill>
                  <a:schemeClr val="dk1"/>
                </a:solidFill>
                <a:latin typeface="+mn-lt"/>
                <a:cs typeface="+mn-cs"/>
              </a:rPr>
              <a:t>, Jean Baptiste </a:t>
            </a:r>
            <a:r>
              <a:rPr lang="fr-FR" sz="1600" dirty="0" err="1">
                <a:solidFill>
                  <a:schemeClr val="dk1"/>
                </a:solidFill>
                <a:latin typeface="+mn-lt"/>
                <a:cs typeface="+mn-cs"/>
              </a:rPr>
              <a:t>Romagnan</a:t>
            </a:r>
            <a:r>
              <a:rPr lang="fr-FR" sz="1600" dirty="0">
                <a:solidFill>
                  <a:schemeClr val="dk1"/>
                </a:solidFill>
                <a:latin typeface="+mn-lt"/>
                <a:cs typeface="+mn-cs"/>
              </a:rPr>
              <a:t> , </a:t>
            </a:r>
          </a:p>
          <a:p>
            <a:pPr algn="ctr">
              <a:defRPr/>
            </a:pPr>
            <a:r>
              <a:rPr lang="fr-FR" sz="1600" dirty="0">
                <a:solidFill>
                  <a:schemeClr val="dk1"/>
                </a:solidFill>
                <a:latin typeface="+mn-lt"/>
                <a:cs typeface="+mn-cs"/>
              </a:rPr>
              <a:t>F. </a:t>
            </a:r>
            <a:r>
              <a:rPr lang="fr-FR" sz="1600" dirty="0" err="1">
                <a:solidFill>
                  <a:schemeClr val="dk1"/>
                </a:solidFill>
                <a:latin typeface="+mn-lt"/>
                <a:cs typeface="+mn-cs"/>
              </a:rPr>
              <a:t>Prejger</a:t>
            </a:r>
            <a:r>
              <a:rPr lang="fr-FR" sz="1600" dirty="0">
                <a:solidFill>
                  <a:schemeClr val="dk1"/>
                </a:solidFill>
                <a:latin typeface="+mn-lt"/>
                <a:cs typeface="+mn-cs"/>
              </a:rPr>
              <a:t>, A. </a:t>
            </a:r>
            <a:r>
              <a:rPr lang="fr-FR" sz="1600" dirty="0" err="1">
                <a:solidFill>
                  <a:schemeClr val="dk1"/>
                </a:solidFill>
                <a:latin typeface="+mn-lt"/>
                <a:cs typeface="+mn-cs"/>
              </a:rPr>
              <a:t>Elineau</a:t>
            </a:r>
            <a:r>
              <a:rPr lang="fr-FR" sz="1600" dirty="0">
                <a:solidFill>
                  <a:schemeClr val="dk1"/>
                </a:solidFill>
                <a:latin typeface="+mn-lt"/>
                <a:cs typeface="+mn-cs"/>
              </a:rPr>
              <a:t>, G. </a:t>
            </a:r>
            <a:r>
              <a:rPr lang="fr-FR" sz="1600" dirty="0" err="1">
                <a:solidFill>
                  <a:schemeClr val="dk1"/>
                </a:solidFill>
                <a:latin typeface="+mn-lt"/>
                <a:cs typeface="+mn-cs"/>
              </a:rPr>
              <a:t>Obolensky</a:t>
            </a:r>
            <a:endParaRPr lang="fr-FR" sz="1600" dirty="0">
              <a:solidFill>
                <a:schemeClr val="dk1"/>
              </a:solidFill>
              <a:latin typeface="+mn-lt"/>
              <a:cs typeface="+mn-cs"/>
            </a:endParaRPr>
          </a:p>
          <a:p>
            <a:pPr algn="ctr">
              <a:defRPr/>
            </a:pPr>
            <a:r>
              <a:rPr lang="fr-FR" sz="1600" dirty="0">
                <a:solidFill>
                  <a:schemeClr val="dk1"/>
                </a:solidFill>
                <a:latin typeface="+mn-lt"/>
                <a:cs typeface="+mn-cs"/>
              </a:rPr>
              <a:t>OOV CNRS-UPMC (Janvier 2013)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a:spLocks noChangeArrowheads="1"/>
          </p:cNvSpPr>
          <p:nvPr/>
        </p:nvSpPr>
        <p:spPr bwMode="auto">
          <a:xfrm>
            <a:off x="0" y="1844824"/>
            <a:ext cx="8915400" cy="5078313"/>
          </a:xfrm>
          <a:prstGeom prst="rect">
            <a:avLst/>
          </a:prstGeom>
          <a:noFill/>
          <a:ln w="9525">
            <a:noFill/>
            <a:miter lim="800000"/>
            <a:headEnd/>
            <a:tailEnd/>
          </a:ln>
        </p:spPr>
        <p:txBody>
          <a:bodyPr>
            <a:spAutoFit/>
          </a:bodyPr>
          <a:lstStyle/>
          <a:p>
            <a:pPr marL="457200" indent="-457200">
              <a:buAutoNum type="arabicPlain"/>
            </a:pPr>
            <a:r>
              <a:rPr lang="en-GB" sz="2000" b="1" dirty="0" smtClean="0"/>
              <a:t>Develop </a:t>
            </a:r>
            <a:r>
              <a:rPr lang="en-GB" sz="2000" b="1" dirty="0"/>
              <a:t>an integrated suite of </a:t>
            </a:r>
            <a:r>
              <a:rPr lang="en-GB" sz="2000" b="1" dirty="0" smtClean="0"/>
              <a:t>software:</a:t>
            </a:r>
            <a:r>
              <a:rPr lang="en-GB" sz="2000" dirty="0" smtClean="0"/>
              <a:t> </a:t>
            </a:r>
            <a:endParaRPr lang="en-GB" sz="2000" dirty="0"/>
          </a:p>
          <a:p>
            <a:pPr marL="457200" indent="-457200"/>
            <a:r>
              <a:rPr lang="en-GB" sz="2000" dirty="0" smtClean="0"/>
              <a:t>	</a:t>
            </a:r>
          </a:p>
          <a:p>
            <a:pPr marL="457200" indent="-457200"/>
            <a:r>
              <a:rPr lang="en-GB" sz="2000" dirty="0" smtClean="0"/>
              <a:t>	Released </a:t>
            </a:r>
            <a:r>
              <a:rPr lang="en-GB" sz="2000" dirty="0"/>
              <a:t>a first version </a:t>
            </a:r>
            <a:r>
              <a:rPr lang="en-GB" sz="2000" dirty="0" smtClean="0"/>
              <a:t>of  </a:t>
            </a:r>
            <a:r>
              <a:rPr lang="en-GB" sz="2000" dirty="0" err="1" smtClean="0"/>
              <a:t>zooprocess</a:t>
            </a:r>
            <a:r>
              <a:rPr lang="en-GB" sz="2000" dirty="0" smtClean="0"/>
              <a:t> </a:t>
            </a:r>
            <a:r>
              <a:rPr lang="en-GB" sz="2000" dirty="0"/>
              <a:t>7.09 (in February 2012). </a:t>
            </a:r>
            <a:endParaRPr lang="en-GB" sz="2000" dirty="0" smtClean="0"/>
          </a:p>
          <a:p>
            <a:pPr marL="457200" indent="-457200"/>
            <a:r>
              <a:rPr lang="en-GB" sz="2000" dirty="0" smtClean="0"/>
              <a:t>	</a:t>
            </a:r>
            <a:r>
              <a:rPr lang="en-GB" sz="2000" dirty="0" err="1" smtClean="0"/>
              <a:t>zooprocess</a:t>
            </a:r>
            <a:r>
              <a:rPr lang="en-GB" sz="2000" dirty="0" smtClean="0"/>
              <a:t> </a:t>
            </a:r>
            <a:r>
              <a:rPr lang="en-GB" sz="2000" dirty="0"/>
              <a:t>7.12 has been displayed on the </a:t>
            </a:r>
            <a:r>
              <a:rPr lang="en-GB" sz="2000" dirty="0" err="1"/>
              <a:t>zooscan</a:t>
            </a:r>
            <a:r>
              <a:rPr lang="en-GB" sz="2000" dirty="0"/>
              <a:t> web page (</a:t>
            </a:r>
            <a:r>
              <a:rPr lang="fr-FR" sz="2000" dirty="0">
                <a:hlinkClick r:id="rId2"/>
              </a:rPr>
              <a:t>http://www.obs-vlfr.fr/LOV/ZooPart/ZooScan/</a:t>
            </a:r>
            <a:r>
              <a:rPr lang="en-GB" sz="2000" dirty="0"/>
              <a:t>).</a:t>
            </a:r>
          </a:p>
          <a:p>
            <a:endParaRPr lang="en-GB" sz="2000" dirty="0"/>
          </a:p>
          <a:p>
            <a:r>
              <a:rPr lang="en-GB" sz="2000" dirty="0"/>
              <a:t> 2    </a:t>
            </a:r>
            <a:r>
              <a:rPr lang="en-GB" sz="2000" b="1" dirty="0" smtClean="0"/>
              <a:t>Test </a:t>
            </a:r>
            <a:r>
              <a:rPr lang="en-GB" sz="2000" b="1" dirty="0"/>
              <a:t>different </a:t>
            </a:r>
            <a:r>
              <a:rPr lang="en-GB" sz="2000" b="1" dirty="0" smtClean="0"/>
              <a:t>protocols </a:t>
            </a:r>
            <a:r>
              <a:rPr lang="en-GB" sz="2000" b="1" dirty="0"/>
              <a:t>for sampling</a:t>
            </a:r>
            <a:r>
              <a:rPr lang="en-GB" sz="2000" b="1" dirty="0" smtClean="0"/>
              <a:t>:</a:t>
            </a:r>
          </a:p>
          <a:p>
            <a:endParaRPr lang="en-GB" sz="2000" dirty="0" smtClean="0"/>
          </a:p>
          <a:p>
            <a:r>
              <a:rPr lang="en-GB" sz="2000" dirty="0" smtClean="0"/>
              <a:t>	Samples </a:t>
            </a:r>
            <a:r>
              <a:rPr lang="en-GB" sz="2000" dirty="0"/>
              <a:t>have been collected weekly with </a:t>
            </a:r>
            <a:r>
              <a:rPr lang="en-GB" sz="2000" dirty="0" err="1"/>
              <a:t>Niskin</a:t>
            </a:r>
            <a:r>
              <a:rPr lang="en-GB" sz="2000" dirty="0"/>
              <a:t> bottles and different </a:t>
            </a:r>
            <a:r>
              <a:rPr lang="en-GB" sz="2000" dirty="0" smtClean="0"/>
              <a:t>	nets </a:t>
            </a:r>
            <a:r>
              <a:rPr lang="en-GB" sz="2000" dirty="0"/>
              <a:t>(50, 100, 200 and 680 µm </a:t>
            </a:r>
            <a:r>
              <a:rPr lang="en-GB" sz="2000" dirty="0" err="1"/>
              <a:t>meh</a:t>
            </a:r>
            <a:r>
              <a:rPr lang="en-GB" sz="2000" dirty="0"/>
              <a:t> size) to collect protozoa and </a:t>
            </a:r>
            <a:r>
              <a:rPr lang="en-GB" sz="2000" dirty="0" smtClean="0"/>
              <a:t>	</a:t>
            </a:r>
            <a:r>
              <a:rPr lang="en-GB" sz="2000" dirty="0" err="1" smtClean="0"/>
              <a:t>metazoa</a:t>
            </a:r>
            <a:r>
              <a:rPr lang="en-GB" sz="2000" dirty="0"/>
              <a:t>. </a:t>
            </a:r>
            <a:endParaRPr lang="en-GB" sz="2000" dirty="0" smtClean="0"/>
          </a:p>
          <a:p>
            <a:r>
              <a:rPr lang="en-GB" sz="2000" dirty="0" smtClean="0"/>
              <a:t>	Samples </a:t>
            </a:r>
            <a:r>
              <a:rPr lang="en-GB" sz="2000" dirty="0"/>
              <a:t>have been analysed using the </a:t>
            </a:r>
            <a:r>
              <a:rPr lang="en-GB" sz="2000" dirty="0" err="1"/>
              <a:t>FlowCam</a:t>
            </a:r>
            <a:r>
              <a:rPr lang="en-GB" sz="2000" dirty="0"/>
              <a:t> and </a:t>
            </a:r>
            <a:r>
              <a:rPr lang="en-GB" sz="2000" dirty="0" err="1"/>
              <a:t>Zooscan</a:t>
            </a:r>
            <a:r>
              <a:rPr lang="en-GB" sz="2000" dirty="0"/>
              <a:t>. </a:t>
            </a:r>
            <a:endParaRPr lang="en-GB" sz="2000" dirty="0" smtClean="0"/>
          </a:p>
          <a:p>
            <a:r>
              <a:rPr lang="en-GB" sz="2000" dirty="0" smtClean="0"/>
              <a:t>	The </a:t>
            </a:r>
            <a:r>
              <a:rPr lang="en-GB" sz="2000" dirty="0"/>
              <a:t>full analysis has been completed in summer </a:t>
            </a:r>
            <a:r>
              <a:rPr lang="en-GB" sz="2000" dirty="0" smtClean="0"/>
              <a:t>2012.</a:t>
            </a:r>
            <a:endParaRPr lang="en-GB" sz="2000" dirty="0"/>
          </a:p>
          <a:p>
            <a:endParaRPr lang="en-GB" sz="2000" dirty="0" smtClean="0"/>
          </a:p>
          <a:p>
            <a:pPr marL="457200" indent="-457200">
              <a:buAutoNum type="arabicPlain" startAt="3"/>
            </a:pPr>
            <a:r>
              <a:rPr lang="en-GB" sz="2000" b="1" dirty="0" smtClean="0"/>
              <a:t>Testing </a:t>
            </a:r>
            <a:r>
              <a:rPr lang="en-GB" sz="2000" b="1" dirty="0"/>
              <a:t>different </a:t>
            </a:r>
            <a:r>
              <a:rPr lang="en-GB" sz="2000" b="1" dirty="0" smtClean="0"/>
              <a:t>software settings </a:t>
            </a:r>
            <a:r>
              <a:rPr lang="en-GB" sz="2000" dirty="0"/>
              <a:t>for optimization of the </a:t>
            </a:r>
            <a:endParaRPr lang="en-GB" sz="2000" dirty="0" smtClean="0"/>
          </a:p>
          <a:p>
            <a:pPr marL="457200" indent="-457200"/>
            <a:r>
              <a:rPr lang="en-GB" sz="2000" dirty="0" smtClean="0"/>
              <a:t>	(semi-)automatic recognition </a:t>
            </a:r>
            <a:r>
              <a:rPr lang="en-GB" sz="2000" dirty="0"/>
              <a:t>of plankton groups. and additional collection at Point B. </a:t>
            </a:r>
            <a:r>
              <a:rPr lang="en-GB" sz="2000" dirty="0" smtClean="0"/>
              <a:t>	This </a:t>
            </a:r>
            <a:r>
              <a:rPr lang="en-GB" sz="2000" dirty="0"/>
              <a:t>work has just started.</a:t>
            </a:r>
            <a:endParaRPr lang="en-US" sz="2000" dirty="0"/>
          </a:p>
          <a:p>
            <a:r>
              <a:rPr lang="en-US" sz="2000" dirty="0"/>
              <a:t>   </a:t>
            </a:r>
          </a:p>
        </p:txBody>
      </p:sp>
      <p:sp>
        <p:nvSpPr>
          <p:cNvPr id="3" name="TextBox 2"/>
          <p:cNvSpPr txBox="1"/>
          <p:nvPr/>
        </p:nvSpPr>
        <p:spPr>
          <a:xfrm>
            <a:off x="467544" y="764704"/>
            <a:ext cx="5616624" cy="854080"/>
          </a:xfrm>
          <a:prstGeom prst="rect">
            <a:avLst/>
          </a:prstGeom>
          <a:noFill/>
        </p:spPr>
        <p:txBody>
          <a:bodyPr wrap="square" rtlCol="0">
            <a:spAutoFit/>
          </a:bodyPr>
          <a:lstStyle/>
          <a:p>
            <a:r>
              <a:rPr lang="en-GB" sz="2800" dirty="0" smtClean="0"/>
              <a:t>Working progress 2011 - 2012:</a:t>
            </a:r>
          </a:p>
          <a:p>
            <a:endParaRPr lang="en-IE"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a:spLocks noChangeArrowheads="1"/>
          </p:cNvSpPr>
          <p:nvPr/>
        </p:nvSpPr>
        <p:spPr bwMode="auto">
          <a:xfrm>
            <a:off x="76200" y="68263"/>
            <a:ext cx="8915400" cy="6948056"/>
          </a:xfrm>
          <a:prstGeom prst="rect">
            <a:avLst/>
          </a:prstGeom>
          <a:noFill/>
          <a:ln w="9525">
            <a:noFill/>
            <a:miter lim="800000"/>
            <a:headEnd/>
            <a:tailEnd/>
          </a:ln>
        </p:spPr>
        <p:txBody>
          <a:bodyPr>
            <a:spAutoFit/>
          </a:bodyPr>
          <a:lstStyle/>
          <a:p>
            <a:r>
              <a:rPr lang="en-GB" b="1" dirty="0"/>
              <a:t>Publications </a:t>
            </a:r>
            <a:r>
              <a:rPr lang="en-GB" b="1" dirty="0" smtClean="0"/>
              <a:t>based on </a:t>
            </a:r>
            <a:r>
              <a:rPr lang="en-GB" b="1" dirty="0"/>
              <a:t>JERICO</a:t>
            </a:r>
          </a:p>
          <a:p>
            <a:endParaRPr lang="en-GB" dirty="0"/>
          </a:p>
          <a:p>
            <a:pPr>
              <a:buFont typeface="Arial" charset="0"/>
              <a:buChar char="•"/>
            </a:pPr>
            <a:r>
              <a:rPr lang="fr-FR" sz="2000" dirty="0">
                <a:solidFill>
                  <a:schemeClr val="bg1"/>
                </a:solidFill>
                <a:hlinkClick r:id="rId2"/>
              </a:rPr>
              <a:t>Pieter </a:t>
            </a:r>
            <a:r>
              <a:rPr lang="fr-FR" sz="2000" dirty="0" err="1">
                <a:solidFill>
                  <a:schemeClr val="bg1"/>
                </a:solidFill>
                <a:hlinkClick r:id="rId2"/>
              </a:rPr>
              <a:t>Vandromme</a:t>
            </a:r>
            <a:r>
              <a:rPr lang="fr-FR" sz="2000" dirty="0">
                <a:solidFill>
                  <a:schemeClr val="bg1"/>
                </a:solidFill>
                <a:hlinkClick r:id="rId2"/>
              </a:rPr>
              <a:t>, </a:t>
            </a:r>
            <a:r>
              <a:rPr lang="fr-FR" sz="2000" b="1" dirty="0">
                <a:solidFill>
                  <a:schemeClr val="bg1"/>
                </a:solidFill>
                <a:hlinkClick r:id="rId2"/>
              </a:rPr>
              <a:t>Lars Stemmann</a:t>
            </a:r>
            <a:r>
              <a:rPr lang="fr-FR" sz="2000" dirty="0">
                <a:solidFill>
                  <a:schemeClr val="bg1"/>
                </a:solidFill>
                <a:hlinkClick r:id="rId2"/>
              </a:rPr>
              <a:t>, Carmen Garcia-Comas, Léo Berline, </a:t>
            </a:r>
            <a:r>
              <a:rPr lang="fr-FR" sz="2000" dirty="0" err="1">
                <a:solidFill>
                  <a:schemeClr val="bg1"/>
                </a:solidFill>
                <a:hlinkClick r:id="rId2"/>
              </a:rPr>
              <a:t>Xiaoxia</a:t>
            </a:r>
            <a:r>
              <a:rPr lang="fr-FR" sz="2000" dirty="0">
                <a:solidFill>
                  <a:schemeClr val="bg1"/>
                </a:solidFill>
                <a:hlinkClick r:id="rId2"/>
              </a:rPr>
              <a:t> Sun, Gaby </a:t>
            </a:r>
            <a:r>
              <a:rPr lang="fr-FR" sz="2000" dirty="0" err="1">
                <a:solidFill>
                  <a:schemeClr val="bg1"/>
                </a:solidFill>
                <a:hlinkClick r:id="rId2"/>
              </a:rPr>
              <a:t>Gorsky</a:t>
            </a:r>
            <a:r>
              <a:rPr lang="fr-FR" sz="2000" dirty="0">
                <a:solidFill>
                  <a:schemeClr val="bg1"/>
                </a:solidFill>
                <a:hlinkClick r:id="rId2"/>
              </a:rPr>
              <a:t> (</a:t>
            </a:r>
            <a:r>
              <a:rPr lang="fr-FR" sz="2000" b="1" dirty="0">
                <a:solidFill>
                  <a:schemeClr val="bg1"/>
                </a:solidFill>
                <a:hlinkClick r:id="rId2"/>
              </a:rPr>
              <a:t>2012</a:t>
            </a:r>
            <a:r>
              <a:rPr lang="fr-FR" sz="2000" dirty="0">
                <a:solidFill>
                  <a:schemeClr val="bg1"/>
                </a:solidFill>
                <a:hlinkClick r:id="rId2"/>
              </a:rPr>
              <a:t>) </a:t>
            </a:r>
            <a:r>
              <a:rPr lang="fr-FR" sz="2000" dirty="0" err="1">
                <a:solidFill>
                  <a:schemeClr val="bg1"/>
                </a:solidFill>
                <a:hlinkClick r:id="rId2"/>
              </a:rPr>
              <a:t>Assessing</a:t>
            </a:r>
            <a:r>
              <a:rPr lang="fr-FR" sz="2000" dirty="0">
                <a:solidFill>
                  <a:schemeClr val="bg1"/>
                </a:solidFill>
                <a:hlinkClick r:id="rId2"/>
              </a:rPr>
              <a:t> </a:t>
            </a:r>
            <a:r>
              <a:rPr lang="fr-FR" sz="2000" dirty="0" err="1">
                <a:solidFill>
                  <a:schemeClr val="bg1"/>
                </a:solidFill>
                <a:hlinkClick r:id="rId2"/>
              </a:rPr>
              <a:t>biases</a:t>
            </a:r>
            <a:r>
              <a:rPr lang="fr-FR" sz="2000" dirty="0">
                <a:solidFill>
                  <a:schemeClr val="bg1"/>
                </a:solidFill>
                <a:hlinkClick r:id="rId2"/>
              </a:rPr>
              <a:t> in </a:t>
            </a:r>
            <a:r>
              <a:rPr lang="fr-FR" sz="2000" dirty="0" err="1">
                <a:solidFill>
                  <a:schemeClr val="bg1"/>
                </a:solidFill>
                <a:hlinkClick r:id="rId2"/>
              </a:rPr>
              <a:t>computing</a:t>
            </a:r>
            <a:r>
              <a:rPr lang="fr-FR" sz="2000" dirty="0">
                <a:solidFill>
                  <a:schemeClr val="bg1"/>
                </a:solidFill>
                <a:hlinkClick r:id="rId2"/>
              </a:rPr>
              <a:t> size </a:t>
            </a:r>
            <a:r>
              <a:rPr lang="fr-FR" sz="2000" dirty="0" err="1">
                <a:solidFill>
                  <a:schemeClr val="bg1"/>
                </a:solidFill>
                <a:hlinkClick r:id="rId2"/>
              </a:rPr>
              <a:t>spectra</a:t>
            </a:r>
            <a:r>
              <a:rPr lang="fr-FR" sz="2000" dirty="0">
                <a:solidFill>
                  <a:schemeClr val="bg1"/>
                </a:solidFill>
                <a:hlinkClick r:id="rId2"/>
              </a:rPr>
              <a:t> of </a:t>
            </a:r>
            <a:r>
              <a:rPr lang="fr-FR" sz="2000" dirty="0" err="1">
                <a:solidFill>
                  <a:schemeClr val="bg1"/>
                </a:solidFill>
                <a:hlinkClick r:id="rId2"/>
              </a:rPr>
              <a:t>automatically</a:t>
            </a:r>
            <a:r>
              <a:rPr lang="fr-FR" sz="2000" dirty="0">
                <a:solidFill>
                  <a:schemeClr val="bg1"/>
                </a:solidFill>
                <a:hlinkClick r:id="rId2"/>
              </a:rPr>
              <a:t> </a:t>
            </a:r>
            <a:r>
              <a:rPr lang="fr-FR" sz="2000" dirty="0" err="1">
                <a:solidFill>
                  <a:schemeClr val="bg1"/>
                </a:solidFill>
                <a:hlinkClick r:id="rId2"/>
              </a:rPr>
              <a:t>classified</a:t>
            </a:r>
            <a:r>
              <a:rPr lang="fr-FR" sz="2000" dirty="0">
                <a:solidFill>
                  <a:schemeClr val="bg1"/>
                </a:solidFill>
                <a:hlinkClick r:id="rId2"/>
              </a:rPr>
              <a:t> </a:t>
            </a:r>
            <a:r>
              <a:rPr lang="fr-FR" sz="2000" dirty="0" err="1">
                <a:solidFill>
                  <a:schemeClr val="bg1"/>
                </a:solidFill>
                <a:hlinkClick r:id="rId2"/>
              </a:rPr>
              <a:t>zooplankton</a:t>
            </a:r>
            <a:r>
              <a:rPr lang="fr-FR" sz="2000" dirty="0">
                <a:solidFill>
                  <a:schemeClr val="bg1"/>
                </a:solidFill>
                <a:hlinkClick r:id="rId2"/>
              </a:rPr>
              <a:t> </a:t>
            </a:r>
            <a:r>
              <a:rPr lang="fr-FR" sz="2000" dirty="0" err="1">
                <a:solidFill>
                  <a:schemeClr val="bg1"/>
                </a:solidFill>
                <a:hlinkClick r:id="rId2"/>
              </a:rPr>
              <a:t>from</a:t>
            </a:r>
            <a:r>
              <a:rPr lang="fr-FR" sz="2000" dirty="0">
                <a:solidFill>
                  <a:schemeClr val="bg1"/>
                </a:solidFill>
                <a:hlinkClick r:id="rId2"/>
              </a:rPr>
              <a:t> </a:t>
            </a:r>
            <a:r>
              <a:rPr lang="fr-FR" sz="2000" dirty="0" err="1">
                <a:solidFill>
                  <a:schemeClr val="bg1"/>
                </a:solidFill>
                <a:hlinkClick r:id="rId2"/>
              </a:rPr>
              <a:t>imaging</a:t>
            </a:r>
            <a:r>
              <a:rPr lang="fr-FR" sz="2000" dirty="0">
                <a:solidFill>
                  <a:schemeClr val="bg1"/>
                </a:solidFill>
                <a:hlinkClick r:id="rId2"/>
              </a:rPr>
              <a:t> </a:t>
            </a:r>
            <a:r>
              <a:rPr lang="fr-FR" sz="2000" dirty="0" err="1">
                <a:solidFill>
                  <a:schemeClr val="bg1"/>
                </a:solidFill>
                <a:hlinkClick r:id="rId2"/>
              </a:rPr>
              <a:t>systems</a:t>
            </a:r>
            <a:r>
              <a:rPr lang="fr-FR" sz="2000" dirty="0">
                <a:solidFill>
                  <a:schemeClr val="bg1"/>
                </a:solidFill>
                <a:hlinkClick r:id="rId2"/>
              </a:rPr>
              <a:t>: A case </a:t>
            </a:r>
            <a:r>
              <a:rPr lang="fr-FR" sz="2000" dirty="0" err="1">
                <a:solidFill>
                  <a:schemeClr val="bg1"/>
                </a:solidFill>
                <a:hlinkClick r:id="rId2"/>
              </a:rPr>
              <a:t>study</a:t>
            </a:r>
            <a:r>
              <a:rPr lang="fr-FR" sz="2000" dirty="0">
                <a:solidFill>
                  <a:schemeClr val="bg1"/>
                </a:solidFill>
                <a:hlinkClick r:id="rId2"/>
              </a:rPr>
              <a:t> </a:t>
            </a:r>
            <a:r>
              <a:rPr lang="fr-FR" sz="2000" dirty="0" err="1">
                <a:solidFill>
                  <a:schemeClr val="bg1"/>
                </a:solidFill>
                <a:hlinkClick r:id="rId2"/>
              </a:rPr>
              <a:t>with</a:t>
            </a:r>
            <a:r>
              <a:rPr lang="fr-FR" sz="2000" dirty="0">
                <a:solidFill>
                  <a:schemeClr val="bg1"/>
                </a:solidFill>
                <a:hlinkClick r:id="rId2"/>
              </a:rPr>
              <a:t> the </a:t>
            </a:r>
            <a:r>
              <a:rPr lang="fr-FR" sz="2000" dirty="0" err="1">
                <a:solidFill>
                  <a:schemeClr val="bg1"/>
                </a:solidFill>
                <a:hlinkClick r:id="rId2"/>
              </a:rPr>
              <a:t>ZooScan</a:t>
            </a:r>
            <a:r>
              <a:rPr lang="fr-FR" sz="2000" dirty="0">
                <a:solidFill>
                  <a:schemeClr val="bg1"/>
                </a:solidFill>
                <a:hlinkClick r:id="rId2"/>
              </a:rPr>
              <a:t> </a:t>
            </a:r>
            <a:r>
              <a:rPr lang="fr-FR" sz="2000" dirty="0" err="1">
                <a:solidFill>
                  <a:schemeClr val="bg1"/>
                </a:solidFill>
                <a:hlinkClick r:id="rId2"/>
              </a:rPr>
              <a:t>integrated</a:t>
            </a:r>
            <a:r>
              <a:rPr lang="fr-FR" sz="2000" dirty="0">
                <a:solidFill>
                  <a:schemeClr val="bg1"/>
                </a:solidFill>
                <a:hlinkClick r:id="rId2"/>
              </a:rPr>
              <a:t> system. </a:t>
            </a:r>
            <a:r>
              <a:rPr lang="fr-FR" sz="2000" dirty="0" err="1">
                <a:solidFill>
                  <a:schemeClr val="bg1"/>
                </a:solidFill>
                <a:hlinkClick r:id="rId2"/>
              </a:rPr>
              <a:t>Methods</a:t>
            </a:r>
            <a:r>
              <a:rPr lang="fr-FR" sz="2000" dirty="0">
                <a:solidFill>
                  <a:schemeClr val="bg1"/>
                </a:solidFill>
                <a:hlinkClick r:id="rId2"/>
              </a:rPr>
              <a:t> in </a:t>
            </a:r>
            <a:r>
              <a:rPr lang="fr-FR" sz="2000" dirty="0" err="1">
                <a:solidFill>
                  <a:schemeClr val="bg1"/>
                </a:solidFill>
                <a:hlinkClick r:id="rId2"/>
              </a:rPr>
              <a:t>Oceanography</a:t>
            </a:r>
            <a:r>
              <a:rPr lang="fr-FR" sz="2000" dirty="0">
                <a:solidFill>
                  <a:schemeClr val="bg1"/>
                </a:solidFill>
                <a:hlinkClick r:id="rId2"/>
              </a:rPr>
              <a:t>, </a:t>
            </a:r>
            <a:r>
              <a:rPr lang="fr-FR" sz="2000" dirty="0" err="1">
                <a:solidFill>
                  <a:schemeClr val="bg1"/>
                </a:solidFill>
                <a:hlinkClick r:id="rId2"/>
              </a:rPr>
              <a:t>doi</a:t>
            </a:r>
            <a:r>
              <a:rPr lang="fr-FR" sz="2000" dirty="0">
                <a:solidFill>
                  <a:schemeClr val="bg1"/>
                </a:solidFill>
                <a:hlinkClick r:id="rId2"/>
              </a:rPr>
              <a:t>:10.1016/j.mio.2012.06.001</a:t>
            </a:r>
            <a:endParaRPr lang="fr-FR" sz="2000" dirty="0">
              <a:solidFill>
                <a:schemeClr val="bg1"/>
              </a:solidFill>
            </a:endParaRPr>
          </a:p>
          <a:p>
            <a:pPr>
              <a:buFont typeface="Arial" charset="0"/>
              <a:buChar char="•"/>
            </a:pPr>
            <a:endParaRPr lang="en-GB" sz="2000" b="1" dirty="0" smtClean="0">
              <a:solidFill>
                <a:schemeClr val="bg1"/>
              </a:solidFill>
              <a:hlinkClick r:id="rId3"/>
            </a:endParaRPr>
          </a:p>
          <a:p>
            <a:pPr>
              <a:buFont typeface="Arial" charset="0"/>
              <a:buChar char="•"/>
            </a:pPr>
            <a:r>
              <a:rPr lang="en-GB" sz="2000" b="1" dirty="0" smtClean="0">
                <a:solidFill>
                  <a:schemeClr val="bg1"/>
                </a:solidFill>
                <a:hlinkClick r:id="rId3"/>
              </a:rPr>
              <a:t>Lars </a:t>
            </a:r>
            <a:r>
              <a:rPr lang="en-GB" sz="2000" b="1" dirty="0">
                <a:solidFill>
                  <a:schemeClr val="bg1"/>
                </a:solidFill>
                <a:hlinkClick r:id="rId3"/>
              </a:rPr>
              <a:t>Stemmann</a:t>
            </a:r>
            <a:r>
              <a:rPr lang="en-GB" sz="2000" dirty="0">
                <a:solidFill>
                  <a:schemeClr val="bg1"/>
                </a:solidFill>
                <a:hlinkClick r:id="rId3"/>
              </a:rPr>
              <a:t>, Marc </a:t>
            </a:r>
            <a:r>
              <a:rPr lang="en-GB" sz="2000" dirty="0" err="1">
                <a:solidFill>
                  <a:schemeClr val="bg1"/>
                </a:solidFill>
                <a:hlinkClick r:id="rId3"/>
              </a:rPr>
              <a:t>Picheral</a:t>
            </a:r>
            <a:r>
              <a:rPr lang="en-GB" sz="2000" dirty="0">
                <a:solidFill>
                  <a:schemeClr val="bg1"/>
                </a:solidFill>
                <a:hlinkClick r:id="rId3"/>
              </a:rPr>
              <a:t>, Lionel </a:t>
            </a:r>
            <a:r>
              <a:rPr lang="en-GB" sz="2000" dirty="0" err="1">
                <a:solidFill>
                  <a:schemeClr val="bg1"/>
                </a:solidFill>
                <a:hlinkClick r:id="rId3"/>
              </a:rPr>
              <a:t>Guidi</a:t>
            </a:r>
            <a:r>
              <a:rPr lang="en-GB" sz="2000" dirty="0">
                <a:solidFill>
                  <a:schemeClr val="bg1"/>
                </a:solidFill>
                <a:hlinkClick r:id="rId3"/>
              </a:rPr>
              <a:t>, Fabien Lombard, Franck </a:t>
            </a:r>
            <a:r>
              <a:rPr lang="en-GB" sz="2000" dirty="0" err="1">
                <a:solidFill>
                  <a:schemeClr val="bg1"/>
                </a:solidFill>
                <a:hlinkClick r:id="rId3"/>
              </a:rPr>
              <a:t>Prejger</a:t>
            </a:r>
            <a:r>
              <a:rPr lang="en-GB" sz="2000" dirty="0">
                <a:solidFill>
                  <a:schemeClr val="bg1"/>
                </a:solidFill>
                <a:hlinkClick r:id="rId3"/>
              </a:rPr>
              <a:t>, </a:t>
            </a:r>
            <a:r>
              <a:rPr lang="en-GB" sz="2000" dirty="0" err="1">
                <a:solidFill>
                  <a:schemeClr val="bg1"/>
                </a:solidFill>
                <a:hlinkClick r:id="rId3"/>
              </a:rPr>
              <a:t>Hervé</a:t>
            </a:r>
            <a:r>
              <a:rPr lang="en-GB" sz="2000" dirty="0">
                <a:solidFill>
                  <a:schemeClr val="bg1"/>
                </a:solidFill>
                <a:hlinkClick r:id="rId3"/>
              </a:rPr>
              <a:t> </a:t>
            </a:r>
            <a:r>
              <a:rPr lang="en-GB" sz="2000" dirty="0" err="1">
                <a:solidFill>
                  <a:schemeClr val="bg1"/>
                </a:solidFill>
                <a:hlinkClick r:id="rId3"/>
              </a:rPr>
              <a:t>Claustre</a:t>
            </a:r>
            <a:r>
              <a:rPr lang="en-GB" sz="2000" dirty="0">
                <a:solidFill>
                  <a:schemeClr val="bg1"/>
                </a:solidFill>
                <a:hlinkClick r:id="rId3"/>
              </a:rPr>
              <a:t>, Gabriel </a:t>
            </a:r>
            <a:r>
              <a:rPr lang="en-GB" sz="2000" dirty="0" err="1">
                <a:solidFill>
                  <a:schemeClr val="bg1"/>
                </a:solidFill>
                <a:hlinkClick r:id="rId3"/>
              </a:rPr>
              <a:t>Gorsky</a:t>
            </a:r>
            <a:r>
              <a:rPr lang="en-GB" sz="2000" dirty="0">
                <a:solidFill>
                  <a:schemeClr val="bg1"/>
                </a:solidFill>
                <a:hlinkClick r:id="rId3"/>
              </a:rPr>
              <a:t> (</a:t>
            </a:r>
            <a:r>
              <a:rPr lang="en-GB" sz="2000" b="1" dirty="0">
                <a:solidFill>
                  <a:schemeClr val="bg1"/>
                </a:solidFill>
                <a:hlinkClick r:id="rId3"/>
              </a:rPr>
              <a:t>2012</a:t>
            </a:r>
            <a:r>
              <a:rPr lang="en-GB" sz="2000" dirty="0">
                <a:solidFill>
                  <a:schemeClr val="bg1"/>
                </a:solidFill>
                <a:hlinkClick r:id="rId3"/>
              </a:rPr>
              <a:t>) Assessing the spatial and temporal distributions of zooplankton and marine particles using the Underwater Vision Profiler. CNRS Edition, ed. Françoise </a:t>
            </a:r>
            <a:r>
              <a:rPr lang="en-GB" sz="2000" dirty="0" err="1">
                <a:solidFill>
                  <a:schemeClr val="bg1"/>
                </a:solidFill>
                <a:hlinkClick r:id="rId3"/>
              </a:rPr>
              <a:t>Gaill</a:t>
            </a:r>
            <a:r>
              <a:rPr lang="en-GB" sz="2000" dirty="0">
                <a:solidFill>
                  <a:schemeClr val="bg1"/>
                </a:solidFill>
                <a:hlinkClick r:id="rId3"/>
              </a:rPr>
              <a:t>, </a:t>
            </a:r>
            <a:r>
              <a:rPr lang="en-GB" sz="2000" dirty="0" err="1">
                <a:solidFill>
                  <a:schemeClr val="bg1"/>
                </a:solidFill>
                <a:hlinkClick r:id="rId3"/>
              </a:rPr>
              <a:t>Yvan</a:t>
            </a:r>
            <a:r>
              <a:rPr lang="en-GB" sz="2000" dirty="0">
                <a:solidFill>
                  <a:schemeClr val="bg1"/>
                </a:solidFill>
                <a:hlinkClick r:id="rId3"/>
              </a:rPr>
              <a:t> </a:t>
            </a:r>
            <a:r>
              <a:rPr lang="en-GB" sz="2000" dirty="0" err="1">
                <a:solidFill>
                  <a:schemeClr val="bg1"/>
                </a:solidFill>
                <a:hlinkClick r:id="rId3"/>
              </a:rPr>
              <a:t>Lagadeuc</a:t>
            </a:r>
            <a:r>
              <a:rPr lang="en-GB" sz="2000" dirty="0">
                <a:solidFill>
                  <a:schemeClr val="bg1"/>
                </a:solidFill>
                <a:hlinkClick r:id="rId3"/>
              </a:rPr>
              <a:t> et Jean-François Le Galliard</a:t>
            </a:r>
            <a:endParaRPr lang="fr-FR" sz="2000" dirty="0">
              <a:solidFill>
                <a:schemeClr val="bg1"/>
              </a:solidFill>
            </a:endParaRPr>
          </a:p>
          <a:p>
            <a:pPr>
              <a:buFont typeface="Arial" charset="0"/>
              <a:buChar char="•"/>
            </a:pPr>
            <a:endParaRPr lang="en-GB" sz="2000" b="1" dirty="0" smtClean="0">
              <a:solidFill>
                <a:schemeClr val="bg1"/>
              </a:solidFill>
              <a:hlinkClick r:id="rId3"/>
            </a:endParaRPr>
          </a:p>
          <a:p>
            <a:pPr>
              <a:buFont typeface="Arial" charset="0"/>
              <a:buChar char="•"/>
            </a:pPr>
            <a:r>
              <a:rPr lang="en-GB" sz="2000" b="1" dirty="0" smtClean="0">
                <a:solidFill>
                  <a:schemeClr val="bg1"/>
                </a:solidFill>
                <a:hlinkClick r:id="rId3"/>
              </a:rPr>
              <a:t>Lars </a:t>
            </a:r>
            <a:r>
              <a:rPr lang="en-GB" sz="2000" b="1" dirty="0">
                <a:solidFill>
                  <a:schemeClr val="bg1"/>
                </a:solidFill>
                <a:hlinkClick r:id="rId3"/>
              </a:rPr>
              <a:t>Stemmann</a:t>
            </a:r>
            <a:r>
              <a:rPr lang="en-GB" sz="2000" dirty="0">
                <a:solidFill>
                  <a:schemeClr val="bg1"/>
                </a:solidFill>
                <a:hlinkClick r:id="rId3"/>
              </a:rPr>
              <a:t> &amp; </a:t>
            </a:r>
            <a:r>
              <a:rPr lang="en-GB" sz="2000" dirty="0" err="1">
                <a:solidFill>
                  <a:schemeClr val="bg1"/>
                </a:solidFill>
                <a:hlinkClick r:id="rId3"/>
              </a:rPr>
              <a:t>Hervé</a:t>
            </a:r>
            <a:r>
              <a:rPr lang="en-GB" sz="2000" dirty="0">
                <a:solidFill>
                  <a:schemeClr val="bg1"/>
                </a:solidFill>
                <a:hlinkClick r:id="rId3"/>
              </a:rPr>
              <a:t> </a:t>
            </a:r>
            <a:r>
              <a:rPr lang="en-GB" sz="2000" dirty="0" err="1">
                <a:solidFill>
                  <a:schemeClr val="bg1"/>
                </a:solidFill>
                <a:hlinkClick r:id="rId3"/>
              </a:rPr>
              <a:t>Claustre</a:t>
            </a:r>
            <a:r>
              <a:rPr lang="en-GB" sz="2000" dirty="0">
                <a:solidFill>
                  <a:schemeClr val="bg1"/>
                </a:solidFill>
                <a:hlinkClick r:id="rId3"/>
              </a:rPr>
              <a:t> &amp; </a:t>
            </a:r>
            <a:r>
              <a:rPr lang="en-GB" sz="2000" dirty="0" err="1">
                <a:solidFill>
                  <a:schemeClr val="bg1"/>
                </a:solidFill>
                <a:hlinkClick r:id="rId3"/>
              </a:rPr>
              <a:t>Fabrizio</a:t>
            </a:r>
            <a:r>
              <a:rPr lang="en-GB" sz="2000" dirty="0">
                <a:solidFill>
                  <a:schemeClr val="bg1"/>
                </a:solidFill>
                <a:hlinkClick r:id="rId3"/>
              </a:rPr>
              <a:t> </a:t>
            </a:r>
            <a:r>
              <a:rPr lang="en-GB" sz="2000" dirty="0" err="1">
                <a:solidFill>
                  <a:schemeClr val="bg1"/>
                </a:solidFill>
                <a:hlinkClick r:id="rId3"/>
              </a:rPr>
              <a:t>D’Ortenzio</a:t>
            </a:r>
            <a:r>
              <a:rPr lang="en-GB" sz="2000" dirty="0">
                <a:solidFill>
                  <a:schemeClr val="bg1"/>
                </a:solidFill>
                <a:hlinkClick r:id="rId3"/>
              </a:rPr>
              <a:t> (</a:t>
            </a:r>
            <a:r>
              <a:rPr lang="en-GB" sz="2000" b="1" dirty="0">
                <a:solidFill>
                  <a:schemeClr val="bg1"/>
                </a:solidFill>
                <a:hlinkClick r:id="rId3"/>
              </a:rPr>
              <a:t>2012</a:t>
            </a:r>
            <a:r>
              <a:rPr lang="en-GB" sz="2000" dirty="0">
                <a:solidFill>
                  <a:schemeClr val="bg1"/>
                </a:solidFill>
                <a:hlinkClick r:id="rId3"/>
              </a:rPr>
              <a:t>) Integrated observation system for pelagic ecosystems and biogeochemical cycles in the oceans CNRS Edition, ed. Françoise </a:t>
            </a:r>
            <a:r>
              <a:rPr lang="en-GB" sz="2000" dirty="0" err="1">
                <a:solidFill>
                  <a:schemeClr val="bg1"/>
                </a:solidFill>
                <a:hlinkClick r:id="rId3"/>
              </a:rPr>
              <a:t>Gaill</a:t>
            </a:r>
            <a:r>
              <a:rPr lang="en-GB" sz="2000" dirty="0">
                <a:solidFill>
                  <a:schemeClr val="bg1"/>
                </a:solidFill>
                <a:hlinkClick r:id="rId3"/>
              </a:rPr>
              <a:t>, </a:t>
            </a:r>
            <a:r>
              <a:rPr lang="en-GB" sz="2000" dirty="0" err="1">
                <a:solidFill>
                  <a:schemeClr val="bg1"/>
                </a:solidFill>
                <a:hlinkClick r:id="rId3"/>
              </a:rPr>
              <a:t>Yvan</a:t>
            </a:r>
            <a:r>
              <a:rPr lang="en-GB" sz="2000" dirty="0">
                <a:solidFill>
                  <a:schemeClr val="bg1"/>
                </a:solidFill>
                <a:hlinkClick r:id="rId3"/>
              </a:rPr>
              <a:t> </a:t>
            </a:r>
            <a:r>
              <a:rPr lang="en-GB" sz="2000" dirty="0" err="1">
                <a:solidFill>
                  <a:schemeClr val="bg1"/>
                </a:solidFill>
                <a:hlinkClick r:id="rId3"/>
              </a:rPr>
              <a:t>Lagadeuc</a:t>
            </a:r>
            <a:r>
              <a:rPr lang="en-GB" sz="2000" dirty="0">
                <a:solidFill>
                  <a:schemeClr val="bg1"/>
                </a:solidFill>
                <a:hlinkClick r:id="rId3"/>
              </a:rPr>
              <a:t> et Jean-François Le Galliard</a:t>
            </a:r>
            <a:endParaRPr lang="fr-FR" sz="2000" dirty="0">
              <a:solidFill>
                <a:schemeClr val="bg1"/>
              </a:solidFill>
            </a:endParaRPr>
          </a:p>
          <a:p>
            <a:endParaRPr lang="fr-FR" sz="2000" dirty="0">
              <a:solidFill>
                <a:schemeClr val="bg1"/>
              </a:solidFill>
            </a:endParaRPr>
          </a:p>
          <a:p>
            <a:r>
              <a:rPr lang="fr-FR" sz="2000" dirty="0" smtClean="0">
                <a:solidFill>
                  <a:schemeClr val="bg1"/>
                </a:solidFill>
              </a:rPr>
              <a:t>t</a:t>
            </a:r>
            <a:endParaRPr lang="fr-FR" dirty="0"/>
          </a:p>
          <a:p>
            <a:endParaRPr lang="fr-FR" dirty="0"/>
          </a:p>
          <a:p>
            <a:endParaRPr lang="fr-FR" dirty="0"/>
          </a:p>
          <a:p>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ftr" sz="quarter" idx="10"/>
          </p:nvPr>
        </p:nvSpPr>
        <p:spPr/>
        <p:txBody>
          <a:bodyPr/>
          <a:lstStyle/>
          <a:p>
            <a:pPr>
              <a:defRPr/>
            </a:pPr>
            <a:r>
              <a:rPr lang="fr-FR" dirty="0"/>
              <a:t>Date I City I Land</a:t>
            </a:r>
          </a:p>
        </p:txBody>
      </p:sp>
      <p:sp>
        <p:nvSpPr>
          <p:cNvPr id="37890" name="Rectangle 2"/>
          <p:cNvSpPr>
            <a:spLocks noGrp="1" noChangeArrowheads="1"/>
          </p:cNvSpPr>
          <p:nvPr>
            <p:ph type="ctrTitle"/>
          </p:nvPr>
        </p:nvSpPr>
        <p:spPr>
          <a:xfrm>
            <a:off x="2051720" y="4797152"/>
            <a:ext cx="5867400" cy="677863"/>
          </a:xfrm>
        </p:spPr>
        <p:txBody>
          <a:bodyPr/>
          <a:lstStyle/>
          <a:p>
            <a:pPr eaLnBrk="1" hangingPunct="1">
              <a:defRPr/>
            </a:pPr>
            <a:r>
              <a:rPr lang="en-GB" b="1" dirty="0" smtClean="0">
                <a:solidFill>
                  <a:schemeClr val="bg1">
                    <a:lumMod val="75000"/>
                  </a:schemeClr>
                </a:solidFill>
                <a:latin typeface="Verdana" pitchFamily="34" charset="0"/>
              </a:rPr>
              <a:t>JERICO WP10: JRA</a:t>
            </a:r>
            <a:br>
              <a:rPr lang="en-GB" b="1" dirty="0" smtClean="0">
                <a:solidFill>
                  <a:schemeClr val="bg1">
                    <a:lumMod val="75000"/>
                  </a:schemeClr>
                </a:solidFill>
                <a:latin typeface="Verdana" pitchFamily="34" charset="0"/>
              </a:rPr>
            </a:br>
            <a:r>
              <a:rPr lang="en-GB" b="1" dirty="0" smtClean="0">
                <a:solidFill>
                  <a:schemeClr val="bg1">
                    <a:lumMod val="75000"/>
                  </a:schemeClr>
                </a:solidFill>
                <a:latin typeface="Verdana" pitchFamily="34" charset="0"/>
              </a:rPr>
              <a:t>Task 10.2. Algal pigments and Carbonate system</a:t>
            </a:r>
            <a:endParaRPr lang="fr-FR" dirty="0" smtClean="0">
              <a:solidFill>
                <a:schemeClr val="bg1">
                  <a:lumMod val="75000"/>
                </a:schemeClr>
              </a:solidFill>
            </a:endParaRPr>
          </a:p>
        </p:txBody>
      </p:sp>
      <p:sp>
        <p:nvSpPr>
          <p:cNvPr id="3076" name="Rectangle 3"/>
          <p:cNvSpPr>
            <a:spLocks noGrp="1" noChangeArrowheads="1"/>
          </p:cNvSpPr>
          <p:nvPr>
            <p:ph type="subTitle" idx="1"/>
          </p:nvPr>
        </p:nvSpPr>
        <p:spPr>
          <a:xfrm>
            <a:off x="2051720" y="5445224"/>
            <a:ext cx="5867400" cy="677863"/>
          </a:xfrm>
        </p:spPr>
        <p:txBody>
          <a:bodyPr/>
          <a:lstStyle/>
          <a:p>
            <a:pPr eaLnBrk="1" hangingPunct="1"/>
            <a:r>
              <a:rPr lang="fr-FR" dirty="0" smtClean="0"/>
              <a:t>Wilhelm Petersson, </a:t>
            </a:r>
            <a:r>
              <a:rPr lang="fr-FR" dirty="0" err="1" smtClean="0"/>
              <a:t>Jukka</a:t>
            </a:r>
            <a:r>
              <a:rPr lang="fr-FR" dirty="0" smtClean="0"/>
              <a:t> </a:t>
            </a:r>
            <a:r>
              <a:rPr lang="fr-FR" dirty="0" err="1" smtClean="0"/>
              <a:t>Seppala</a:t>
            </a:r>
            <a:r>
              <a:rPr lang="fr-FR" dirty="0" smtClean="0"/>
              <a:t>, Kai </a:t>
            </a:r>
            <a:r>
              <a:rPr lang="fr-FR" dirty="0" err="1" smtClean="0"/>
              <a:t>Sorenson</a:t>
            </a:r>
            <a:endParaRPr lang="fr-FR" dirty="0" smtClean="0"/>
          </a:p>
        </p:txBody>
      </p:sp>
      <p:sp>
        <p:nvSpPr>
          <p:cNvPr id="3077" name="Rectangle 4"/>
          <p:cNvSpPr>
            <a:spLocks noChangeArrowheads="1"/>
          </p:cNvSpPr>
          <p:nvPr/>
        </p:nvSpPr>
        <p:spPr bwMode="auto">
          <a:xfrm>
            <a:off x="3397250" y="254000"/>
            <a:ext cx="184150" cy="461963"/>
          </a:xfrm>
          <a:prstGeom prst="rect">
            <a:avLst/>
          </a:prstGeom>
          <a:noFill/>
          <a:ln w="9525">
            <a:noFill/>
            <a:miter lim="800000"/>
            <a:headEnd/>
            <a:tailEnd/>
          </a:ln>
        </p:spPr>
        <p:txBody>
          <a:bodyPr wrap="none" lIns="92075" tIns="46038" rIns="92075" bIns="46038" anchor="b">
            <a:spAutoFit/>
          </a:bodyPr>
          <a:lstStyle/>
          <a:p>
            <a:endParaRPr lang="fr-FR"/>
          </a:p>
        </p:txBody>
      </p:sp>
      <p:sp>
        <p:nvSpPr>
          <p:cNvPr id="3078" name="Rectangle 5"/>
          <p:cNvSpPr>
            <a:spLocks noChangeArrowheads="1"/>
          </p:cNvSpPr>
          <p:nvPr/>
        </p:nvSpPr>
        <p:spPr bwMode="auto">
          <a:xfrm>
            <a:off x="3408363" y="244475"/>
            <a:ext cx="184150" cy="461963"/>
          </a:xfrm>
          <a:prstGeom prst="rect">
            <a:avLst/>
          </a:prstGeom>
          <a:noFill/>
          <a:ln w="9525">
            <a:noFill/>
            <a:miter lim="800000"/>
            <a:headEnd/>
            <a:tailEnd/>
          </a:ln>
        </p:spPr>
        <p:txBody>
          <a:bodyPr wrap="none" lIns="92075" tIns="46038" rIns="92075" bIns="46038" anchor="b">
            <a:spAutoFit/>
          </a:bodyPr>
          <a:lstStyle/>
          <a:p>
            <a:endParaRPr lang="fr-F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28"/>
          <p:cNvSpPr/>
          <p:nvPr/>
        </p:nvSpPr>
        <p:spPr>
          <a:xfrm>
            <a:off x="0" y="1905000"/>
            <a:ext cx="1905000" cy="4267200"/>
          </a:xfrm>
          <a:prstGeom prst="round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E"/>
          </a:p>
        </p:txBody>
      </p:sp>
      <p:sp>
        <p:nvSpPr>
          <p:cNvPr id="28" name="Rounded Rectangle 27"/>
          <p:cNvSpPr/>
          <p:nvPr/>
        </p:nvSpPr>
        <p:spPr>
          <a:xfrm>
            <a:off x="3810000" y="1981200"/>
            <a:ext cx="1600200" cy="3505200"/>
          </a:xfrm>
          <a:prstGeom prst="round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E"/>
          </a:p>
        </p:txBody>
      </p:sp>
      <p:sp>
        <p:nvSpPr>
          <p:cNvPr id="21" name="Rectangle 20"/>
          <p:cNvSpPr/>
          <p:nvPr/>
        </p:nvSpPr>
        <p:spPr>
          <a:xfrm>
            <a:off x="457200" y="152400"/>
            <a:ext cx="8153400" cy="609600"/>
          </a:xfrm>
          <a:prstGeom prst="rect">
            <a:avLst/>
          </a:prstGeom>
          <a:ln/>
        </p:spPr>
        <p:style>
          <a:lnRef idx="2">
            <a:schemeClr val="dk1"/>
          </a:lnRef>
          <a:fillRef idx="1">
            <a:schemeClr val="lt1"/>
          </a:fillRef>
          <a:effectRef idx="0">
            <a:schemeClr val="dk1"/>
          </a:effectRef>
          <a:fontRef idx="minor">
            <a:schemeClr val="dk1"/>
          </a:fontRef>
        </p:style>
        <p:txBody>
          <a:bodyPr anchor="ctr"/>
          <a:lstStyle/>
          <a:p>
            <a:pPr algn="ctr">
              <a:defRPr/>
            </a:pPr>
            <a:endParaRPr lang="en-IE" dirty="0"/>
          </a:p>
        </p:txBody>
      </p:sp>
      <p:sp>
        <p:nvSpPr>
          <p:cNvPr id="2056" name="TextBox 27"/>
          <p:cNvSpPr txBox="1">
            <a:spLocks noChangeArrowheads="1"/>
          </p:cNvSpPr>
          <p:nvPr/>
        </p:nvSpPr>
        <p:spPr bwMode="auto">
          <a:xfrm>
            <a:off x="228600" y="228600"/>
            <a:ext cx="8763000" cy="535531"/>
          </a:xfrm>
          <a:prstGeom prst="rect">
            <a:avLst/>
          </a:prstGeom>
          <a:noFill/>
          <a:ln w="9525">
            <a:noFill/>
            <a:miter lim="800000"/>
            <a:headEnd/>
            <a:tailEnd/>
          </a:ln>
        </p:spPr>
        <p:txBody>
          <a:bodyPr>
            <a:spAutoFit/>
          </a:bodyPr>
          <a:lstStyle/>
          <a:p>
            <a:pPr algn="ctr"/>
            <a:r>
              <a:rPr lang="en-IE" sz="3200" b="1" dirty="0" smtClean="0"/>
              <a:t>WP10 </a:t>
            </a:r>
            <a:r>
              <a:rPr lang="en-IE" sz="3200" b="1" dirty="0"/>
              <a:t>Overview </a:t>
            </a:r>
            <a:r>
              <a:rPr lang="en-IE" sz="3200" b="1" dirty="0" smtClean="0"/>
              <a:t>2013</a:t>
            </a:r>
            <a:endParaRPr lang="en-IE" sz="3200" b="1" dirty="0"/>
          </a:p>
        </p:txBody>
      </p:sp>
      <p:sp>
        <p:nvSpPr>
          <p:cNvPr id="40" name="Rounded Rectangle 39"/>
          <p:cNvSpPr/>
          <p:nvPr/>
        </p:nvSpPr>
        <p:spPr>
          <a:xfrm>
            <a:off x="0" y="2133600"/>
            <a:ext cx="1752600" cy="685800"/>
          </a:xfrm>
          <a:prstGeom prst="roundRect">
            <a:avLst/>
          </a:prstGeom>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sz="1400" b="1" u="sng" dirty="0" smtClean="0">
                <a:solidFill>
                  <a:schemeClr val="bg2"/>
                </a:solidFill>
              </a:rPr>
              <a:t>Biological compartments</a:t>
            </a:r>
            <a:endParaRPr lang="en-IE" sz="1400" dirty="0">
              <a:solidFill>
                <a:schemeClr val="bg2"/>
              </a:solidFill>
            </a:endParaRPr>
          </a:p>
        </p:txBody>
      </p:sp>
      <p:sp>
        <p:nvSpPr>
          <p:cNvPr id="24" name="Rounded Rectangle 23"/>
          <p:cNvSpPr/>
          <p:nvPr/>
        </p:nvSpPr>
        <p:spPr>
          <a:xfrm>
            <a:off x="228600" y="5410200"/>
            <a:ext cx="1440160" cy="685800"/>
          </a:xfrm>
          <a:prstGeom prst="roundRect">
            <a:avLst/>
          </a:prstGeom>
          <a:solidFill>
            <a:srgbClr val="FFC00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sz="1400" b="1" u="sng" dirty="0" err="1" smtClean="0">
                <a:solidFill>
                  <a:schemeClr val="bg2">
                    <a:lumMod val="65000"/>
                    <a:lumOff val="35000"/>
                  </a:schemeClr>
                </a:solidFill>
              </a:rPr>
              <a:t>FlowCam</a:t>
            </a:r>
            <a:endParaRPr lang="en-IE" sz="1400" b="1" u="sng" dirty="0" smtClean="0">
              <a:solidFill>
                <a:schemeClr val="bg2">
                  <a:lumMod val="65000"/>
                  <a:lumOff val="35000"/>
                </a:schemeClr>
              </a:solidFill>
            </a:endParaRPr>
          </a:p>
          <a:p>
            <a:pPr algn="ctr">
              <a:defRPr/>
            </a:pPr>
            <a:r>
              <a:rPr lang="en-IE" sz="1400" b="1" u="sng" dirty="0" err="1" smtClean="0">
                <a:solidFill>
                  <a:schemeClr val="bg2">
                    <a:lumMod val="65000"/>
                    <a:lumOff val="35000"/>
                  </a:schemeClr>
                </a:solidFill>
              </a:rPr>
              <a:t>Zooscan</a:t>
            </a:r>
            <a:endParaRPr lang="en-IE" sz="1400" b="1" u="sng" dirty="0" smtClean="0">
              <a:solidFill>
                <a:schemeClr val="bg2">
                  <a:lumMod val="65000"/>
                  <a:lumOff val="35000"/>
                </a:schemeClr>
              </a:solidFill>
            </a:endParaRPr>
          </a:p>
          <a:p>
            <a:pPr algn="ctr">
              <a:defRPr/>
            </a:pPr>
            <a:endParaRPr lang="en-IE" sz="1400" dirty="0"/>
          </a:p>
        </p:txBody>
      </p:sp>
      <p:sp>
        <p:nvSpPr>
          <p:cNvPr id="32" name="Rounded Rectangle 31"/>
          <p:cNvSpPr/>
          <p:nvPr/>
        </p:nvSpPr>
        <p:spPr>
          <a:xfrm>
            <a:off x="5334000" y="990600"/>
            <a:ext cx="1038200" cy="685800"/>
          </a:xfrm>
          <a:prstGeom prst="roundRect">
            <a:avLst/>
          </a:prstGeom>
          <a:solidFill>
            <a:srgbClr val="33CC33"/>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b="1" dirty="0" smtClean="0"/>
              <a:t>10.4</a:t>
            </a:r>
            <a:endParaRPr lang="en-IE" dirty="0"/>
          </a:p>
        </p:txBody>
      </p:sp>
      <p:sp>
        <p:nvSpPr>
          <p:cNvPr id="33" name="Rounded Rectangle 32"/>
          <p:cNvSpPr/>
          <p:nvPr/>
        </p:nvSpPr>
        <p:spPr>
          <a:xfrm>
            <a:off x="2438400" y="990600"/>
            <a:ext cx="981472" cy="685800"/>
          </a:xfrm>
          <a:prstGeom prst="roundRect">
            <a:avLst/>
          </a:prstGeom>
          <a:solidFill>
            <a:srgbClr val="33CC33"/>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b="1" dirty="0" smtClean="0"/>
              <a:t>10.2</a:t>
            </a:r>
            <a:endParaRPr lang="en-IE" dirty="0"/>
          </a:p>
        </p:txBody>
      </p:sp>
      <p:sp>
        <p:nvSpPr>
          <p:cNvPr id="34" name="Rounded Rectangle 33"/>
          <p:cNvSpPr/>
          <p:nvPr/>
        </p:nvSpPr>
        <p:spPr>
          <a:xfrm>
            <a:off x="3962400" y="990600"/>
            <a:ext cx="969640" cy="685800"/>
          </a:xfrm>
          <a:prstGeom prst="roundRect">
            <a:avLst/>
          </a:prstGeom>
          <a:solidFill>
            <a:srgbClr val="33CC33"/>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b="1" dirty="0" smtClean="0"/>
              <a:t>10.3</a:t>
            </a:r>
            <a:endParaRPr lang="en-IE" dirty="0"/>
          </a:p>
        </p:txBody>
      </p:sp>
      <p:sp>
        <p:nvSpPr>
          <p:cNvPr id="35" name="Rounded Rectangle 34"/>
          <p:cNvSpPr/>
          <p:nvPr/>
        </p:nvSpPr>
        <p:spPr>
          <a:xfrm>
            <a:off x="762000" y="990600"/>
            <a:ext cx="1001688" cy="685800"/>
          </a:xfrm>
          <a:prstGeom prst="roundRect">
            <a:avLst/>
          </a:prstGeom>
          <a:solidFill>
            <a:srgbClr val="33CC33"/>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b="1" dirty="0" smtClean="0"/>
              <a:t>10.1</a:t>
            </a:r>
            <a:endParaRPr lang="en-IE" dirty="0"/>
          </a:p>
        </p:txBody>
      </p:sp>
      <p:sp>
        <p:nvSpPr>
          <p:cNvPr id="36" name="Rounded Rectangle 35"/>
          <p:cNvSpPr/>
          <p:nvPr/>
        </p:nvSpPr>
        <p:spPr>
          <a:xfrm>
            <a:off x="3886200" y="2209800"/>
            <a:ext cx="1440160" cy="609600"/>
          </a:xfrm>
          <a:prstGeom prst="roundRect">
            <a:avLst/>
          </a:prstGeom>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sz="1400" b="1" u="sng" dirty="0" smtClean="0">
                <a:solidFill>
                  <a:schemeClr val="bg2"/>
                </a:solidFill>
              </a:rPr>
              <a:t>Profiling technology</a:t>
            </a:r>
            <a:endParaRPr lang="en-IE" sz="1400" dirty="0">
              <a:solidFill>
                <a:schemeClr val="bg2"/>
              </a:solidFill>
            </a:endParaRPr>
          </a:p>
        </p:txBody>
      </p:sp>
      <p:sp>
        <p:nvSpPr>
          <p:cNvPr id="45" name="Rounded Rectangle 44"/>
          <p:cNvSpPr/>
          <p:nvPr/>
        </p:nvSpPr>
        <p:spPr>
          <a:xfrm>
            <a:off x="6705600" y="990600"/>
            <a:ext cx="1034752" cy="685800"/>
          </a:xfrm>
          <a:prstGeom prst="roundRect">
            <a:avLst/>
          </a:prstGeom>
          <a:solidFill>
            <a:srgbClr val="33CC33"/>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b="1" dirty="0" smtClean="0"/>
              <a:t>10.5</a:t>
            </a:r>
            <a:endParaRPr lang="en-IE" dirty="0"/>
          </a:p>
        </p:txBody>
      </p:sp>
      <p:sp>
        <p:nvSpPr>
          <p:cNvPr id="48" name="Rounded Rectangle 47"/>
          <p:cNvSpPr/>
          <p:nvPr/>
        </p:nvSpPr>
        <p:spPr>
          <a:xfrm>
            <a:off x="7956376" y="1052736"/>
            <a:ext cx="967680" cy="685800"/>
          </a:xfrm>
          <a:prstGeom prst="roundRect">
            <a:avLst/>
          </a:prstGeom>
          <a:solidFill>
            <a:srgbClr val="33CC33"/>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b="1" dirty="0" smtClean="0"/>
              <a:t>10.6</a:t>
            </a:r>
            <a:endParaRPr lang="en-IE" dirty="0"/>
          </a:p>
        </p:txBody>
      </p:sp>
      <p:sp>
        <p:nvSpPr>
          <p:cNvPr id="50" name="Rounded Rectangle 49"/>
          <p:cNvSpPr/>
          <p:nvPr/>
        </p:nvSpPr>
        <p:spPr>
          <a:xfrm>
            <a:off x="304800" y="2895600"/>
            <a:ext cx="1440160" cy="685800"/>
          </a:xfrm>
          <a:prstGeom prst="roundRect">
            <a:avLst/>
          </a:prstGeom>
          <a:solidFill>
            <a:srgbClr val="FFC00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sz="1400" b="1" dirty="0" smtClean="0">
                <a:solidFill>
                  <a:schemeClr val="bg2">
                    <a:lumMod val="65000"/>
                    <a:lumOff val="35000"/>
                  </a:schemeClr>
                </a:solidFill>
              </a:rPr>
              <a:t>In situ video</a:t>
            </a:r>
            <a:endParaRPr lang="en-IE" sz="1400" dirty="0">
              <a:solidFill>
                <a:schemeClr val="bg2">
                  <a:lumMod val="65000"/>
                  <a:lumOff val="35000"/>
                </a:schemeClr>
              </a:solidFill>
            </a:endParaRPr>
          </a:p>
        </p:txBody>
      </p:sp>
      <p:sp>
        <p:nvSpPr>
          <p:cNvPr id="51" name="Rounded Rectangle 50"/>
          <p:cNvSpPr/>
          <p:nvPr/>
        </p:nvSpPr>
        <p:spPr>
          <a:xfrm>
            <a:off x="228600" y="3733800"/>
            <a:ext cx="1440160" cy="685800"/>
          </a:xfrm>
          <a:prstGeom prst="roundRect">
            <a:avLst/>
          </a:prstGeom>
          <a:solidFill>
            <a:srgbClr val="FFC00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sz="1400" b="1" dirty="0" smtClean="0">
                <a:solidFill>
                  <a:schemeClr val="bg2">
                    <a:lumMod val="65000"/>
                    <a:lumOff val="35000"/>
                  </a:schemeClr>
                </a:solidFill>
              </a:rPr>
              <a:t>Sediment profile imagery</a:t>
            </a:r>
            <a:endParaRPr lang="en-IE" sz="1400" dirty="0">
              <a:solidFill>
                <a:schemeClr val="bg2">
                  <a:lumMod val="65000"/>
                  <a:lumOff val="35000"/>
                </a:schemeClr>
              </a:solidFill>
            </a:endParaRPr>
          </a:p>
        </p:txBody>
      </p:sp>
      <p:sp>
        <p:nvSpPr>
          <p:cNvPr id="52" name="Rounded Rectangle 51"/>
          <p:cNvSpPr/>
          <p:nvPr/>
        </p:nvSpPr>
        <p:spPr>
          <a:xfrm>
            <a:off x="228600" y="4572000"/>
            <a:ext cx="1440160" cy="685800"/>
          </a:xfrm>
          <a:prstGeom prst="roundRect">
            <a:avLst/>
          </a:prstGeom>
          <a:solidFill>
            <a:srgbClr val="FFC00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sz="1400" b="1" dirty="0" smtClean="0">
                <a:solidFill>
                  <a:schemeClr val="bg2">
                    <a:lumMod val="65000"/>
                    <a:lumOff val="35000"/>
                  </a:schemeClr>
                </a:solidFill>
              </a:rPr>
              <a:t>In situ fixed camera</a:t>
            </a:r>
            <a:endParaRPr lang="en-IE" sz="1400" dirty="0">
              <a:solidFill>
                <a:schemeClr val="bg2">
                  <a:lumMod val="65000"/>
                  <a:lumOff val="35000"/>
                </a:schemeClr>
              </a:solidFill>
            </a:endParaRPr>
          </a:p>
        </p:txBody>
      </p:sp>
      <p:sp>
        <p:nvSpPr>
          <p:cNvPr id="53" name="Rounded Rectangle 52"/>
          <p:cNvSpPr/>
          <p:nvPr/>
        </p:nvSpPr>
        <p:spPr>
          <a:xfrm>
            <a:off x="5562600" y="2209800"/>
            <a:ext cx="906760" cy="609600"/>
          </a:xfrm>
          <a:prstGeom prst="roundRect">
            <a:avLst/>
          </a:prstGeom>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sz="1400" b="1" u="sng" dirty="0" smtClean="0">
                <a:solidFill>
                  <a:schemeClr val="bg2"/>
                </a:solidFill>
              </a:rPr>
              <a:t>VOS</a:t>
            </a:r>
            <a:endParaRPr lang="en-IE" sz="1400" dirty="0">
              <a:solidFill>
                <a:schemeClr val="bg2"/>
              </a:solidFill>
            </a:endParaRPr>
          </a:p>
        </p:txBody>
      </p:sp>
      <p:sp>
        <p:nvSpPr>
          <p:cNvPr id="54" name="Rounded Rectangle 53"/>
          <p:cNvSpPr/>
          <p:nvPr/>
        </p:nvSpPr>
        <p:spPr>
          <a:xfrm>
            <a:off x="7010400" y="2133600"/>
            <a:ext cx="1295400" cy="609600"/>
          </a:xfrm>
          <a:prstGeom prst="roundRect">
            <a:avLst/>
          </a:prstGeom>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sz="1400" b="1" u="sng" dirty="0" err="1" smtClean="0">
                <a:solidFill>
                  <a:schemeClr val="bg2"/>
                </a:solidFill>
              </a:rPr>
              <a:t>Ferrybox</a:t>
            </a:r>
            <a:r>
              <a:rPr lang="en-IE" sz="1400" b="1" u="sng" dirty="0" smtClean="0">
                <a:solidFill>
                  <a:schemeClr val="bg2"/>
                </a:solidFill>
              </a:rPr>
              <a:t> QA</a:t>
            </a:r>
            <a:endParaRPr lang="en-IE" sz="1400" dirty="0">
              <a:solidFill>
                <a:schemeClr val="bg2"/>
              </a:solidFill>
            </a:endParaRPr>
          </a:p>
        </p:txBody>
      </p:sp>
      <p:sp>
        <p:nvSpPr>
          <p:cNvPr id="55" name="Rounded Rectangle 54"/>
          <p:cNvSpPr/>
          <p:nvPr/>
        </p:nvSpPr>
        <p:spPr>
          <a:xfrm>
            <a:off x="7703840" y="2895600"/>
            <a:ext cx="1440160" cy="609600"/>
          </a:xfrm>
          <a:prstGeom prst="roundRect">
            <a:avLst/>
          </a:prstGeom>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sz="1400" b="1" u="sng" dirty="0" smtClean="0">
                <a:solidFill>
                  <a:schemeClr val="bg2"/>
                </a:solidFill>
              </a:rPr>
              <a:t>SPM inter</a:t>
            </a:r>
          </a:p>
          <a:p>
            <a:pPr algn="ctr">
              <a:defRPr/>
            </a:pPr>
            <a:r>
              <a:rPr lang="en-IE" sz="1400" b="1" u="sng" dirty="0" smtClean="0">
                <a:solidFill>
                  <a:schemeClr val="bg2"/>
                </a:solidFill>
              </a:rPr>
              <a:t>comparison </a:t>
            </a:r>
            <a:endParaRPr lang="en-IE" sz="1400" dirty="0">
              <a:solidFill>
                <a:schemeClr val="bg2"/>
              </a:solidFill>
            </a:endParaRPr>
          </a:p>
        </p:txBody>
      </p:sp>
      <p:sp>
        <p:nvSpPr>
          <p:cNvPr id="57" name="Rounded Rectangle 56"/>
          <p:cNvSpPr/>
          <p:nvPr/>
        </p:nvSpPr>
        <p:spPr>
          <a:xfrm>
            <a:off x="2057400" y="4572000"/>
            <a:ext cx="1440160" cy="685800"/>
          </a:xfrm>
          <a:prstGeom prst="roundRect">
            <a:avLst/>
          </a:prstGeom>
          <a:solidFill>
            <a:srgbClr val="FFC00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sz="1400" b="1" dirty="0" smtClean="0">
                <a:solidFill>
                  <a:schemeClr val="bg2">
                    <a:lumMod val="65000"/>
                    <a:lumOff val="35000"/>
                  </a:schemeClr>
                </a:solidFill>
              </a:rPr>
              <a:t>CO2</a:t>
            </a:r>
            <a:endParaRPr lang="en-IE" sz="1400" dirty="0">
              <a:solidFill>
                <a:schemeClr val="bg2">
                  <a:lumMod val="65000"/>
                  <a:lumOff val="35000"/>
                </a:schemeClr>
              </a:solidFill>
            </a:endParaRPr>
          </a:p>
        </p:txBody>
      </p:sp>
      <p:sp>
        <p:nvSpPr>
          <p:cNvPr id="58" name="Rounded Rectangle 57"/>
          <p:cNvSpPr/>
          <p:nvPr/>
        </p:nvSpPr>
        <p:spPr>
          <a:xfrm>
            <a:off x="2057400" y="3810000"/>
            <a:ext cx="1440160" cy="685800"/>
          </a:xfrm>
          <a:prstGeom prst="roundRect">
            <a:avLst/>
          </a:prstGeom>
          <a:solidFill>
            <a:srgbClr val="FFC00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sz="1400" b="1" dirty="0" smtClean="0">
                <a:solidFill>
                  <a:schemeClr val="bg2">
                    <a:lumMod val="65000"/>
                    <a:lumOff val="35000"/>
                  </a:schemeClr>
                </a:solidFill>
              </a:rPr>
              <a:t>Algal pigments</a:t>
            </a:r>
            <a:endParaRPr lang="en-IE" sz="1400" dirty="0">
              <a:solidFill>
                <a:schemeClr val="bg2">
                  <a:lumMod val="65000"/>
                  <a:lumOff val="35000"/>
                </a:schemeClr>
              </a:solidFill>
            </a:endParaRPr>
          </a:p>
        </p:txBody>
      </p:sp>
      <p:sp>
        <p:nvSpPr>
          <p:cNvPr id="59" name="Rounded Rectangle 58"/>
          <p:cNvSpPr/>
          <p:nvPr/>
        </p:nvSpPr>
        <p:spPr>
          <a:xfrm>
            <a:off x="2057400" y="2971800"/>
            <a:ext cx="1440160" cy="685800"/>
          </a:xfrm>
          <a:prstGeom prst="roundRect">
            <a:avLst/>
          </a:prstGeom>
          <a:solidFill>
            <a:srgbClr val="FFC00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sz="1400" b="1" dirty="0" smtClean="0">
                <a:solidFill>
                  <a:schemeClr val="bg2">
                    <a:lumMod val="65000"/>
                    <a:lumOff val="35000"/>
                  </a:schemeClr>
                </a:solidFill>
              </a:rPr>
              <a:t>PAH</a:t>
            </a:r>
            <a:endParaRPr lang="en-IE" sz="1400" dirty="0">
              <a:solidFill>
                <a:schemeClr val="bg2">
                  <a:lumMod val="65000"/>
                  <a:lumOff val="35000"/>
                </a:schemeClr>
              </a:solidFill>
            </a:endParaRPr>
          </a:p>
        </p:txBody>
      </p:sp>
      <p:sp>
        <p:nvSpPr>
          <p:cNvPr id="60" name="Rounded Rectangle 59"/>
          <p:cNvSpPr/>
          <p:nvPr/>
        </p:nvSpPr>
        <p:spPr>
          <a:xfrm>
            <a:off x="1981200" y="2209800"/>
            <a:ext cx="1676400" cy="609600"/>
          </a:xfrm>
          <a:prstGeom prst="roundRect">
            <a:avLst/>
          </a:prstGeom>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sz="1400" b="1" u="sng" dirty="0" smtClean="0">
                <a:solidFill>
                  <a:schemeClr val="bg2"/>
                </a:solidFill>
              </a:rPr>
              <a:t>Contaminants</a:t>
            </a:r>
            <a:endParaRPr lang="en-IE" sz="1400" dirty="0">
              <a:solidFill>
                <a:schemeClr val="bg2"/>
              </a:solidFill>
            </a:endParaRPr>
          </a:p>
        </p:txBody>
      </p:sp>
      <p:sp>
        <p:nvSpPr>
          <p:cNvPr id="64" name="Rounded Rectangle 63"/>
          <p:cNvSpPr/>
          <p:nvPr/>
        </p:nvSpPr>
        <p:spPr>
          <a:xfrm>
            <a:off x="3962400" y="4648200"/>
            <a:ext cx="1219200" cy="685800"/>
          </a:xfrm>
          <a:prstGeom prst="roundRect">
            <a:avLst/>
          </a:prstGeom>
          <a:solidFill>
            <a:srgbClr val="FFC00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sz="1400" b="1" dirty="0" smtClean="0">
                <a:solidFill>
                  <a:schemeClr val="bg2">
                    <a:lumMod val="65000"/>
                    <a:lumOff val="35000"/>
                  </a:schemeClr>
                </a:solidFill>
              </a:rPr>
              <a:t>Atlantic</a:t>
            </a:r>
            <a:endParaRPr lang="en-IE" sz="1400" dirty="0">
              <a:solidFill>
                <a:schemeClr val="bg2">
                  <a:lumMod val="65000"/>
                  <a:lumOff val="35000"/>
                </a:schemeClr>
              </a:solidFill>
            </a:endParaRPr>
          </a:p>
        </p:txBody>
      </p:sp>
      <p:sp>
        <p:nvSpPr>
          <p:cNvPr id="65" name="Rounded Rectangle 64"/>
          <p:cNvSpPr/>
          <p:nvPr/>
        </p:nvSpPr>
        <p:spPr>
          <a:xfrm>
            <a:off x="3962400" y="3810000"/>
            <a:ext cx="1219200" cy="685800"/>
          </a:xfrm>
          <a:prstGeom prst="roundRect">
            <a:avLst/>
          </a:prstGeom>
          <a:solidFill>
            <a:srgbClr val="FFC00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sz="1400" b="1" dirty="0" err="1" smtClean="0">
                <a:solidFill>
                  <a:schemeClr val="bg2">
                    <a:lumMod val="65000"/>
                    <a:lumOff val="35000"/>
                  </a:schemeClr>
                </a:solidFill>
              </a:rPr>
              <a:t>Ligurian</a:t>
            </a:r>
            <a:endParaRPr lang="en-IE" sz="1400" dirty="0">
              <a:solidFill>
                <a:schemeClr val="bg2">
                  <a:lumMod val="65000"/>
                  <a:lumOff val="35000"/>
                </a:schemeClr>
              </a:solidFill>
            </a:endParaRPr>
          </a:p>
        </p:txBody>
      </p:sp>
      <p:sp>
        <p:nvSpPr>
          <p:cNvPr id="66" name="Rounded Rectangle 65"/>
          <p:cNvSpPr/>
          <p:nvPr/>
        </p:nvSpPr>
        <p:spPr>
          <a:xfrm>
            <a:off x="3962400" y="2971800"/>
            <a:ext cx="1219200" cy="685800"/>
          </a:xfrm>
          <a:prstGeom prst="roundRect">
            <a:avLst/>
          </a:prstGeom>
          <a:solidFill>
            <a:srgbClr val="FFC00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sz="1400" b="1" dirty="0" smtClean="0">
                <a:solidFill>
                  <a:schemeClr val="bg2">
                    <a:lumMod val="65000"/>
                    <a:lumOff val="35000"/>
                  </a:schemeClr>
                </a:solidFill>
              </a:rPr>
              <a:t>Adriatic</a:t>
            </a:r>
            <a:endParaRPr lang="en-IE" sz="1400" dirty="0">
              <a:solidFill>
                <a:schemeClr val="bg2">
                  <a:lumMod val="65000"/>
                  <a:lumOff val="35000"/>
                </a:schemeClr>
              </a:solidFill>
            </a:endParaRPr>
          </a:p>
        </p:txBody>
      </p:sp>
      <p:sp>
        <p:nvSpPr>
          <p:cNvPr id="67" name="Rounded Rectangle 66"/>
          <p:cNvSpPr/>
          <p:nvPr/>
        </p:nvSpPr>
        <p:spPr>
          <a:xfrm>
            <a:off x="5486400" y="3886200"/>
            <a:ext cx="1371600" cy="685800"/>
          </a:xfrm>
          <a:prstGeom prst="roundRect">
            <a:avLst/>
          </a:prstGeom>
          <a:solidFill>
            <a:srgbClr val="FFC00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sz="1400" b="1" dirty="0" smtClean="0">
                <a:solidFill>
                  <a:schemeClr val="bg2">
                    <a:lumMod val="65000"/>
                    <a:lumOff val="35000"/>
                  </a:schemeClr>
                </a:solidFill>
              </a:rPr>
              <a:t>FV</a:t>
            </a:r>
          </a:p>
          <a:p>
            <a:pPr algn="ctr">
              <a:defRPr/>
            </a:pPr>
            <a:r>
              <a:rPr lang="en-IE" sz="1400" b="1" dirty="0" err="1" smtClean="0">
                <a:solidFill>
                  <a:schemeClr val="bg2">
                    <a:lumMod val="65000"/>
                    <a:lumOff val="35000"/>
                  </a:schemeClr>
                </a:solidFill>
              </a:rPr>
              <a:t>Recopesca</a:t>
            </a:r>
            <a:endParaRPr lang="en-IE" sz="1400" dirty="0">
              <a:solidFill>
                <a:schemeClr val="bg2">
                  <a:lumMod val="65000"/>
                  <a:lumOff val="35000"/>
                </a:schemeClr>
              </a:solidFill>
            </a:endParaRPr>
          </a:p>
        </p:txBody>
      </p:sp>
      <p:sp>
        <p:nvSpPr>
          <p:cNvPr id="68" name="Rounded Rectangle 67"/>
          <p:cNvSpPr/>
          <p:nvPr/>
        </p:nvSpPr>
        <p:spPr>
          <a:xfrm>
            <a:off x="5486400" y="3048000"/>
            <a:ext cx="1295400" cy="685800"/>
          </a:xfrm>
          <a:prstGeom prst="roundRect">
            <a:avLst/>
          </a:prstGeom>
          <a:solidFill>
            <a:srgbClr val="FFC00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sz="1400" b="1" dirty="0" smtClean="0">
                <a:solidFill>
                  <a:schemeClr val="bg2">
                    <a:lumMod val="65000"/>
                    <a:lumOff val="35000"/>
                  </a:schemeClr>
                </a:solidFill>
              </a:rPr>
              <a:t>SOOP</a:t>
            </a:r>
          </a:p>
          <a:p>
            <a:pPr algn="ctr">
              <a:defRPr/>
            </a:pPr>
            <a:r>
              <a:rPr lang="en-IE" sz="1400" b="1" dirty="0" smtClean="0">
                <a:solidFill>
                  <a:schemeClr val="bg2">
                    <a:lumMod val="65000"/>
                    <a:lumOff val="35000"/>
                  </a:schemeClr>
                </a:solidFill>
              </a:rPr>
              <a:t>Workshop</a:t>
            </a:r>
            <a:endParaRPr lang="en-IE" sz="1400" dirty="0">
              <a:solidFill>
                <a:schemeClr val="bg2">
                  <a:lumMod val="65000"/>
                  <a:lumOff val="35000"/>
                </a:schemeClr>
              </a:solidFill>
            </a:endParaRPr>
          </a:p>
        </p:txBody>
      </p:sp>
      <p:sp>
        <p:nvSpPr>
          <p:cNvPr id="69" name="Rounded Rectangle 68"/>
          <p:cNvSpPr/>
          <p:nvPr/>
        </p:nvSpPr>
        <p:spPr>
          <a:xfrm>
            <a:off x="6934200" y="3733800"/>
            <a:ext cx="1600200" cy="685800"/>
          </a:xfrm>
          <a:prstGeom prst="roundRect">
            <a:avLst/>
          </a:prstGeom>
          <a:solidFill>
            <a:srgbClr val="FFC00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sz="1400" b="1" dirty="0" err="1" smtClean="0">
                <a:solidFill>
                  <a:schemeClr val="bg2">
                    <a:lumMod val="65000"/>
                    <a:lumOff val="35000"/>
                  </a:schemeClr>
                </a:solidFill>
              </a:rPr>
              <a:t>Algorithim</a:t>
            </a:r>
            <a:r>
              <a:rPr lang="en-IE" sz="1400" b="1" dirty="0" smtClean="0">
                <a:solidFill>
                  <a:schemeClr val="bg2">
                    <a:lumMod val="65000"/>
                    <a:lumOff val="35000"/>
                  </a:schemeClr>
                </a:solidFill>
              </a:rPr>
              <a:t> development</a:t>
            </a:r>
            <a:endParaRPr lang="en-IE" sz="1400" dirty="0">
              <a:solidFill>
                <a:schemeClr val="bg2">
                  <a:lumMod val="65000"/>
                  <a:lumOff val="35000"/>
                </a:schemeClr>
              </a:solidFill>
            </a:endParaRPr>
          </a:p>
        </p:txBody>
      </p:sp>
      <p:sp>
        <p:nvSpPr>
          <p:cNvPr id="70" name="Rounded Rectangle 69"/>
          <p:cNvSpPr/>
          <p:nvPr/>
        </p:nvSpPr>
        <p:spPr>
          <a:xfrm>
            <a:off x="7315200" y="4800600"/>
            <a:ext cx="1828800" cy="1143000"/>
          </a:xfrm>
          <a:prstGeom prst="roundRect">
            <a:avLst/>
          </a:prstGeom>
          <a:solidFill>
            <a:srgbClr val="FFC00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sz="1400" b="1" dirty="0" smtClean="0">
                <a:solidFill>
                  <a:schemeClr val="bg2">
                    <a:lumMod val="65000"/>
                    <a:lumOff val="35000"/>
                  </a:schemeClr>
                </a:solidFill>
              </a:rPr>
              <a:t>RS, Buoy, Lander concurrent measurements</a:t>
            </a:r>
            <a:endParaRPr lang="en-IE" sz="1400" dirty="0">
              <a:solidFill>
                <a:schemeClr val="bg2">
                  <a:lumMod val="65000"/>
                  <a:lumOff val="35000"/>
                </a:schemeClr>
              </a:solidFill>
            </a:endParaRPr>
          </a:p>
        </p:txBody>
      </p:sp>
      <p:sp>
        <p:nvSpPr>
          <p:cNvPr id="71" name="Rounded Rectangle 70"/>
          <p:cNvSpPr/>
          <p:nvPr/>
        </p:nvSpPr>
        <p:spPr>
          <a:xfrm>
            <a:off x="1981200" y="1905000"/>
            <a:ext cx="1752600" cy="3505200"/>
          </a:xfrm>
          <a:prstGeom prst="round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E"/>
          </a:p>
        </p:txBody>
      </p:sp>
      <p:sp>
        <p:nvSpPr>
          <p:cNvPr id="75" name="Rounded Rectangle 74"/>
          <p:cNvSpPr/>
          <p:nvPr/>
        </p:nvSpPr>
        <p:spPr>
          <a:xfrm>
            <a:off x="5410200" y="1981200"/>
            <a:ext cx="1447800" cy="2743200"/>
          </a:xfrm>
          <a:prstGeom prst="round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E"/>
          </a:p>
        </p:txBody>
      </p:sp>
      <p:sp>
        <p:nvSpPr>
          <p:cNvPr id="76" name="Rounded Rectangle 75"/>
          <p:cNvSpPr/>
          <p:nvPr/>
        </p:nvSpPr>
        <p:spPr>
          <a:xfrm>
            <a:off x="6858000" y="1981200"/>
            <a:ext cx="1676400" cy="2514600"/>
          </a:xfrm>
          <a:prstGeom prst="round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E"/>
          </a:p>
        </p:txBody>
      </p:sp>
      <p:sp>
        <p:nvSpPr>
          <p:cNvPr id="77" name="Rounded Rectangle 76"/>
          <p:cNvSpPr/>
          <p:nvPr/>
        </p:nvSpPr>
        <p:spPr>
          <a:xfrm>
            <a:off x="7162800" y="2743200"/>
            <a:ext cx="1981200" cy="3352800"/>
          </a:xfrm>
          <a:prstGeom prst="round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E"/>
          </a:p>
        </p:txBody>
      </p:sp>
      <p:cxnSp>
        <p:nvCxnSpPr>
          <p:cNvPr id="79" name="Straight Connector 78"/>
          <p:cNvCxnSpPr/>
          <p:nvPr/>
        </p:nvCxnSpPr>
        <p:spPr>
          <a:xfrm>
            <a:off x="7162800" y="1676400"/>
            <a:ext cx="457200" cy="22860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81" name="Straight Connector 80"/>
          <p:cNvCxnSpPr>
            <a:stCxn id="32" idx="2"/>
            <a:endCxn id="75" idx="0"/>
          </p:cNvCxnSpPr>
          <p:nvPr/>
        </p:nvCxnSpPr>
        <p:spPr>
          <a:xfrm>
            <a:off x="5853100" y="1676400"/>
            <a:ext cx="281000" cy="30480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85" name="Straight Connector 84"/>
          <p:cNvCxnSpPr>
            <a:endCxn id="71" idx="0"/>
          </p:cNvCxnSpPr>
          <p:nvPr/>
        </p:nvCxnSpPr>
        <p:spPr>
          <a:xfrm flipH="1">
            <a:off x="2857500" y="1676400"/>
            <a:ext cx="38100" cy="22860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87" name="Straight Connector 86"/>
          <p:cNvCxnSpPr>
            <a:endCxn id="29" idx="0"/>
          </p:cNvCxnSpPr>
          <p:nvPr/>
        </p:nvCxnSpPr>
        <p:spPr>
          <a:xfrm flipH="1">
            <a:off x="952500" y="1676400"/>
            <a:ext cx="190500" cy="22860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89" name="Straight Connector 88"/>
          <p:cNvCxnSpPr>
            <a:stCxn id="34" idx="2"/>
            <a:endCxn id="28" idx="0"/>
          </p:cNvCxnSpPr>
          <p:nvPr/>
        </p:nvCxnSpPr>
        <p:spPr>
          <a:xfrm>
            <a:off x="4447220" y="1676400"/>
            <a:ext cx="162880" cy="30480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46" name="Straight Connector 45"/>
          <p:cNvCxnSpPr>
            <a:stCxn id="48" idx="2"/>
            <a:endCxn id="55" idx="0"/>
          </p:cNvCxnSpPr>
          <p:nvPr/>
        </p:nvCxnSpPr>
        <p:spPr bwMode="auto">
          <a:xfrm flipH="1">
            <a:off x="8423920" y="1738536"/>
            <a:ext cx="16296" cy="1157064"/>
          </a:xfrm>
          <a:prstGeom prst="line">
            <a:avLst/>
          </a:prstGeom>
          <a:noFill/>
          <a:ln w="50800" cap="flat" cmpd="sng" algn="ctr">
            <a:solidFill>
              <a:schemeClr val="bg1">
                <a:lumMod val="60000"/>
                <a:lumOff val="40000"/>
              </a:schemeClr>
            </a:solidFill>
            <a:prstDash val="solid"/>
            <a:round/>
            <a:headEnd type="none" w="med" len="med"/>
            <a:tailEnd type="none" w="med" len="med"/>
          </a:ln>
          <a:effectLst/>
        </p:spPr>
      </p:cxnSp>
      <p:sp>
        <p:nvSpPr>
          <p:cNvPr id="42" name="Rounded Rectangle 41"/>
          <p:cNvSpPr/>
          <p:nvPr/>
        </p:nvSpPr>
        <p:spPr bwMode="auto">
          <a:xfrm>
            <a:off x="1763688" y="1628800"/>
            <a:ext cx="2123728" cy="4680520"/>
          </a:xfrm>
          <a:prstGeom prst="roundRect">
            <a:avLst/>
          </a:prstGeom>
          <a:noFill/>
          <a:ln w="63500" cap="flat" cmpd="sng" algn="ctr">
            <a:solidFill>
              <a:srgbClr val="FF0000"/>
            </a:solidFill>
            <a:prstDash val="solid"/>
            <a:round/>
            <a:headEnd type="none" w="med" len="med"/>
            <a:tailEnd type="none" w="med" len="med"/>
          </a:ln>
          <a:effectLst/>
        </p:spPr>
        <p:txBody>
          <a:bodyPr vert="horz" wrap="square" lIns="92075" tIns="46038" rIns="92075" bIns="46038" numCol="1" rtlCol="0" anchor="b"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IE" sz="2700" b="0" i="0" u="none" strike="noStrike" cap="none" normalizeH="0" baseline="0" smtClean="0">
              <a:ln>
                <a:noFill/>
              </a:ln>
              <a:solidFill>
                <a:srgbClr val="007AB4"/>
              </a:solidFill>
              <a:effectLst/>
              <a:latin typeface="Helvetica" pitchFamily="-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fill="hold"/>
                                        <p:tgtEl>
                                          <p:spTgt spid="42"/>
                                        </p:tgtEl>
                                        <p:attrNameLst>
                                          <p:attrName>ppt_x</p:attrName>
                                        </p:attrNameLst>
                                      </p:cBhvr>
                                      <p:tavLst>
                                        <p:tav tm="0">
                                          <p:val>
                                            <p:strVal val="#ppt_x"/>
                                          </p:val>
                                        </p:tav>
                                        <p:tav tm="100000">
                                          <p:val>
                                            <p:strVal val="#ppt_x"/>
                                          </p:val>
                                        </p:tav>
                                      </p:tavLst>
                                    </p:anim>
                                    <p:anim calcmode="lin" valueType="num">
                                      <p:cBhvr additive="base">
                                        <p:cTn id="8"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noFill/>
        </p:spPr>
        <p:txBody>
          <a:bodyPr/>
          <a:lstStyle/>
          <a:p>
            <a:r>
              <a:rPr lang="en-US" dirty="0" smtClean="0">
                <a:effectLst/>
              </a:rPr>
              <a:t>TASK 10.2:</a:t>
            </a:r>
          </a:p>
        </p:txBody>
      </p:sp>
      <p:sp>
        <p:nvSpPr>
          <p:cNvPr id="10243" name="Rectangle 3"/>
          <p:cNvSpPr>
            <a:spLocks noGrp="1" noChangeArrowheads="1"/>
          </p:cNvSpPr>
          <p:nvPr>
            <p:ph type="body" idx="1"/>
          </p:nvPr>
        </p:nvSpPr>
        <p:spPr>
          <a:noFill/>
        </p:spPr>
        <p:txBody>
          <a:bodyPr/>
          <a:lstStyle/>
          <a:p>
            <a:r>
              <a:rPr lang="en-US" sz="2800" dirty="0" smtClean="0">
                <a:effectLst/>
                <a:latin typeface="Arial Narrow" pitchFamily="34" charset="0"/>
              </a:rPr>
              <a:t>DEVELOPMENTS OF PHYSICO-CHEMICAL SENSORS AND IMPLEMENTATION ON NEW PLATFORMS</a:t>
            </a:r>
          </a:p>
          <a:p>
            <a:pPr lvl="1"/>
            <a:r>
              <a:rPr lang="en-US" sz="2400" dirty="0" smtClean="0">
                <a:effectLst/>
                <a:latin typeface="Arial Narrow" pitchFamily="34" charset="0"/>
              </a:rPr>
              <a:t>Subtask 10.2.1. Contaminants</a:t>
            </a:r>
          </a:p>
          <a:p>
            <a:pPr lvl="1"/>
            <a:r>
              <a:rPr lang="en-US" sz="2400" dirty="0" smtClean="0">
                <a:effectLst/>
                <a:latin typeface="Arial Narrow" pitchFamily="34" charset="0"/>
              </a:rPr>
              <a:t>Subtask 10.2.2. Algal pigments</a:t>
            </a:r>
          </a:p>
          <a:p>
            <a:pPr lvl="1"/>
            <a:r>
              <a:rPr lang="en-US" sz="2400" dirty="0" smtClean="0">
                <a:effectLst/>
                <a:latin typeface="Arial Narrow" pitchFamily="34" charset="0"/>
              </a:rPr>
              <a:t>Subtask 10.2.3. Carbonate system</a:t>
            </a:r>
          </a:p>
          <a:p>
            <a:endParaRPr lang="en-US" sz="2800" dirty="0" smtClean="0">
              <a:effectLst/>
              <a:latin typeface="Arial Narrow" pitchFamily="34"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5"/>
          <p:cNvSpPr>
            <a:spLocks noGrp="1"/>
          </p:cNvSpPr>
          <p:nvPr>
            <p:ph type="title"/>
          </p:nvPr>
        </p:nvSpPr>
        <p:spPr>
          <a:xfrm>
            <a:off x="323528" y="1124744"/>
            <a:ext cx="8229600" cy="1143000"/>
          </a:xfrm>
        </p:spPr>
        <p:txBody>
          <a:bodyPr/>
          <a:lstStyle/>
          <a:p>
            <a:r>
              <a:rPr lang="nb-NO" sz="2800" dirty="0" smtClean="0"/>
              <a:t/>
            </a:r>
            <a:br>
              <a:rPr lang="nb-NO" sz="2800" dirty="0" smtClean="0"/>
            </a:br>
            <a:r>
              <a:rPr lang="nb-NO" sz="2800" dirty="0" smtClean="0"/>
              <a:t>Protype </a:t>
            </a:r>
            <a:r>
              <a:rPr lang="nb-NO" sz="2800" dirty="0"/>
              <a:t>testing </a:t>
            </a:r>
            <a:r>
              <a:rPr lang="nb-NO" sz="2800" dirty="0" smtClean="0"/>
              <a:t>- «Chemical </a:t>
            </a:r>
            <a:r>
              <a:rPr lang="nb-NO" sz="2800" dirty="0" err="1" smtClean="0"/>
              <a:t>extractor</a:t>
            </a:r>
            <a:r>
              <a:rPr lang="nb-NO" sz="2800" dirty="0" smtClean="0"/>
              <a:t>»</a:t>
            </a:r>
            <a:br>
              <a:rPr lang="nb-NO" sz="2800" dirty="0" smtClean="0"/>
            </a:br>
            <a:r>
              <a:rPr lang="nb-NO" sz="2800" dirty="0" err="1" smtClean="0"/>
              <a:t>Chem</a:t>
            </a:r>
            <a:r>
              <a:rPr lang="nb-NO" sz="2800" dirty="0" smtClean="0"/>
              <a:t>. Mariner </a:t>
            </a:r>
            <a:r>
              <a:rPr lang="nb-NO" sz="2800" dirty="0" err="1" smtClean="0"/>
              <a:t>project</a:t>
            </a:r>
            <a:r>
              <a:rPr lang="nb-NO" sz="2800" dirty="0" smtClean="0"/>
              <a:t> – Test Oslo-Kiel</a:t>
            </a:r>
            <a:br>
              <a:rPr lang="nb-NO" sz="2800" dirty="0" smtClean="0"/>
            </a:br>
            <a:r>
              <a:rPr lang="nb-NO" sz="2800" dirty="0"/>
              <a:t/>
            </a:r>
            <a:br>
              <a:rPr lang="nb-NO" sz="2800" dirty="0"/>
            </a:br>
            <a:r>
              <a:rPr lang="nb-NO" sz="2800" dirty="0" smtClean="0">
                <a:ea typeface="Geneva" pitchFamily="-106" charset="-128"/>
              </a:rPr>
              <a:t> </a:t>
            </a:r>
          </a:p>
        </p:txBody>
      </p:sp>
      <p:sp>
        <p:nvSpPr>
          <p:cNvPr id="11" name="Content Placeholder 10"/>
          <p:cNvSpPr>
            <a:spLocks noGrp="1"/>
          </p:cNvSpPr>
          <p:nvPr>
            <p:ph sz="half" idx="2"/>
          </p:nvPr>
        </p:nvSpPr>
        <p:spPr>
          <a:xfrm>
            <a:off x="5359609" y="2169360"/>
            <a:ext cx="3784392" cy="3951288"/>
          </a:xfrm>
        </p:spPr>
        <p:txBody>
          <a:bodyPr/>
          <a:lstStyle/>
          <a:p>
            <a:r>
              <a:rPr lang="nb-NO" dirty="0" err="1">
                <a:solidFill>
                  <a:schemeClr val="bg1"/>
                </a:solidFill>
                <a:latin typeface="Calibri" pitchFamily="34" charset="0"/>
              </a:rPr>
              <a:t>P</a:t>
            </a:r>
            <a:r>
              <a:rPr lang="nb-NO" dirty="0" err="1" smtClean="0">
                <a:solidFill>
                  <a:schemeClr val="bg1"/>
                </a:solidFill>
                <a:latin typeface="Calibri" pitchFamily="34" charset="0"/>
              </a:rPr>
              <a:t>olyetylene</a:t>
            </a:r>
            <a:r>
              <a:rPr lang="nb-NO" dirty="0" smtClean="0">
                <a:solidFill>
                  <a:schemeClr val="bg1"/>
                </a:solidFill>
                <a:latin typeface="Calibri" pitchFamily="34" charset="0"/>
              </a:rPr>
              <a:t>  </a:t>
            </a:r>
            <a:r>
              <a:rPr lang="nb-NO" dirty="0" err="1" smtClean="0">
                <a:solidFill>
                  <a:schemeClr val="bg1"/>
                </a:solidFill>
                <a:latin typeface="Calibri" pitchFamily="34" charset="0"/>
              </a:rPr>
              <a:t>membranes</a:t>
            </a:r>
            <a:r>
              <a:rPr lang="nb-NO" dirty="0" smtClean="0">
                <a:solidFill>
                  <a:schemeClr val="bg1"/>
                </a:solidFill>
                <a:latin typeface="Calibri" pitchFamily="34" charset="0"/>
              </a:rPr>
              <a:t> and </a:t>
            </a:r>
            <a:r>
              <a:rPr lang="nb-NO" dirty="0" err="1" smtClean="0">
                <a:solidFill>
                  <a:schemeClr val="bg1"/>
                </a:solidFill>
                <a:latin typeface="Calibri" pitchFamily="34" charset="0"/>
              </a:rPr>
              <a:t>triolin</a:t>
            </a:r>
            <a:endParaRPr lang="nb-NO" dirty="0" smtClean="0">
              <a:solidFill>
                <a:schemeClr val="bg1"/>
              </a:solidFill>
              <a:latin typeface="Calibri" pitchFamily="34" charset="0"/>
            </a:endParaRPr>
          </a:p>
          <a:p>
            <a:r>
              <a:rPr lang="nb-NO" dirty="0" err="1" smtClean="0">
                <a:solidFill>
                  <a:schemeClr val="bg1"/>
                </a:solidFill>
                <a:latin typeface="Calibri" pitchFamily="34" charset="0"/>
              </a:rPr>
              <a:t>Membranes</a:t>
            </a:r>
            <a:r>
              <a:rPr lang="nb-NO" dirty="0" smtClean="0">
                <a:solidFill>
                  <a:schemeClr val="bg1"/>
                </a:solidFill>
                <a:latin typeface="Calibri" pitchFamily="34" charset="0"/>
              </a:rPr>
              <a:t> </a:t>
            </a:r>
            <a:r>
              <a:rPr lang="nb-NO" dirty="0" err="1" smtClean="0">
                <a:solidFill>
                  <a:schemeClr val="bg1"/>
                </a:solidFill>
                <a:latin typeface="Calibri" pitchFamily="34" charset="0"/>
              </a:rPr>
              <a:t>brought</a:t>
            </a:r>
            <a:r>
              <a:rPr lang="nb-NO" dirty="0" smtClean="0">
                <a:solidFill>
                  <a:schemeClr val="bg1"/>
                </a:solidFill>
                <a:latin typeface="Calibri" pitchFamily="34" charset="0"/>
              </a:rPr>
              <a:t> to </a:t>
            </a:r>
            <a:r>
              <a:rPr lang="nb-NO" dirty="0" err="1" smtClean="0">
                <a:solidFill>
                  <a:schemeClr val="bg1"/>
                </a:solidFill>
                <a:latin typeface="Calibri" pitchFamily="34" charset="0"/>
              </a:rPr>
              <a:t>laboratory</a:t>
            </a:r>
            <a:r>
              <a:rPr lang="nb-NO" dirty="0" smtClean="0">
                <a:solidFill>
                  <a:schemeClr val="bg1"/>
                </a:solidFill>
                <a:latin typeface="Calibri" pitchFamily="34" charset="0"/>
              </a:rPr>
              <a:t>  for </a:t>
            </a:r>
            <a:r>
              <a:rPr lang="nb-NO" dirty="0" err="1" smtClean="0">
                <a:solidFill>
                  <a:schemeClr val="bg1"/>
                </a:solidFill>
                <a:latin typeface="Calibri" pitchFamily="34" charset="0"/>
              </a:rPr>
              <a:t>analysing</a:t>
            </a:r>
            <a:r>
              <a:rPr lang="nb-NO" dirty="0" smtClean="0">
                <a:solidFill>
                  <a:schemeClr val="bg1"/>
                </a:solidFill>
                <a:latin typeface="Calibri" pitchFamily="34" charset="0"/>
              </a:rPr>
              <a:t> </a:t>
            </a:r>
            <a:r>
              <a:rPr lang="nb-NO" dirty="0" err="1" smtClean="0">
                <a:solidFill>
                  <a:schemeClr val="bg1"/>
                </a:solidFill>
                <a:latin typeface="Calibri" pitchFamily="34" charset="0"/>
              </a:rPr>
              <a:t>of</a:t>
            </a:r>
            <a:r>
              <a:rPr lang="nb-NO" dirty="0" smtClean="0">
                <a:solidFill>
                  <a:schemeClr val="bg1"/>
                </a:solidFill>
                <a:latin typeface="Calibri" pitchFamily="34" charset="0"/>
              </a:rPr>
              <a:t> PAH</a:t>
            </a:r>
            <a:r>
              <a:rPr lang="nb-NO" dirty="0">
                <a:solidFill>
                  <a:schemeClr val="bg1"/>
                </a:solidFill>
                <a:latin typeface="Calibri" pitchFamily="34" charset="0"/>
              </a:rPr>
              <a:t>, PCB </a:t>
            </a:r>
            <a:r>
              <a:rPr lang="nb-NO" dirty="0" smtClean="0">
                <a:solidFill>
                  <a:schemeClr val="bg1"/>
                </a:solidFill>
                <a:latin typeface="Calibri" pitchFamily="34" charset="0"/>
              </a:rPr>
              <a:t>and  </a:t>
            </a:r>
            <a:r>
              <a:rPr lang="nb-NO" dirty="0" err="1" smtClean="0">
                <a:solidFill>
                  <a:schemeClr val="bg1"/>
                </a:solidFill>
                <a:latin typeface="Calibri" pitchFamily="34" charset="0"/>
              </a:rPr>
              <a:t>some</a:t>
            </a:r>
            <a:r>
              <a:rPr lang="nb-NO" dirty="0" smtClean="0">
                <a:solidFill>
                  <a:schemeClr val="bg1"/>
                </a:solidFill>
                <a:latin typeface="Calibri" pitchFamily="34" charset="0"/>
              </a:rPr>
              <a:t> pesticider.</a:t>
            </a:r>
          </a:p>
          <a:p>
            <a:endParaRPr lang="nb-NO" dirty="0" smtClean="0">
              <a:solidFill>
                <a:schemeClr val="bg1"/>
              </a:solidFill>
              <a:latin typeface="Calibri" pitchFamily="34" charset="0"/>
            </a:endParaRPr>
          </a:p>
        </p:txBody>
      </p:sp>
      <p:pic>
        <p:nvPicPr>
          <p:cNvPr id="7" name="Picture 3" descr="\\niva-of5\osl-userdata$\KAS\Documents\528 DM Vedl. utstyr og systemer\bilder\2012-03-01-007.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t="26968" b="16397"/>
          <a:stretch>
            <a:fillRect/>
          </a:stretch>
        </p:blipFill>
        <p:spPr bwMode="auto">
          <a:xfrm>
            <a:off x="251520" y="2064760"/>
            <a:ext cx="4129534" cy="4160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3" descr="C:\Data\JeriCo_Crete\2012-09-30 Fantasy sept2012\Fantasy sept2012 031.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25313" t="14851" r="4051" b="40348"/>
          <a:stretch/>
        </p:blipFill>
        <p:spPr bwMode="auto">
          <a:xfrm>
            <a:off x="3131840" y="4258569"/>
            <a:ext cx="2227768" cy="198002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03284185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69322" y="0"/>
            <a:ext cx="6635345" cy="908720"/>
          </a:xfrm>
        </p:spPr>
        <p:txBody>
          <a:bodyPr/>
          <a:lstStyle/>
          <a:p>
            <a:r>
              <a:rPr lang="en-US" sz="1800" cap="none" dirty="0" smtClean="0"/>
              <a:t>New Spectrophotometric pH – Sensor for Underway Systems</a:t>
            </a:r>
            <a:endParaRPr lang="en-US" cap="none" dirty="0"/>
          </a:p>
        </p:txBody>
      </p:sp>
      <p:pic>
        <p:nvPicPr>
          <p:cNvPr id="6" name="Picture 20"/>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164674" y="2276872"/>
            <a:ext cx="2656246" cy="3756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75" algn="ctr">
                <a:solidFill>
                  <a:srgbClr val="000000"/>
                </a:solidFill>
                <a:miter lim="800000"/>
                <a:headEnd/>
                <a:tailEnd/>
              </a14:hiddenLine>
            </a:ext>
          </a:extLst>
        </p:spPr>
      </p:pic>
      <p:pic>
        <p:nvPicPr>
          <p:cNvPr id="2662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9512" y="1923900"/>
            <a:ext cx="3413624" cy="16747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2" name="Rechteck 21"/>
          <p:cNvSpPr/>
          <p:nvPr/>
        </p:nvSpPr>
        <p:spPr>
          <a:xfrm>
            <a:off x="4211960" y="5823015"/>
            <a:ext cx="2339970" cy="634371"/>
          </a:xfrm>
          <a:prstGeom prst="rect">
            <a:avLst/>
          </a:prstGeom>
        </p:spPr>
        <p:style>
          <a:lnRef idx="1">
            <a:schemeClr val="accent1"/>
          </a:lnRef>
          <a:fillRef idx="3">
            <a:schemeClr val="accent1"/>
          </a:fillRef>
          <a:effectRef idx="2">
            <a:schemeClr val="accent1"/>
          </a:effectRef>
          <a:fontRef idx="minor">
            <a:schemeClr val="lt1"/>
          </a:fontRef>
        </p:style>
        <p:txBody>
          <a:bodyPr wrap="square" lIns="94662" tIns="94662" rIns="94662" bIns="94662">
            <a:spAutoFit/>
          </a:bodyPr>
          <a:lstStyle/>
          <a:p>
            <a:pPr>
              <a:tabLst>
                <a:tab pos="1256474" algn="l"/>
              </a:tabLst>
            </a:pPr>
            <a:r>
              <a:rPr lang="en-US" sz="1600" b="1" dirty="0">
                <a:latin typeface="Century Gothic" pitchFamily="34" charset="0"/>
              </a:rPr>
              <a:t>Precision	± 0.0007</a:t>
            </a:r>
            <a:br>
              <a:rPr lang="en-US" sz="1600" b="1" dirty="0">
                <a:latin typeface="Century Gothic" pitchFamily="34" charset="0"/>
              </a:rPr>
            </a:br>
            <a:r>
              <a:rPr lang="en-US" sz="1600" b="1" dirty="0">
                <a:latin typeface="Century Gothic" pitchFamily="34" charset="0"/>
              </a:rPr>
              <a:t>Accuracy	± 0.003</a:t>
            </a:r>
          </a:p>
        </p:txBody>
      </p:sp>
      <p:pic>
        <p:nvPicPr>
          <p:cNvPr id="11" name="Picture 34"/>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r="10897"/>
          <a:stretch/>
        </p:blipFill>
        <p:spPr bwMode="auto">
          <a:xfrm>
            <a:off x="2455890" y="3501008"/>
            <a:ext cx="3253920" cy="79417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Rechteck 2"/>
          <p:cNvSpPr/>
          <p:nvPr/>
        </p:nvSpPr>
        <p:spPr>
          <a:xfrm>
            <a:off x="179512" y="4380551"/>
            <a:ext cx="4572000" cy="2419124"/>
          </a:xfrm>
          <a:prstGeom prst="rect">
            <a:avLst/>
          </a:prstGeom>
        </p:spPr>
        <p:txBody>
          <a:bodyPr>
            <a:spAutoFit/>
          </a:bodyPr>
          <a:lstStyle/>
          <a:p>
            <a:pPr marL="269875" indent="-269875"/>
            <a:r>
              <a:rPr lang="en-GB" sz="1200" b="1" u="sng" dirty="0" smtClean="0"/>
              <a:t>Principle</a:t>
            </a:r>
          </a:p>
          <a:p>
            <a:pPr marL="269875" indent="-269875"/>
            <a:r>
              <a:rPr lang="en-GB" sz="1200" dirty="0" smtClean="0"/>
              <a:t>- Flow-Injection-System (FIA) system using an indicator dye </a:t>
            </a:r>
            <a:r>
              <a:rPr lang="en-GB" sz="1200" i="1" dirty="0" smtClean="0"/>
              <a:t>m</a:t>
            </a:r>
            <a:r>
              <a:rPr lang="en-GB" sz="1200" dirty="0" smtClean="0"/>
              <a:t>-Cresol purple</a:t>
            </a:r>
          </a:p>
          <a:p>
            <a:pPr marL="269875" indent="-269875"/>
            <a:r>
              <a:rPr lang="en-GB" sz="1200" dirty="0" smtClean="0"/>
              <a:t>− Determination of the concentration of the indicator acid (HI</a:t>
            </a:r>
            <a:r>
              <a:rPr lang="en-GB" sz="1200" baseline="30000" dirty="0" smtClean="0"/>
              <a:t>-</a:t>
            </a:r>
            <a:r>
              <a:rPr lang="en-GB" sz="1200" dirty="0" smtClean="0"/>
              <a:t>) / base (I</a:t>
            </a:r>
            <a:r>
              <a:rPr lang="en-GB" sz="1200" baseline="30000" dirty="0" smtClean="0"/>
              <a:t>2-</a:t>
            </a:r>
            <a:r>
              <a:rPr lang="en-GB" sz="1200" dirty="0" smtClean="0"/>
              <a:t>) due to different absorption spectra (= absolute method)</a:t>
            </a:r>
          </a:p>
          <a:p>
            <a:pPr marL="269875" indent="-269875"/>
            <a:r>
              <a:rPr lang="en-GB" sz="1200" dirty="0" smtClean="0"/>
              <a:t>− Calculation of the pH value using Henderson–</a:t>
            </a:r>
            <a:r>
              <a:rPr lang="en-GB" sz="1200" dirty="0" err="1" smtClean="0"/>
              <a:t>Hasselbach</a:t>
            </a:r>
            <a:r>
              <a:rPr lang="en-GB" sz="1200" dirty="0" smtClean="0"/>
              <a:t> equation</a:t>
            </a:r>
            <a:br>
              <a:rPr lang="en-GB" sz="1200" dirty="0" smtClean="0"/>
            </a:br>
            <a:endParaRPr lang="en-GB" sz="1200" i="1" dirty="0" smtClean="0">
              <a:latin typeface="Cambria Math"/>
            </a:endParaRPr>
          </a:p>
          <a:p>
            <a:pPr marL="269875" indent="-269875"/>
            <a:r>
              <a:rPr lang="en-GB" sz="1200" b="1" dirty="0" smtClean="0"/>
              <a:t>Results:</a:t>
            </a:r>
          </a:p>
          <a:p>
            <a:pPr marL="269875" indent="-269875">
              <a:buFontTx/>
              <a:buChar char="-"/>
            </a:pPr>
            <a:r>
              <a:rPr lang="en-GB" sz="1200" dirty="0" smtClean="0"/>
              <a:t>labour version ready</a:t>
            </a:r>
          </a:p>
          <a:p>
            <a:pPr marL="269875" indent="-269875">
              <a:buFontTx/>
              <a:buChar char="-"/>
            </a:pPr>
            <a:r>
              <a:rPr lang="en-GB" sz="1200" dirty="0" smtClean="0"/>
              <a:t>field test successful</a:t>
            </a:r>
          </a:p>
          <a:p>
            <a:pPr marL="269875" indent="-269875">
              <a:buFontTx/>
              <a:buChar char="-"/>
            </a:pPr>
            <a:r>
              <a:rPr lang="en-GB" sz="1200" dirty="0" smtClean="0"/>
              <a:t>prototypes have to be tested for longer unattended deployment</a:t>
            </a:r>
            <a:endParaRPr lang="en-GB" sz="1200" dirty="0"/>
          </a:p>
        </p:txBody>
      </p:sp>
    </p:spTree>
    <p:extLst>
      <p:ext uri="{BB962C8B-B14F-4D97-AF65-F5344CB8AC3E}">
        <p14:creationId xmlns:p14="http://schemas.microsoft.com/office/powerpoint/2010/main" xmlns="" val="3005308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el 1"/>
          <p:cNvSpPr>
            <a:spLocks noGrp="1"/>
          </p:cNvSpPr>
          <p:nvPr>
            <p:ph type="title" idx="4294967295"/>
          </p:nvPr>
        </p:nvSpPr>
        <p:spPr>
          <a:xfrm>
            <a:off x="179512" y="461801"/>
            <a:ext cx="7357864" cy="315888"/>
          </a:xfrm>
        </p:spPr>
        <p:txBody>
          <a:bodyPr/>
          <a:lstStyle/>
          <a:p>
            <a:r>
              <a:rPr lang="en-GB" sz="1800" cap="none" dirty="0" smtClean="0"/>
              <a:t>Flow-Through Point Source Integrating Cavity Absorption Meter</a:t>
            </a:r>
            <a:br>
              <a:rPr lang="en-GB" sz="1800" cap="none" dirty="0" smtClean="0"/>
            </a:br>
            <a:r>
              <a:rPr lang="en-GB" sz="1800" cap="none" dirty="0" smtClean="0"/>
              <a:t> (</a:t>
            </a:r>
            <a:r>
              <a:rPr lang="en-GB" sz="1800" cap="none" dirty="0" err="1" smtClean="0"/>
              <a:t>ft</a:t>
            </a:r>
            <a:r>
              <a:rPr lang="en-GB" sz="1800" cap="none" dirty="0" smtClean="0"/>
              <a:t>-PSICAM)</a:t>
            </a:r>
            <a:endParaRPr lang="en-GB" sz="1800" cap="none" dirty="0"/>
          </a:p>
        </p:txBody>
      </p:sp>
      <p:sp>
        <p:nvSpPr>
          <p:cNvPr id="30723" name="Foliennummernplatzhalter 3"/>
          <p:cNvSpPr txBox="1">
            <a:spLocks noGrp="1"/>
          </p:cNvSpPr>
          <p:nvPr/>
        </p:nvSpPr>
        <p:spPr bwMode="gray">
          <a:xfrm>
            <a:off x="8143536" y="6274861"/>
            <a:ext cx="646162" cy="354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b"/>
          <a:lstStyle>
            <a:lvl1pPr defTabSz="1042988" eaLnBrk="0" hangingPunct="0">
              <a:defRPr sz="1600">
                <a:solidFill>
                  <a:schemeClr val="tx1"/>
                </a:solidFill>
                <a:latin typeface="Arial" charset="0"/>
                <a:cs typeface="Arial" charset="0"/>
              </a:defRPr>
            </a:lvl1pPr>
            <a:lvl2pPr marL="742950" indent="-285750" defTabSz="1042988" eaLnBrk="0" hangingPunct="0">
              <a:defRPr sz="1600">
                <a:solidFill>
                  <a:schemeClr val="tx1"/>
                </a:solidFill>
                <a:latin typeface="Arial" charset="0"/>
                <a:cs typeface="Arial" charset="0"/>
              </a:defRPr>
            </a:lvl2pPr>
            <a:lvl3pPr marL="1143000" indent="-228600" defTabSz="1042988" eaLnBrk="0" hangingPunct="0">
              <a:defRPr sz="1600">
                <a:solidFill>
                  <a:schemeClr val="tx1"/>
                </a:solidFill>
                <a:latin typeface="Arial" charset="0"/>
                <a:cs typeface="Arial" charset="0"/>
              </a:defRPr>
            </a:lvl3pPr>
            <a:lvl4pPr marL="1600200" indent="-228600" defTabSz="1042988" eaLnBrk="0" hangingPunct="0">
              <a:defRPr sz="1600">
                <a:solidFill>
                  <a:schemeClr val="tx1"/>
                </a:solidFill>
                <a:latin typeface="Arial" charset="0"/>
                <a:cs typeface="Arial" charset="0"/>
              </a:defRPr>
            </a:lvl4pPr>
            <a:lvl5pPr marL="2057400" indent="-228600" defTabSz="1042988" eaLnBrk="0" hangingPunct="0">
              <a:defRPr sz="1600">
                <a:solidFill>
                  <a:schemeClr val="tx1"/>
                </a:solidFill>
                <a:latin typeface="Arial" charset="0"/>
                <a:cs typeface="Arial" charset="0"/>
              </a:defRPr>
            </a:lvl5pPr>
            <a:lvl6pPr marL="25146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charset="0"/>
                <a:cs typeface="Arial" charset="0"/>
              </a:defRPr>
            </a:lvl6pPr>
            <a:lvl7pPr marL="29718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charset="0"/>
                <a:cs typeface="Arial" charset="0"/>
              </a:defRPr>
            </a:lvl7pPr>
            <a:lvl8pPr marL="34290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charset="0"/>
                <a:cs typeface="Arial" charset="0"/>
              </a:defRPr>
            </a:lvl8pPr>
            <a:lvl9pPr marL="38862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charset="0"/>
                <a:cs typeface="Arial" charset="0"/>
              </a:defRPr>
            </a:lvl9pPr>
          </a:lstStyle>
          <a:p>
            <a:pPr algn="r" eaLnBrk="1" hangingPunct="1">
              <a:lnSpc>
                <a:spcPct val="100000"/>
              </a:lnSpc>
              <a:buFontTx/>
              <a:buNone/>
            </a:pPr>
            <a:fld id="{6B0308EF-A999-49B9-83A7-89826F9B44EF}" type="slidenum">
              <a:rPr lang="de-DE" sz="900"/>
              <a:pPr algn="r" eaLnBrk="1" hangingPunct="1">
                <a:lnSpc>
                  <a:spcPct val="100000"/>
                </a:lnSpc>
                <a:buFontTx/>
                <a:buNone/>
              </a:pPr>
              <a:t>29</a:t>
            </a:fld>
            <a:endParaRPr lang="de-DE" sz="900"/>
          </a:p>
        </p:txBody>
      </p:sp>
      <p:grpSp>
        <p:nvGrpSpPr>
          <p:cNvPr id="2" name="Gruppieren 26"/>
          <p:cNvGrpSpPr>
            <a:grpSpLocks/>
          </p:cNvGrpSpPr>
          <p:nvPr/>
        </p:nvGrpSpPr>
        <p:grpSpPr bwMode="auto">
          <a:xfrm>
            <a:off x="347474" y="4422561"/>
            <a:ext cx="2544650" cy="1765458"/>
            <a:chOff x="387277" y="4798397"/>
            <a:chExt cx="4367604" cy="2977160"/>
          </a:xfrm>
        </p:grpSpPr>
        <p:sp>
          <p:nvSpPr>
            <p:cNvPr id="30742" name="AutoShape 8"/>
            <p:cNvSpPr>
              <a:spLocks/>
            </p:cNvSpPr>
            <p:nvPr/>
          </p:nvSpPr>
          <p:spPr bwMode="auto">
            <a:xfrm rot="-5400000">
              <a:off x="2247229" y="2938445"/>
              <a:ext cx="647700" cy="4367604"/>
            </a:xfrm>
            <a:prstGeom prst="leftBrace">
              <a:avLst>
                <a:gd name="adj1" fmla="val 47796"/>
                <a:gd name="adj2" fmla="val 50000"/>
              </a:avLst>
            </a:prstGeom>
            <a:noFill/>
            <a:ln w="254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vert="eaVert" wrap="none" lIns="90000" tIns="46800" rIns="90000" bIns="46800" anchor="ctr"/>
            <a:lstStyle/>
            <a:p>
              <a:endParaRPr lang="en-US"/>
            </a:p>
          </p:txBody>
        </p:sp>
        <p:sp>
          <p:nvSpPr>
            <p:cNvPr id="30743" name="Text Box 10"/>
            <p:cNvSpPr txBox="1">
              <a:spLocks noChangeArrowheads="1"/>
            </p:cNvSpPr>
            <p:nvPr/>
          </p:nvSpPr>
          <p:spPr bwMode="auto">
            <a:xfrm>
              <a:off x="593364" y="7055637"/>
              <a:ext cx="3942966" cy="7199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175" algn="ctr">
                  <a:solidFill>
                    <a:srgbClr val="000000"/>
                  </a:solidFill>
                  <a:miter lim="800000"/>
                  <a:headEnd/>
                  <a:tailEnd/>
                </a14:hiddenLine>
              </a:ext>
            </a:extLst>
          </p:spPr>
          <p:txBody>
            <a:bodyPr wrap="square" lIns="90000" tIns="46800" rIns="90000" bIns="46800">
              <a:spAutoFit/>
            </a:bodyPr>
            <a:lstStyle>
              <a:lvl1pPr defTabSz="1042988" eaLnBrk="0" hangingPunct="0">
                <a:defRPr sz="1600">
                  <a:solidFill>
                    <a:schemeClr val="tx1"/>
                  </a:solidFill>
                  <a:latin typeface="Arial" charset="0"/>
                  <a:cs typeface="Arial" charset="0"/>
                </a:defRPr>
              </a:lvl1pPr>
              <a:lvl2pPr marL="742950" indent="-285750" defTabSz="1042988" eaLnBrk="0" hangingPunct="0">
                <a:defRPr sz="1600">
                  <a:solidFill>
                    <a:schemeClr val="tx1"/>
                  </a:solidFill>
                  <a:latin typeface="Arial" charset="0"/>
                  <a:cs typeface="Arial" charset="0"/>
                </a:defRPr>
              </a:lvl2pPr>
              <a:lvl3pPr marL="1143000" indent="-228600" defTabSz="1042988" eaLnBrk="0" hangingPunct="0">
                <a:defRPr sz="1600">
                  <a:solidFill>
                    <a:schemeClr val="tx1"/>
                  </a:solidFill>
                  <a:latin typeface="Arial" charset="0"/>
                  <a:cs typeface="Arial" charset="0"/>
                </a:defRPr>
              </a:lvl3pPr>
              <a:lvl4pPr marL="1600200" indent="-228600" defTabSz="1042988" eaLnBrk="0" hangingPunct="0">
                <a:defRPr sz="1600">
                  <a:solidFill>
                    <a:schemeClr val="tx1"/>
                  </a:solidFill>
                  <a:latin typeface="Arial" charset="0"/>
                  <a:cs typeface="Arial" charset="0"/>
                </a:defRPr>
              </a:lvl4pPr>
              <a:lvl5pPr marL="2057400" indent="-228600" defTabSz="1042988" eaLnBrk="0" hangingPunct="0">
                <a:defRPr sz="1600">
                  <a:solidFill>
                    <a:schemeClr val="tx1"/>
                  </a:solidFill>
                  <a:latin typeface="Arial" charset="0"/>
                  <a:cs typeface="Arial" charset="0"/>
                </a:defRPr>
              </a:lvl5pPr>
              <a:lvl6pPr marL="25146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charset="0"/>
                  <a:cs typeface="Arial" charset="0"/>
                </a:defRPr>
              </a:lvl6pPr>
              <a:lvl7pPr marL="29718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charset="0"/>
                  <a:cs typeface="Arial" charset="0"/>
                </a:defRPr>
              </a:lvl7pPr>
              <a:lvl8pPr marL="34290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charset="0"/>
                  <a:cs typeface="Arial" charset="0"/>
                </a:defRPr>
              </a:lvl8pPr>
              <a:lvl9pPr marL="3886200" indent="-228600" algn="ctr" defTabSz="1042988" eaLnBrk="0" fontAlgn="base" hangingPunct="0">
                <a:lnSpc>
                  <a:spcPct val="120000"/>
                </a:lnSpc>
                <a:spcBef>
                  <a:spcPct val="0"/>
                </a:spcBef>
                <a:spcAft>
                  <a:spcPct val="0"/>
                </a:spcAft>
                <a:buFont typeface="Wingdings 3" pitchFamily="18" charset="2"/>
                <a:defRPr sz="1600">
                  <a:solidFill>
                    <a:schemeClr val="tx1"/>
                  </a:solidFill>
                  <a:latin typeface="Arial" charset="0"/>
                  <a:cs typeface="Arial" charset="0"/>
                </a:defRPr>
              </a:lvl9pPr>
            </a:lstStyle>
            <a:p>
              <a:pPr eaLnBrk="1" hangingPunct="1">
                <a:spcBef>
                  <a:spcPct val="50000"/>
                </a:spcBef>
              </a:pPr>
              <a:r>
                <a:rPr lang="en-US" sz="1200" b="1" dirty="0">
                  <a:solidFill>
                    <a:schemeClr val="bg2"/>
                  </a:solidFill>
                </a:rPr>
                <a:t>Identification of algae </a:t>
              </a:r>
              <a:r>
                <a:rPr lang="en-US" sz="1200" b="1" dirty="0" smtClean="0">
                  <a:solidFill>
                    <a:schemeClr val="bg2"/>
                  </a:solidFill>
                </a:rPr>
                <a:t>groups from spectra</a:t>
              </a:r>
              <a:endParaRPr lang="en-US" sz="1200" dirty="0">
                <a:solidFill>
                  <a:schemeClr val="bg2"/>
                </a:solidFill>
              </a:endParaRPr>
            </a:p>
          </p:txBody>
        </p:sp>
        <p:pic>
          <p:nvPicPr>
            <p:cNvPr id="30744" name="Picture 14" descr="Ceratium_tripos_03"/>
            <p:cNvPicPr>
              <a:picLocks noChangeAspect="1" noChangeArrowheads="1"/>
            </p:cNvPicPr>
            <p:nvPr/>
          </p:nvPicPr>
          <p:blipFill>
            <a:blip r:embed="rId2" cstate="print">
              <a:lum bright="6000"/>
              <a:extLst>
                <a:ext uri="{28A0092B-C50C-407E-A947-70E740481C1C}">
                  <a14:useLocalDpi xmlns:a14="http://schemas.microsoft.com/office/drawing/2010/main" xmlns="" val="0"/>
                </a:ext>
              </a:extLst>
            </a:blip>
            <a:srcRect/>
            <a:stretch>
              <a:fillRect/>
            </a:stretch>
          </p:blipFill>
          <p:spPr bwMode="auto">
            <a:xfrm>
              <a:off x="2539646" y="5538172"/>
              <a:ext cx="1274763" cy="1512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45" name="Picture 15" descr="Thalssiosira_rotula_01"/>
            <p:cNvPicPr>
              <a:picLocks noChangeAspect="1" noChangeArrowheads="1"/>
            </p:cNvPicPr>
            <p:nvPr/>
          </p:nvPicPr>
          <p:blipFill>
            <a:blip r:embed="rId3" cstate="print">
              <a:lum bright="6000"/>
              <a:extLst>
                <a:ext uri="{28A0092B-C50C-407E-A947-70E740481C1C}">
                  <a14:useLocalDpi xmlns:a14="http://schemas.microsoft.com/office/drawing/2010/main" xmlns="" val="0"/>
                </a:ext>
              </a:extLst>
            </a:blip>
            <a:srcRect/>
            <a:stretch>
              <a:fillRect/>
            </a:stretch>
          </p:blipFill>
          <p:spPr bwMode="auto">
            <a:xfrm>
              <a:off x="1383946" y="5517535"/>
              <a:ext cx="963613" cy="1543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3" name="Gruppieren 4"/>
          <p:cNvGrpSpPr/>
          <p:nvPr/>
        </p:nvGrpSpPr>
        <p:grpSpPr>
          <a:xfrm>
            <a:off x="216195" y="1980576"/>
            <a:ext cx="5867974" cy="3567571"/>
            <a:chOff x="2715" y="1438410"/>
            <a:chExt cx="8457114" cy="5141699"/>
          </a:xfrm>
        </p:grpSpPr>
        <p:pic>
          <p:nvPicPr>
            <p:cNvPr id="30724" name="Picture 7" descr="absorption_water_constituents"/>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715" y="1709101"/>
              <a:ext cx="3822670" cy="314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4" name="Gruppieren 23"/>
            <p:cNvGrpSpPr>
              <a:grpSpLocks/>
            </p:cNvGrpSpPr>
            <p:nvPr/>
          </p:nvGrpSpPr>
          <p:grpSpPr bwMode="auto">
            <a:xfrm>
              <a:off x="2553424" y="1438410"/>
              <a:ext cx="5906405" cy="2489498"/>
              <a:chOff x="2986088" y="1585913"/>
              <a:chExt cx="6907212" cy="2744787"/>
            </a:xfrm>
          </p:grpSpPr>
          <p:sp>
            <p:nvSpPr>
              <p:cNvPr id="30736" name="Line 11"/>
              <p:cNvSpPr>
                <a:spLocks noChangeShapeType="1"/>
              </p:cNvSpPr>
              <p:nvPr/>
            </p:nvSpPr>
            <p:spPr bwMode="auto">
              <a:xfrm flipV="1">
                <a:off x="3744913" y="2801938"/>
                <a:ext cx="2889250" cy="1312862"/>
              </a:xfrm>
              <a:prstGeom prst="line">
                <a:avLst/>
              </a:prstGeom>
              <a:noFill/>
              <a:ln w="50800">
                <a:solidFill>
                  <a:srgbClr val="99CC00"/>
                </a:solidFill>
                <a:round/>
                <a:headEnd/>
                <a:tailEnd type="triangle" w="med" len="med"/>
              </a:ln>
              <a:extLst>
                <a:ext uri="{909E8E84-426E-40DD-AFC4-6F175D3DCCD1}">
                  <a14:hiddenFill xmlns:a14="http://schemas.microsoft.com/office/drawing/2010/main" xmlns="">
                    <a:noFill/>
                  </a14:hiddenFill>
                </a:ext>
              </a:extLst>
            </p:spPr>
            <p:txBody>
              <a:bodyPr wrap="none" lIns="90000" tIns="46800" rIns="90000" bIns="46800" anchor="ctr"/>
              <a:lstStyle/>
              <a:p>
                <a:endParaRPr lang="de-DE"/>
              </a:p>
            </p:txBody>
          </p:sp>
          <p:sp>
            <p:nvSpPr>
              <p:cNvPr id="30737" name="Rectangle 20"/>
              <p:cNvSpPr>
                <a:spLocks noChangeArrowheads="1"/>
              </p:cNvSpPr>
              <p:nvPr/>
            </p:nvSpPr>
            <p:spPr bwMode="auto">
              <a:xfrm>
                <a:off x="6818313" y="1585913"/>
                <a:ext cx="3074987" cy="2744787"/>
              </a:xfrm>
              <a:prstGeom prst="rect">
                <a:avLst/>
              </a:prstGeom>
              <a:noFill/>
              <a:ln w="25400" algn="ctr">
                <a:solidFill>
                  <a:srgbClr val="99CC00"/>
                </a:solidFill>
                <a:miter lim="800000"/>
                <a:headEnd/>
                <a:tailEnd/>
              </a:ln>
              <a:extLst>
                <a:ext uri="{909E8E84-426E-40DD-AFC4-6F175D3DCCD1}">
                  <a14:hiddenFill xmlns:a14="http://schemas.microsoft.com/office/drawing/2010/main" xmlns="">
                    <a:solidFill>
                      <a:srgbClr val="FFFFFF"/>
                    </a:solidFill>
                  </a14:hiddenFill>
                </a:ext>
              </a:extLst>
            </p:spPr>
            <p:txBody>
              <a:bodyPr wrap="none" lIns="90000" tIns="46800" rIns="90000" bIns="46800" anchor="ctr"/>
              <a:lstStyle/>
              <a:p>
                <a:endParaRPr lang="en-US"/>
              </a:p>
            </p:txBody>
          </p:sp>
          <p:sp>
            <p:nvSpPr>
              <p:cNvPr id="30738" name="Ellipse 20"/>
              <p:cNvSpPr>
                <a:spLocks noChangeArrowheads="1"/>
              </p:cNvSpPr>
              <p:nvPr/>
            </p:nvSpPr>
            <p:spPr bwMode="auto">
              <a:xfrm>
                <a:off x="3543300" y="4097338"/>
                <a:ext cx="152400" cy="146050"/>
              </a:xfrm>
              <a:prstGeom prst="ellipse">
                <a:avLst/>
              </a:prstGeom>
              <a:noFill/>
              <a:ln w="50800" algn="ctr">
                <a:solidFill>
                  <a:srgbClr val="92D050"/>
                </a:solidFill>
                <a:round/>
                <a:headEnd/>
                <a:tailEnd/>
              </a:ln>
              <a:extLst>
                <a:ext uri="{909E8E84-426E-40DD-AFC4-6F175D3DCCD1}">
                  <a14:hiddenFill xmlns:a14="http://schemas.microsoft.com/office/drawing/2010/main" xmlns="">
                    <a:solidFill>
                      <a:srgbClr val="FFFFFF"/>
                    </a:solidFill>
                  </a14:hiddenFill>
                </a:ext>
              </a:extLst>
            </p:spPr>
            <p:txBody>
              <a:bodyPr wrap="none" lIns="90000" tIns="46800" rIns="90000" bIns="46800" anchor="ctr"/>
              <a:lstStyle/>
              <a:p>
                <a:pPr defTabSz="914179"/>
                <a:endParaRPr lang="de-DE" sz="1600"/>
              </a:p>
            </p:txBody>
          </p:sp>
          <p:sp>
            <p:nvSpPr>
              <p:cNvPr id="30739" name="Textfeld 22"/>
              <p:cNvSpPr txBox="1">
                <a:spLocks noChangeArrowheads="1"/>
              </p:cNvSpPr>
              <p:nvPr/>
            </p:nvSpPr>
            <p:spPr bwMode="auto">
              <a:xfrm>
                <a:off x="4588816" y="2205037"/>
                <a:ext cx="2045346" cy="4340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algn="ctr" eaLnBrk="0" fontAlgn="base" hangingPunct="0">
                  <a:lnSpc>
                    <a:spcPct val="120000"/>
                  </a:lnSpc>
                  <a:spcBef>
                    <a:spcPct val="0"/>
                  </a:spcBef>
                  <a:spcAft>
                    <a:spcPct val="0"/>
                  </a:spcAft>
                  <a:buFont typeface="Wingdings 3" pitchFamily="18" charset="2"/>
                  <a:defRPr sz="1600">
                    <a:solidFill>
                      <a:schemeClr val="tx1"/>
                    </a:solidFill>
                    <a:latin typeface="Arial" charset="0"/>
                    <a:cs typeface="Arial" charset="0"/>
                  </a:defRPr>
                </a:lvl6pPr>
                <a:lvl7pPr marL="2971800" indent="-228600" algn="ctr" eaLnBrk="0" fontAlgn="base" hangingPunct="0">
                  <a:lnSpc>
                    <a:spcPct val="120000"/>
                  </a:lnSpc>
                  <a:spcBef>
                    <a:spcPct val="0"/>
                  </a:spcBef>
                  <a:spcAft>
                    <a:spcPct val="0"/>
                  </a:spcAft>
                  <a:buFont typeface="Wingdings 3" pitchFamily="18" charset="2"/>
                  <a:defRPr sz="1600">
                    <a:solidFill>
                      <a:schemeClr val="tx1"/>
                    </a:solidFill>
                    <a:latin typeface="Arial" charset="0"/>
                    <a:cs typeface="Arial" charset="0"/>
                  </a:defRPr>
                </a:lvl7pPr>
                <a:lvl8pPr marL="3429000" indent="-228600" algn="ctr" eaLnBrk="0" fontAlgn="base" hangingPunct="0">
                  <a:lnSpc>
                    <a:spcPct val="120000"/>
                  </a:lnSpc>
                  <a:spcBef>
                    <a:spcPct val="0"/>
                  </a:spcBef>
                  <a:spcAft>
                    <a:spcPct val="0"/>
                  </a:spcAft>
                  <a:buFont typeface="Wingdings 3" pitchFamily="18" charset="2"/>
                  <a:defRPr sz="1600">
                    <a:solidFill>
                      <a:schemeClr val="tx1"/>
                    </a:solidFill>
                    <a:latin typeface="Arial" charset="0"/>
                    <a:cs typeface="Arial" charset="0"/>
                  </a:defRPr>
                </a:lvl8pPr>
                <a:lvl9pPr marL="3886200" indent="-228600" algn="ctr" eaLnBrk="0" fontAlgn="base" hangingPunct="0">
                  <a:lnSpc>
                    <a:spcPct val="120000"/>
                  </a:lnSpc>
                  <a:spcBef>
                    <a:spcPct val="0"/>
                  </a:spcBef>
                  <a:spcAft>
                    <a:spcPct val="0"/>
                  </a:spcAft>
                  <a:buFont typeface="Wingdings 3" pitchFamily="18" charset="2"/>
                  <a:defRPr sz="1600">
                    <a:solidFill>
                      <a:schemeClr val="tx1"/>
                    </a:solidFill>
                    <a:latin typeface="Arial" charset="0"/>
                    <a:cs typeface="Arial" charset="0"/>
                  </a:defRPr>
                </a:lvl9pPr>
              </a:lstStyle>
              <a:p>
                <a:pPr eaLnBrk="1" hangingPunct="1"/>
                <a:r>
                  <a:rPr lang="de-DE" sz="1400" dirty="0">
                    <a:solidFill>
                      <a:schemeClr val="bg2"/>
                    </a:solidFill>
                  </a:rPr>
                  <a:t>chlorophyll-a</a:t>
                </a:r>
              </a:p>
            </p:txBody>
          </p:sp>
          <p:sp>
            <p:nvSpPr>
              <p:cNvPr id="30740" name="Textfeld 22"/>
              <p:cNvSpPr txBox="1">
                <a:spLocks noChangeArrowheads="1"/>
              </p:cNvSpPr>
              <p:nvPr/>
            </p:nvSpPr>
            <p:spPr bwMode="auto">
              <a:xfrm>
                <a:off x="2986088" y="3754438"/>
                <a:ext cx="1320800" cy="2697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algn="ctr" eaLnBrk="0" fontAlgn="base" hangingPunct="0">
                  <a:lnSpc>
                    <a:spcPct val="120000"/>
                  </a:lnSpc>
                  <a:spcBef>
                    <a:spcPct val="0"/>
                  </a:spcBef>
                  <a:spcAft>
                    <a:spcPct val="0"/>
                  </a:spcAft>
                  <a:buFont typeface="Wingdings 3" pitchFamily="18" charset="2"/>
                  <a:defRPr sz="1600">
                    <a:solidFill>
                      <a:schemeClr val="tx1"/>
                    </a:solidFill>
                    <a:latin typeface="Arial" charset="0"/>
                    <a:cs typeface="Arial" charset="0"/>
                  </a:defRPr>
                </a:lvl6pPr>
                <a:lvl7pPr marL="2971800" indent="-228600" algn="ctr" eaLnBrk="0" fontAlgn="base" hangingPunct="0">
                  <a:lnSpc>
                    <a:spcPct val="120000"/>
                  </a:lnSpc>
                  <a:spcBef>
                    <a:spcPct val="0"/>
                  </a:spcBef>
                  <a:spcAft>
                    <a:spcPct val="0"/>
                  </a:spcAft>
                  <a:buFont typeface="Wingdings 3" pitchFamily="18" charset="2"/>
                  <a:defRPr sz="1600">
                    <a:solidFill>
                      <a:schemeClr val="tx1"/>
                    </a:solidFill>
                    <a:latin typeface="Arial" charset="0"/>
                    <a:cs typeface="Arial" charset="0"/>
                  </a:defRPr>
                </a:lvl7pPr>
                <a:lvl8pPr marL="3429000" indent="-228600" algn="ctr" eaLnBrk="0" fontAlgn="base" hangingPunct="0">
                  <a:lnSpc>
                    <a:spcPct val="120000"/>
                  </a:lnSpc>
                  <a:spcBef>
                    <a:spcPct val="0"/>
                  </a:spcBef>
                  <a:spcAft>
                    <a:spcPct val="0"/>
                  </a:spcAft>
                  <a:buFont typeface="Wingdings 3" pitchFamily="18" charset="2"/>
                  <a:defRPr sz="1600">
                    <a:solidFill>
                      <a:schemeClr val="tx1"/>
                    </a:solidFill>
                    <a:latin typeface="Arial" charset="0"/>
                    <a:cs typeface="Arial" charset="0"/>
                  </a:defRPr>
                </a:lvl8pPr>
                <a:lvl9pPr marL="3886200" indent="-228600" algn="ctr" eaLnBrk="0" fontAlgn="base" hangingPunct="0">
                  <a:lnSpc>
                    <a:spcPct val="120000"/>
                  </a:lnSpc>
                  <a:spcBef>
                    <a:spcPct val="0"/>
                  </a:spcBef>
                  <a:spcAft>
                    <a:spcPct val="0"/>
                  </a:spcAft>
                  <a:buFont typeface="Wingdings 3" pitchFamily="18" charset="2"/>
                  <a:defRPr sz="1600">
                    <a:solidFill>
                      <a:schemeClr val="tx1"/>
                    </a:solidFill>
                    <a:latin typeface="Arial" charset="0"/>
                    <a:cs typeface="Arial" charset="0"/>
                  </a:defRPr>
                </a:lvl9pPr>
              </a:lstStyle>
              <a:p>
                <a:pPr eaLnBrk="1" hangingPunct="1"/>
                <a:r>
                  <a:rPr lang="de-DE" sz="1100" b="1"/>
                  <a:t>676 nm</a:t>
                </a:r>
              </a:p>
            </p:txBody>
          </p:sp>
          <p:pic>
            <p:nvPicPr>
              <p:cNvPr id="30741" name="Picture 29" descr="Alle_Fahrten_Korrelation_chla_apig676convPSICAM"/>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005638" y="1641475"/>
                <a:ext cx="2663825" cy="264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5" name="Gruppieren 24"/>
            <p:cNvGrpSpPr>
              <a:grpSpLocks/>
            </p:cNvGrpSpPr>
            <p:nvPr/>
          </p:nvGrpSpPr>
          <p:grpSpPr bwMode="auto">
            <a:xfrm>
              <a:off x="2943021" y="3989822"/>
              <a:ext cx="5501876" cy="2590287"/>
              <a:chOff x="3441700" y="4398963"/>
              <a:chExt cx="6434138" cy="2855912"/>
            </a:xfrm>
          </p:grpSpPr>
          <p:sp>
            <p:nvSpPr>
              <p:cNvPr id="30729" name="Line 12"/>
              <p:cNvSpPr>
                <a:spLocks noChangeShapeType="1"/>
              </p:cNvSpPr>
              <p:nvPr/>
            </p:nvSpPr>
            <p:spPr bwMode="auto">
              <a:xfrm>
                <a:off x="4056063" y="4708525"/>
                <a:ext cx="2517775" cy="80963"/>
              </a:xfrm>
              <a:prstGeom prst="line">
                <a:avLst/>
              </a:prstGeom>
              <a:noFill/>
              <a:ln w="50800">
                <a:solidFill>
                  <a:srgbClr val="CC0000"/>
                </a:solidFill>
                <a:round/>
                <a:headEnd/>
                <a:tailEnd type="triangle" w="med" len="med"/>
              </a:ln>
              <a:extLst>
                <a:ext uri="{909E8E84-426E-40DD-AFC4-6F175D3DCCD1}">
                  <a14:hiddenFill xmlns:a14="http://schemas.microsoft.com/office/drawing/2010/main" xmlns="">
                    <a:noFill/>
                  </a14:hiddenFill>
                </a:ext>
              </a:extLst>
            </p:spPr>
            <p:txBody>
              <a:bodyPr wrap="none" lIns="90000" tIns="46800" rIns="90000" bIns="46800" anchor="ctr"/>
              <a:lstStyle/>
              <a:p>
                <a:endParaRPr lang="de-DE"/>
              </a:p>
            </p:txBody>
          </p:sp>
          <p:sp>
            <p:nvSpPr>
              <p:cNvPr id="30730" name="Rectangle 17"/>
              <p:cNvSpPr>
                <a:spLocks noChangeArrowheads="1"/>
              </p:cNvSpPr>
              <p:nvPr/>
            </p:nvSpPr>
            <p:spPr bwMode="auto">
              <a:xfrm>
                <a:off x="6867525" y="4465638"/>
                <a:ext cx="3008313" cy="2789237"/>
              </a:xfrm>
              <a:prstGeom prst="rect">
                <a:avLst/>
              </a:prstGeom>
              <a:noFill/>
              <a:ln w="25400" algn="ctr">
                <a:solidFill>
                  <a:srgbClr val="CC0000"/>
                </a:solidFill>
                <a:miter lim="800000"/>
                <a:headEnd/>
                <a:tailEnd/>
              </a:ln>
              <a:extLst>
                <a:ext uri="{909E8E84-426E-40DD-AFC4-6F175D3DCCD1}">
                  <a14:hiddenFill xmlns:a14="http://schemas.microsoft.com/office/drawing/2010/main" xmlns="">
                    <a:solidFill>
                      <a:srgbClr val="FFFFFF"/>
                    </a:solidFill>
                  </a14:hiddenFill>
                </a:ext>
              </a:extLst>
            </p:spPr>
            <p:txBody>
              <a:bodyPr wrap="none" lIns="90000" tIns="46800" rIns="90000" bIns="46800" anchor="ctr"/>
              <a:lstStyle/>
              <a:p>
                <a:endParaRPr lang="en-US"/>
              </a:p>
            </p:txBody>
          </p:sp>
          <p:sp>
            <p:nvSpPr>
              <p:cNvPr id="30731" name="Textfeld 23"/>
              <p:cNvSpPr txBox="1">
                <a:spLocks noChangeArrowheads="1"/>
              </p:cNvSpPr>
              <p:nvPr/>
            </p:nvSpPr>
            <p:spPr bwMode="auto">
              <a:xfrm>
                <a:off x="3695700" y="5432425"/>
                <a:ext cx="3271838" cy="7280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algn="ctr" eaLnBrk="0" fontAlgn="base" hangingPunct="0">
                  <a:lnSpc>
                    <a:spcPct val="120000"/>
                  </a:lnSpc>
                  <a:spcBef>
                    <a:spcPct val="0"/>
                  </a:spcBef>
                  <a:spcAft>
                    <a:spcPct val="0"/>
                  </a:spcAft>
                  <a:buFont typeface="Wingdings 3" pitchFamily="18" charset="2"/>
                  <a:defRPr sz="1600">
                    <a:solidFill>
                      <a:schemeClr val="tx1"/>
                    </a:solidFill>
                    <a:latin typeface="Arial" charset="0"/>
                    <a:cs typeface="Arial" charset="0"/>
                  </a:defRPr>
                </a:lvl6pPr>
                <a:lvl7pPr marL="2971800" indent="-228600" algn="ctr" eaLnBrk="0" fontAlgn="base" hangingPunct="0">
                  <a:lnSpc>
                    <a:spcPct val="120000"/>
                  </a:lnSpc>
                  <a:spcBef>
                    <a:spcPct val="0"/>
                  </a:spcBef>
                  <a:spcAft>
                    <a:spcPct val="0"/>
                  </a:spcAft>
                  <a:buFont typeface="Wingdings 3" pitchFamily="18" charset="2"/>
                  <a:defRPr sz="1600">
                    <a:solidFill>
                      <a:schemeClr val="tx1"/>
                    </a:solidFill>
                    <a:latin typeface="Arial" charset="0"/>
                    <a:cs typeface="Arial" charset="0"/>
                  </a:defRPr>
                </a:lvl7pPr>
                <a:lvl8pPr marL="3429000" indent="-228600" algn="ctr" eaLnBrk="0" fontAlgn="base" hangingPunct="0">
                  <a:lnSpc>
                    <a:spcPct val="120000"/>
                  </a:lnSpc>
                  <a:spcBef>
                    <a:spcPct val="0"/>
                  </a:spcBef>
                  <a:spcAft>
                    <a:spcPct val="0"/>
                  </a:spcAft>
                  <a:buFont typeface="Wingdings 3" pitchFamily="18" charset="2"/>
                  <a:defRPr sz="1600">
                    <a:solidFill>
                      <a:schemeClr val="tx1"/>
                    </a:solidFill>
                    <a:latin typeface="Arial" charset="0"/>
                    <a:cs typeface="Arial" charset="0"/>
                  </a:defRPr>
                </a:lvl8pPr>
                <a:lvl9pPr marL="3886200" indent="-228600" algn="ctr" eaLnBrk="0" fontAlgn="base" hangingPunct="0">
                  <a:lnSpc>
                    <a:spcPct val="120000"/>
                  </a:lnSpc>
                  <a:spcBef>
                    <a:spcPct val="0"/>
                  </a:spcBef>
                  <a:spcAft>
                    <a:spcPct val="0"/>
                  </a:spcAft>
                  <a:buFont typeface="Wingdings 3" pitchFamily="18" charset="2"/>
                  <a:defRPr sz="1600">
                    <a:solidFill>
                      <a:schemeClr val="tx1"/>
                    </a:solidFill>
                    <a:latin typeface="Arial" charset="0"/>
                    <a:cs typeface="Arial" charset="0"/>
                  </a:defRPr>
                </a:lvl9pPr>
              </a:lstStyle>
              <a:p>
                <a:pPr eaLnBrk="1" hangingPunct="1"/>
                <a:r>
                  <a:rPr lang="de-DE" sz="1400" dirty="0">
                    <a:solidFill>
                      <a:schemeClr val="bg2"/>
                    </a:solidFill>
                  </a:rPr>
                  <a:t>total </a:t>
                </a:r>
                <a:r>
                  <a:rPr lang="de-DE" sz="1400" dirty="0" err="1">
                    <a:solidFill>
                      <a:schemeClr val="bg2"/>
                    </a:solidFill>
                  </a:rPr>
                  <a:t>suspended</a:t>
                </a:r>
                <a:r>
                  <a:rPr lang="de-DE" sz="1400" dirty="0">
                    <a:solidFill>
                      <a:schemeClr val="bg2"/>
                    </a:solidFill>
                  </a:rPr>
                  <a:t> matter </a:t>
                </a:r>
              </a:p>
              <a:p>
                <a:pPr eaLnBrk="1" hangingPunct="1"/>
                <a:r>
                  <a:rPr lang="de-DE" sz="1400" dirty="0">
                    <a:solidFill>
                      <a:schemeClr val="bg2"/>
                    </a:solidFill>
                  </a:rPr>
                  <a:t>(TSM)</a:t>
                </a:r>
              </a:p>
            </p:txBody>
          </p:sp>
          <p:grpSp>
            <p:nvGrpSpPr>
              <p:cNvPr id="7" name="Group 28"/>
              <p:cNvGrpSpPr>
                <a:grpSpLocks/>
              </p:cNvGrpSpPr>
              <p:nvPr/>
            </p:nvGrpSpPr>
            <p:grpSpPr bwMode="auto">
              <a:xfrm>
                <a:off x="3441700" y="4398963"/>
                <a:ext cx="1320800" cy="427037"/>
                <a:chOff x="2321" y="2545"/>
                <a:chExt cx="888" cy="299"/>
              </a:xfrm>
            </p:grpSpPr>
            <p:sp>
              <p:nvSpPr>
                <p:cNvPr id="30734" name="Ellipse 21"/>
                <p:cNvSpPr>
                  <a:spLocks noChangeArrowheads="1"/>
                </p:cNvSpPr>
                <p:nvPr/>
              </p:nvSpPr>
              <p:spPr bwMode="auto">
                <a:xfrm>
                  <a:off x="2553" y="2742"/>
                  <a:ext cx="102" cy="102"/>
                </a:xfrm>
                <a:prstGeom prst="ellipse">
                  <a:avLst/>
                </a:prstGeom>
                <a:noFill/>
                <a:ln w="50800" algn="ctr">
                  <a:solidFill>
                    <a:srgbClr val="C00000"/>
                  </a:solidFill>
                  <a:round/>
                  <a:headEnd/>
                  <a:tailEnd/>
                </a:ln>
                <a:extLst>
                  <a:ext uri="{909E8E84-426E-40DD-AFC4-6F175D3DCCD1}">
                    <a14:hiddenFill xmlns:a14="http://schemas.microsoft.com/office/drawing/2010/main" xmlns="">
                      <a:solidFill>
                        <a:srgbClr val="FFFFFF"/>
                      </a:solidFill>
                    </a14:hiddenFill>
                  </a:ext>
                </a:extLst>
              </p:spPr>
              <p:txBody>
                <a:bodyPr wrap="none" lIns="90000" tIns="46800" rIns="90000" bIns="46800" anchor="ctr"/>
                <a:lstStyle/>
                <a:p>
                  <a:pPr defTabSz="914179"/>
                  <a:endParaRPr lang="de-DE" sz="1600"/>
                </a:p>
              </p:txBody>
            </p:sp>
            <p:sp>
              <p:nvSpPr>
                <p:cNvPr id="30735" name="Textfeld 23"/>
                <p:cNvSpPr txBox="1">
                  <a:spLocks noChangeArrowheads="1"/>
                </p:cNvSpPr>
                <p:nvPr/>
              </p:nvSpPr>
              <p:spPr bwMode="auto">
                <a:xfrm>
                  <a:off x="2321" y="2545"/>
                  <a:ext cx="888" cy="1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algn="ctr" eaLnBrk="0" fontAlgn="base" hangingPunct="0">
                    <a:lnSpc>
                      <a:spcPct val="120000"/>
                    </a:lnSpc>
                    <a:spcBef>
                      <a:spcPct val="0"/>
                    </a:spcBef>
                    <a:spcAft>
                      <a:spcPct val="0"/>
                    </a:spcAft>
                    <a:buFont typeface="Wingdings 3" pitchFamily="18" charset="2"/>
                    <a:defRPr sz="1600">
                      <a:solidFill>
                        <a:schemeClr val="tx1"/>
                      </a:solidFill>
                      <a:latin typeface="Arial" charset="0"/>
                      <a:cs typeface="Arial" charset="0"/>
                    </a:defRPr>
                  </a:lvl6pPr>
                  <a:lvl7pPr marL="2971800" indent="-228600" algn="ctr" eaLnBrk="0" fontAlgn="base" hangingPunct="0">
                    <a:lnSpc>
                      <a:spcPct val="120000"/>
                    </a:lnSpc>
                    <a:spcBef>
                      <a:spcPct val="0"/>
                    </a:spcBef>
                    <a:spcAft>
                      <a:spcPct val="0"/>
                    </a:spcAft>
                    <a:buFont typeface="Wingdings 3" pitchFamily="18" charset="2"/>
                    <a:defRPr sz="1600">
                      <a:solidFill>
                        <a:schemeClr val="tx1"/>
                      </a:solidFill>
                      <a:latin typeface="Arial" charset="0"/>
                      <a:cs typeface="Arial" charset="0"/>
                    </a:defRPr>
                  </a:lvl7pPr>
                  <a:lvl8pPr marL="3429000" indent="-228600" algn="ctr" eaLnBrk="0" fontAlgn="base" hangingPunct="0">
                    <a:lnSpc>
                      <a:spcPct val="120000"/>
                    </a:lnSpc>
                    <a:spcBef>
                      <a:spcPct val="0"/>
                    </a:spcBef>
                    <a:spcAft>
                      <a:spcPct val="0"/>
                    </a:spcAft>
                    <a:buFont typeface="Wingdings 3" pitchFamily="18" charset="2"/>
                    <a:defRPr sz="1600">
                      <a:solidFill>
                        <a:schemeClr val="tx1"/>
                      </a:solidFill>
                      <a:latin typeface="Arial" charset="0"/>
                      <a:cs typeface="Arial" charset="0"/>
                    </a:defRPr>
                  </a:lvl8pPr>
                  <a:lvl9pPr marL="3886200" indent="-228600" algn="ctr" eaLnBrk="0" fontAlgn="base" hangingPunct="0">
                    <a:lnSpc>
                      <a:spcPct val="120000"/>
                    </a:lnSpc>
                    <a:spcBef>
                      <a:spcPct val="0"/>
                    </a:spcBef>
                    <a:spcAft>
                      <a:spcPct val="0"/>
                    </a:spcAft>
                    <a:buFont typeface="Wingdings 3" pitchFamily="18" charset="2"/>
                    <a:defRPr sz="1600">
                      <a:solidFill>
                        <a:schemeClr val="tx1"/>
                      </a:solidFill>
                      <a:latin typeface="Arial" charset="0"/>
                      <a:cs typeface="Arial" charset="0"/>
                    </a:defRPr>
                  </a:lvl9pPr>
                </a:lstStyle>
                <a:p>
                  <a:pPr eaLnBrk="1" hangingPunct="1"/>
                  <a:r>
                    <a:rPr lang="de-DE" sz="1100" b="1"/>
                    <a:t>700 nm</a:t>
                  </a:r>
                </a:p>
              </p:txBody>
            </p:sp>
          </p:grpSp>
          <p:pic>
            <p:nvPicPr>
              <p:cNvPr id="30733" name="Picture 31" descr="Alle_Fahrten_Korrelation_TSM_a700convPSICAM"/>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969125" y="4564063"/>
                <a:ext cx="2732088" cy="2617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sp>
        <p:nvSpPr>
          <p:cNvPr id="30728" name="Textfeld 22"/>
          <p:cNvSpPr txBox="1">
            <a:spLocks noChangeArrowheads="1"/>
          </p:cNvSpPr>
          <p:nvPr/>
        </p:nvSpPr>
        <p:spPr bwMode="auto">
          <a:xfrm>
            <a:off x="281957" y="972814"/>
            <a:ext cx="4965670" cy="5241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0147" tIns="40074" rIns="80147" bIns="40074">
            <a:spAutoFit/>
          </a:bodyPr>
          <a:lstStyle>
            <a:lvl1pPr eaLnBrk="0" hangingPunct="0">
              <a:defRPr sz="1600">
                <a:solidFill>
                  <a:schemeClr val="tx1"/>
                </a:solidFill>
                <a:latin typeface="Arial" charset="0"/>
                <a:cs typeface="Arial" charset="0"/>
              </a:defRPr>
            </a:lvl1pPr>
            <a:lvl2pPr marL="742950" indent="-285750" eaLnBrk="0" hangingPunct="0">
              <a:defRPr sz="1600">
                <a:solidFill>
                  <a:schemeClr val="tx1"/>
                </a:solidFill>
                <a:latin typeface="Arial" charset="0"/>
                <a:cs typeface="Arial" charset="0"/>
              </a:defRPr>
            </a:lvl2pPr>
            <a:lvl3pPr marL="1143000" indent="-228600" eaLnBrk="0" hangingPunct="0">
              <a:defRPr sz="1600">
                <a:solidFill>
                  <a:schemeClr val="tx1"/>
                </a:solidFill>
                <a:latin typeface="Arial" charset="0"/>
                <a:cs typeface="Arial" charset="0"/>
              </a:defRPr>
            </a:lvl3pPr>
            <a:lvl4pPr marL="1600200" indent="-228600" eaLnBrk="0" hangingPunct="0">
              <a:defRPr sz="1600">
                <a:solidFill>
                  <a:schemeClr val="tx1"/>
                </a:solidFill>
                <a:latin typeface="Arial" charset="0"/>
                <a:cs typeface="Arial" charset="0"/>
              </a:defRPr>
            </a:lvl4pPr>
            <a:lvl5pPr marL="2057400" indent="-228600" eaLnBrk="0" hangingPunct="0">
              <a:defRPr sz="1600">
                <a:solidFill>
                  <a:schemeClr val="tx1"/>
                </a:solidFill>
                <a:latin typeface="Arial" charset="0"/>
                <a:cs typeface="Arial" charset="0"/>
              </a:defRPr>
            </a:lvl5pPr>
            <a:lvl6pPr marL="2514600" indent="-228600" algn="ctr" eaLnBrk="0" fontAlgn="base" hangingPunct="0">
              <a:lnSpc>
                <a:spcPct val="120000"/>
              </a:lnSpc>
              <a:spcBef>
                <a:spcPct val="0"/>
              </a:spcBef>
              <a:spcAft>
                <a:spcPct val="0"/>
              </a:spcAft>
              <a:buFont typeface="Wingdings 3" pitchFamily="18" charset="2"/>
              <a:defRPr sz="1600">
                <a:solidFill>
                  <a:schemeClr val="tx1"/>
                </a:solidFill>
                <a:latin typeface="Arial" charset="0"/>
                <a:cs typeface="Arial" charset="0"/>
              </a:defRPr>
            </a:lvl6pPr>
            <a:lvl7pPr marL="2971800" indent="-228600" algn="ctr" eaLnBrk="0" fontAlgn="base" hangingPunct="0">
              <a:lnSpc>
                <a:spcPct val="120000"/>
              </a:lnSpc>
              <a:spcBef>
                <a:spcPct val="0"/>
              </a:spcBef>
              <a:spcAft>
                <a:spcPct val="0"/>
              </a:spcAft>
              <a:buFont typeface="Wingdings 3" pitchFamily="18" charset="2"/>
              <a:defRPr sz="1600">
                <a:solidFill>
                  <a:schemeClr val="tx1"/>
                </a:solidFill>
                <a:latin typeface="Arial" charset="0"/>
                <a:cs typeface="Arial" charset="0"/>
              </a:defRPr>
            </a:lvl7pPr>
            <a:lvl8pPr marL="3429000" indent="-228600" algn="ctr" eaLnBrk="0" fontAlgn="base" hangingPunct="0">
              <a:lnSpc>
                <a:spcPct val="120000"/>
              </a:lnSpc>
              <a:spcBef>
                <a:spcPct val="0"/>
              </a:spcBef>
              <a:spcAft>
                <a:spcPct val="0"/>
              </a:spcAft>
              <a:buFont typeface="Wingdings 3" pitchFamily="18" charset="2"/>
              <a:defRPr sz="1600">
                <a:solidFill>
                  <a:schemeClr val="tx1"/>
                </a:solidFill>
                <a:latin typeface="Arial" charset="0"/>
                <a:cs typeface="Arial" charset="0"/>
              </a:defRPr>
            </a:lvl8pPr>
            <a:lvl9pPr marL="3886200" indent="-228600" algn="ctr" eaLnBrk="0" fontAlgn="base" hangingPunct="0">
              <a:lnSpc>
                <a:spcPct val="120000"/>
              </a:lnSpc>
              <a:spcBef>
                <a:spcPct val="0"/>
              </a:spcBef>
              <a:spcAft>
                <a:spcPct val="0"/>
              </a:spcAft>
              <a:buFont typeface="Wingdings 3" pitchFamily="18" charset="2"/>
              <a:defRPr sz="1600">
                <a:solidFill>
                  <a:schemeClr val="tx1"/>
                </a:solidFill>
                <a:latin typeface="Arial" charset="0"/>
                <a:cs typeface="Arial" charset="0"/>
              </a:defRPr>
            </a:lvl9pPr>
          </a:lstStyle>
          <a:p>
            <a:pPr eaLnBrk="1" hangingPunct="1"/>
            <a:r>
              <a:rPr lang="en-GB" dirty="0">
                <a:solidFill>
                  <a:srgbClr val="007AB4"/>
                </a:solidFill>
                <a:latin typeface="Helvetica" pitchFamily="-4" charset="0"/>
                <a:cs typeface="+mn-cs"/>
              </a:rPr>
              <a:t>determination of chlorophyll-a and TSM </a:t>
            </a:r>
          </a:p>
          <a:p>
            <a:pPr eaLnBrk="1" hangingPunct="1"/>
            <a:r>
              <a:rPr lang="en-GB" dirty="0">
                <a:solidFill>
                  <a:srgbClr val="007AB4"/>
                </a:solidFill>
                <a:latin typeface="Helvetica" pitchFamily="-4" charset="0"/>
                <a:cs typeface="+mn-cs"/>
              </a:rPr>
              <a:t>+ optional spectral analysis for algal group detection</a:t>
            </a:r>
          </a:p>
        </p:txBody>
      </p:sp>
      <p:pic>
        <p:nvPicPr>
          <p:cNvPr id="28" name="Picture 6" descr="Schema_Aufbau_PSICAM_MOD"/>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6372200" y="998780"/>
            <a:ext cx="2699792" cy="2160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feld 5"/>
          <p:cNvSpPr txBox="1"/>
          <p:nvPr/>
        </p:nvSpPr>
        <p:spPr>
          <a:xfrm>
            <a:off x="6286297" y="3732360"/>
            <a:ext cx="2857703" cy="1975926"/>
          </a:xfrm>
          <a:prstGeom prst="rect">
            <a:avLst/>
          </a:prstGeom>
          <a:noFill/>
        </p:spPr>
        <p:txBody>
          <a:bodyPr wrap="square" rtlCol="0">
            <a:spAutoFit/>
          </a:bodyPr>
          <a:lstStyle/>
          <a:p>
            <a:r>
              <a:rPr lang="en-US" sz="1400" b="1" dirty="0" smtClean="0"/>
              <a:t>Results:</a:t>
            </a:r>
          </a:p>
          <a:p>
            <a:pPr marL="171450" indent="-171450">
              <a:buFontTx/>
              <a:buChar char="-"/>
            </a:pPr>
            <a:r>
              <a:rPr lang="en-US" sz="1400" dirty="0" smtClean="0"/>
              <a:t>prototype successfully tested in the field</a:t>
            </a:r>
          </a:p>
          <a:p>
            <a:pPr marL="171450" indent="-171450">
              <a:buFontTx/>
              <a:buChar char="-"/>
            </a:pPr>
            <a:r>
              <a:rPr lang="en-US" sz="1400" dirty="0" smtClean="0"/>
              <a:t>chlorophyll-a data more reliable compared to fluorescence data</a:t>
            </a:r>
          </a:p>
          <a:p>
            <a:pPr marL="171450" indent="-171450">
              <a:buFontTx/>
              <a:buChar char="-"/>
            </a:pPr>
            <a:r>
              <a:rPr lang="en-US" sz="1400" dirty="0" smtClean="0"/>
              <a:t>automatically cleaning has to be optimized</a:t>
            </a:r>
          </a:p>
          <a:p>
            <a:pPr marL="171450" indent="-171450">
              <a:buFontTx/>
              <a:buChar char="-"/>
            </a:pPr>
            <a:r>
              <a:rPr lang="en-US" sz="1400" dirty="0" smtClean="0"/>
              <a:t>algorithms for algae-group detection have to be developed</a:t>
            </a:r>
          </a:p>
          <a:p>
            <a:pPr marL="171450" indent="-171450">
              <a:buFontTx/>
              <a:buChar char="-"/>
            </a:pPr>
            <a:endParaRPr lang="en-US" sz="1000" dirty="0"/>
          </a:p>
        </p:txBody>
      </p:sp>
      <p:cxnSp>
        <p:nvCxnSpPr>
          <p:cNvPr id="8" name="Gerade Verbindung 7"/>
          <p:cNvCxnSpPr/>
          <p:nvPr/>
        </p:nvCxnSpPr>
        <p:spPr bwMode="auto">
          <a:xfrm>
            <a:off x="6228184" y="915509"/>
            <a:ext cx="0" cy="5536453"/>
          </a:xfrm>
          <a:prstGeom prst="line">
            <a:avLst/>
          </a:prstGeom>
          <a:noFill/>
          <a:ln w="38100" cap="flat" cmpd="sng" algn="ctr">
            <a:solidFill>
              <a:srgbClr val="5CBBD6"/>
            </a:solidFill>
            <a:prstDash val="solid"/>
            <a:round/>
            <a:headEnd type="none" w="med" len="med"/>
            <a:tailEnd type="none" w="med" len="med"/>
          </a:ln>
          <a:effectLst/>
        </p:spPr>
      </p:cxnSp>
    </p:spTree>
    <p:extLst>
      <p:ext uri="{BB962C8B-B14F-4D97-AF65-F5344CB8AC3E}">
        <p14:creationId xmlns:p14="http://schemas.microsoft.com/office/powerpoint/2010/main" xmlns="" val="24774040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28"/>
          <p:cNvSpPr/>
          <p:nvPr/>
        </p:nvSpPr>
        <p:spPr>
          <a:xfrm>
            <a:off x="0" y="1905000"/>
            <a:ext cx="1905000" cy="4267200"/>
          </a:xfrm>
          <a:prstGeom prst="round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E"/>
          </a:p>
        </p:txBody>
      </p:sp>
      <p:sp>
        <p:nvSpPr>
          <p:cNvPr id="28" name="Rounded Rectangle 27"/>
          <p:cNvSpPr/>
          <p:nvPr/>
        </p:nvSpPr>
        <p:spPr>
          <a:xfrm>
            <a:off x="3810000" y="1981200"/>
            <a:ext cx="1600200" cy="3505200"/>
          </a:xfrm>
          <a:prstGeom prst="round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E"/>
          </a:p>
        </p:txBody>
      </p:sp>
      <p:sp>
        <p:nvSpPr>
          <p:cNvPr id="21" name="Rectangle 20"/>
          <p:cNvSpPr/>
          <p:nvPr/>
        </p:nvSpPr>
        <p:spPr>
          <a:xfrm>
            <a:off x="457200" y="152400"/>
            <a:ext cx="8153400" cy="609600"/>
          </a:xfrm>
          <a:prstGeom prst="rect">
            <a:avLst/>
          </a:prstGeom>
          <a:ln/>
        </p:spPr>
        <p:style>
          <a:lnRef idx="2">
            <a:schemeClr val="dk1"/>
          </a:lnRef>
          <a:fillRef idx="1">
            <a:schemeClr val="lt1"/>
          </a:fillRef>
          <a:effectRef idx="0">
            <a:schemeClr val="dk1"/>
          </a:effectRef>
          <a:fontRef idx="minor">
            <a:schemeClr val="dk1"/>
          </a:fontRef>
        </p:style>
        <p:txBody>
          <a:bodyPr anchor="ctr"/>
          <a:lstStyle/>
          <a:p>
            <a:pPr algn="ctr">
              <a:defRPr/>
            </a:pPr>
            <a:endParaRPr lang="en-IE" dirty="0"/>
          </a:p>
        </p:txBody>
      </p:sp>
      <p:sp>
        <p:nvSpPr>
          <p:cNvPr id="2056" name="TextBox 27"/>
          <p:cNvSpPr txBox="1">
            <a:spLocks noChangeArrowheads="1"/>
          </p:cNvSpPr>
          <p:nvPr/>
        </p:nvSpPr>
        <p:spPr bwMode="auto">
          <a:xfrm>
            <a:off x="228600" y="228600"/>
            <a:ext cx="8763000" cy="535531"/>
          </a:xfrm>
          <a:prstGeom prst="rect">
            <a:avLst/>
          </a:prstGeom>
          <a:noFill/>
          <a:ln w="9525">
            <a:noFill/>
            <a:miter lim="800000"/>
            <a:headEnd/>
            <a:tailEnd/>
          </a:ln>
        </p:spPr>
        <p:txBody>
          <a:bodyPr>
            <a:spAutoFit/>
          </a:bodyPr>
          <a:lstStyle/>
          <a:p>
            <a:pPr algn="ctr"/>
            <a:r>
              <a:rPr lang="en-IE" sz="3200" b="1" dirty="0" smtClean="0"/>
              <a:t>WP10 </a:t>
            </a:r>
            <a:r>
              <a:rPr lang="en-IE" sz="3200" b="1" dirty="0"/>
              <a:t>Overview </a:t>
            </a:r>
            <a:r>
              <a:rPr lang="en-IE" sz="3200" b="1" dirty="0" smtClean="0"/>
              <a:t>2013</a:t>
            </a:r>
            <a:endParaRPr lang="en-IE" sz="3200" b="1" dirty="0"/>
          </a:p>
        </p:txBody>
      </p:sp>
      <p:sp>
        <p:nvSpPr>
          <p:cNvPr id="40" name="Rounded Rectangle 39"/>
          <p:cNvSpPr/>
          <p:nvPr/>
        </p:nvSpPr>
        <p:spPr>
          <a:xfrm>
            <a:off x="0" y="2133600"/>
            <a:ext cx="1752600" cy="685800"/>
          </a:xfrm>
          <a:prstGeom prst="roundRect">
            <a:avLst/>
          </a:prstGeom>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sz="1400" b="1" u="sng" dirty="0" smtClean="0">
                <a:solidFill>
                  <a:schemeClr val="bg2"/>
                </a:solidFill>
              </a:rPr>
              <a:t>Biological compartments</a:t>
            </a:r>
            <a:endParaRPr lang="en-IE" sz="1400" dirty="0">
              <a:solidFill>
                <a:schemeClr val="bg2"/>
              </a:solidFill>
            </a:endParaRPr>
          </a:p>
        </p:txBody>
      </p:sp>
      <p:sp>
        <p:nvSpPr>
          <p:cNvPr id="24" name="Rounded Rectangle 23"/>
          <p:cNvSpPr/>
          <p:nvPr/>
        </p:nvSpPr>
        <p:spPr>
          <a:xfrm>
            <a:off x="228600" y="5410200"/>
            <a:ext cx="1440160" cy="685800"/>
          </a:xfrm>
          <a:prstGeom prst="roundRect">
            <a:avLst/>
          </a:prstGeom>
          <a:solidFill>
            <a:srgbClr val="FFC00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sz="1400" b="1" u="sng" dirty="0" err="1" smtClean="0">
                <a:solidFill>
                  <a:schemeClr val="bg2">
                    <a:lumMod val="65000"/>
                    <a:lumOff val="35000"/>
                  </a:schemeClr>
                </a:solidFill>
              </a:rPr>
              <a:t>FlowCam</a:t>
            </a:r>
            <a:endParaRPr lang="en-IE" sz="1400" b="1" u="sng" dirty="0" smtClean="0">
              <a:solidFill>
                <a:schemeClr val="bg2">
                  <a:lumMod val="65000"/>
                  <a:lumOff val="35000"/>
                </a:schemeClr>
              </a:solidFill>
            </a:endParaRPr>
          </a:p>
          <a:p>
            <a:pPr algn="ctr">
              <a:defRPr/>
            </a:pPr>
            <a:r>
              <a:rPr lang="en-IE" sz="1400" b="1" u="sng" dirty="0" err="1" smtClean="0">
                <a:solidFill>
                  <a:schemeClr val="bg2">
                    <a:lumMod val="65000"/>
                    <a:lumOff val="35000"/>
                  </a:schemeClr>
                </a:solidFill>
              </a:rPr>
              <a:t>Zooscan</a:t>
            </a:r>
            <a:endParaRPr lang="en-IE" sz="1400" b="1" u="sng" dirty="0" smtClean="0">
              <a:solidFill>
                <a:schemeClr val="bg2">
                  <a:lumMod val="65000"/>
                  <a:lumOff val="35000"/>
                </a:schemeClr>
              </a:solidFill>
            </a:endParaRPr>
          </a:p>
          <a:p>
            <a:pPr algn="ctr">
              <a:defRPr/>
            </a:pPr>
            <a:endParaRPr lang="en-IE" sz="1400" dirty="0"/>
          </a:p>
        </p:txBody>
      </p:sp>
      <p:sp>
        <p:nvSpPr>
          <p:cNvPr id="32" name="Rounded Rectangle 31"/>
          <p:cNvSpPr/>
          <p:nvPr/>
        </p:nvSpPr>
        <p:spPr>
          <a:xfrm>
            <a:off x="5334000" y="990600"/>
            <a:ext cx="1038200" cy="685800"/>
          </a:xfrm>
          <a:prstGeom prst="roundRect">
            <a:avLst/>
          </a:prstGeom>
          <a:solidFill>
            <a:srgbClr val="33CC33"/>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b="1" dirty="0" smtClean="0"/>
              <a:t>10.4</a:t>
            </a:r>
            <a:endParaRPr lang="en-IE" dirty="0"/>
          </a:p>
        </p:txBody>
      </p:sp>
      <p:sp>
        <p:nvSpPr>
          <p:cNvPr id="33" name="Rounded Rectangle 32"/>
          <p:cNvSpPr/>
          <p:nvPr/>
        </p:nvSpPr>
        <p:spPr>
          <a:xfrm>
            <a:off x="2438400" y="990600"/>
            <a:ext cx="981472" cy="685800"/>
          </a:xfrm>
          <a:prstGeom prst="roundRect">
            <a:avLst/>
          </a:prstGeom>
          <a:solidFill>
            <a:srgbClr val="33CC33"/>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b="1" dirty="0" smtClean="0"/>
              <a:t>10.2</a:t>
            </a:r>
            <a:endParaRPr lang="en-IE" dirty="0"/>
          </a:p>
        </p:txBody>
      </p:sp>
      <p:sp>
        <p:nvSpPr>
          <p:cNvPr id="34" name="Rounded Rectangle 33"/>
          <p:cNvSpPr/>
          <p:nvPr/>
        </p:nvSpPr>
        <p:spPr>
          <a:xfrm>
            <a:off x="3962400" y="990600"/>
            <a:ext cx="969640" cy="685800"/>
          </a:xfrm>
          <a:prstGeom prst="roundRect">
            <a:avLst/>
          </a:prstGeom>
          <a:solidFill>
            <a:srgbClr val="33CC33"/>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b="1" dirty="0" smtClean="0"/>
              <a:t>10.3</a:t>
            </a:r>
            <a:endParaRPr lang="en-IE" dirty="0"/>
          </a:p>
        </p:txBody>
      </p:sp>
      <p:sp>
        <p:nvSpPr>
          <p:cNvPr id="35" name="Rounded Rectangle 34"/>
          <p:cNvSpPr/>
          <p:nvPr/>
        </p:nvSpPr>
        <p:spPr>
          <a:xfrm>
            <a:off x="762000" y="990600"/>
            <a:ext cx="1001688" cy="685800"/>
          </a:xfrm>
          <a:prstGeom prst="roundRect">
            <a:avLst/>
          </a:prstGeom>
          <a:solidFill>
            <a:srgbClr val="33CC33"/>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b="1" dirty="0" smtClean="0"/>
              <a:t>10.1</a:t>
            </a:r>
            <a:endParaRPr lang="en-IE" dirty="0"/>
          </a:p>
        </p:txBody>
      </p:sp>
      <p:sp>
        <p:nvSpPr>
          <p:cNvPr id="36" name="Rounded Rectangle 35"/>
          <p:cNvSpPr/>
          <p:nvPr/>
        </p:nvSpPr>
        <p:spPr>
          <a:xfrm>
            <a:off x="3886200" y="2209800"/>
            <a:ext cx="1440160" cy="609600"/>
          </a:xfrm>
          <a:prstGeom prst="roundRect">
            <a:avLst/>
          </a:prstGeom>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sz="1400" b="1" u="sng" dirty="0" smtClean="0">
                <a:solidFill>
                  <a:schemeClr val="bg2"/>
                </a:solidFill>
              </a:rPr>
              <a:t>Profiling technology</a:t>
            </a:r>
            <a:endParaRPr lang="en-IE" sz="1400" dirty="0">
              <a:solidFill>
                <a:schemeClr val="bg2"/>
              </a:solidFill>
            </a:endParaRPr>
          </a:p>
        </p:txBody>
      </p:sp>
      <p:sp>
        <p:nvSpPr>
          <p:cNvPr id="45" name="Rounded Rectangle 44"/>
          <p:cNvSpPr/>
          <p:nvPr/>
        </p:nvSpPr>
        <p:spPr>
          <a:xfrm>
            <a:off x="6705600" y="990600"/>
            <a:ext cx="1034752" cy="685800"/>
          </a:xfrm>
          <a:prstGeom prst="roundRect">
            <a:avLst/>
          </a:prstGeom>
          <a:solidFill>
            <a:srgbClr val="33CC33"/>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b="1" dirty="0" smtClean="0"/>
              <a:t>10.5</a:t>
            </a:r>
            <a:endParaRPr lang="en-IE" dirty="0"/>
          </a:p>
        </p:txBody>
      </p:sp>
      <p:sp>
        <p:nvSpPr>
          <p:cNvPr id="48" name="Rounded Rectangle 47"/>
          <p:cNvSpPr/>
          <p:nvPr/>
        </p:nvSpPr>
        <p:spPr>
          <a:xfrm>
            <a:off x="7956376" y="1052736"/>
            <a:ext cx="967680" cy="685800"/>
          </a:xfrm>
          <a:prstGeom prst="roundRect">
            <a:avLst/>
          </a:prstGeom>
          <a:solidFill>
            <a:srgbClr val="33CC33"/>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b="1" dirty="0" smtClean="0"/>
              <a:t>10.6</a:t>
            </a:r>
            <a:endParaRPr lang="en-IE" dirty="0"/>
          </a:p>
        </p:txBody>
      </p:sp>
      <p:sp>
        <p:nvSpPr>
          <p:cNvPr id="50" name="Rounded Rectangle 49"/>
          <p:cNvSpPr/>
          <p:nvPr/>
        </p:nvSpPr>
        <p:spPr>
          <a:xfrm>
            <a:off x="304800" y="2895600"/>
            <a:ext cx="1440160" cy="685800"/>
          </a:xfrm>
          <a:prstGeom prst="roundRect">
            <a:avLst/>
          </a:prstGeom>
          <a:solidFill>
            <a:srgbClr val="FFC00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sz="1400" b="1" dirty="0" smtClean="0">
                <a:solidFill>
                  <a:schemeClr val="bg2">
                    <a:lumMod val="65000"/>
                    <a:lumOff val="35000"/>
                  </a:schemeClr>
                </a:solidFill>
              </a:rPr>
              <a:t>In situ video</a:t>
            </a:r>
            <a:endParaRPr lang="en-IE" sz="1400" dirty="0">
              <a:solidFill>
                <a:schemeClr val="bg2">
                  <a:lumMod val="65000"/>
                  <a:lumOff val="35000"/>
                </a:schemeClr>
              </a:solidFill>
            </a:endParaRPr>
          </a:p>
        </p:txBody>
      </p:sp>
      <p:sp>
        <p:nvSpPr>
          <p:cNvPr id="51" name="Rounded Rectangle 50"/>
          <p:cNvSpPr/>
          <p:nvPr/>
        </p:nvSpPr>
        <p:spPr>
          <a:xfrm>
            <a:off x="228600" y="3733800"/>
            <a:ext cx="1440160" cy="685800"/>
          </a:xfrm>
          <a:prstGeom prst="roundRect">
            <a:avLst/>
          </a:prstGeom>
          <a:solidFill>
            <a:srgbClr val="FFC00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sz="1400" b="1" dirty="0" smtClean="0">
                <a:solidFill>
                  <a:schemeClr val="bg2">
                    <a:lumMod val="65000"/>
                    <a:lumOff val="35000"/>
                  </a:schemeClr>
                </a:solidFill>
              </a:rPr>
              <a:t>Sediment profile imagery</a:t>
            </a:r>
            <a:endParaRPr lang="en-IE" sz="1400" dirty="0">
              <a:solidFill>
                <a:schemeClr val="bg2">
                  <a:lumMod val="65000"/>
                  <a:lumOff val="35000"/>
                </a:schemeClr>
              </a:solidFill>
            </a:endParaRPr>
          </a:p>
        </p:txBody>
      </p:sp>
      <p:sp>
        <p:nvSpPr>
          <p:cNvPr id="52" name="Rounded Rectangle 51"/>
          <p:cNvSpPr/>
          <p:nvPr/>
        </p:nvSpPr>
        <p:spPr>
          <a:xfrm>
            <a:off x="228600" y="4572000"/>
            <a:ext cx="1440160" cy="685800"/>
          </a:xfrm>
          <a:prstGeom prst="roundRect">
            <a:avLst/>
          </a:prstGeom>
          <a:solidFill>
            <a:srgbClr val="FFC00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sz="1400" b="1" dirty="0" smtClean="0">
                <a:solidFill>
                  <a:schemeClr val="bg2">
                    <a:lumMod val="65000"/>
                    <a:lumOff val="35000"/>
                  </a:schemeClr>
                </a:solidFill>
              </a:rPr>
              <a:t>In situ fixed camera</a:t>
            </a:r>
            <a:endParaRPr lang="en-IE" sz="1400" dirty="0">
              <a:solidFill>
                <a:schemeClr val="bg2">
                  <a:lumMod val="65000"/>
                  <a:lumOff val="35000"/>
                </a:schemeClr>
              </a:solidFill>
            </a:endParaRPr>
          </a:p>
        </p:txBody>
      </p:sp>
      <p:sp>
        <p:nvSpPr>
          <p:cNvPr id="53" name="Rounded Rectangle 52"/>
          <p:cNvSpPr/>
          <p:nvPr/>
        </p:nvSpPr>
        <p:spPr>
          <a:xfrm>
            <a:off x="5562600" y="2209800"/>
            <a:ext cx="906760" cy="609600"/>
          </a:xfrm>
          <a:prstGeom prst="roundRect">
            <a:avLst/>
          </a:prstGeom>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sz="1400" b="1" u="sng" dirty="0" smtClean="0">
                <a:solidFill>
                  <a:schemeClr val="bg2"/>
                </a:solidFill>
              </a:rPr>
              <a:t>VOS</a:t>
            </a:r>
            <a:endParaRPr lang="en-IE" sz="1400" dirty="0">
              <a:solidFill>
                <a:schemeClr val="bg2"/>
              </a:solidFill>
            </a:endParaRPr>
          </a:p>
        </p:txBody>
      </p:sp>
      <p:sp>
        <p:nvSpPr>
          <p:cNvPr id="54" name="Rounded Rectangle 53"/>
          <p:cNvSpPr/>
          <p:nvPr/>
        </p:nvSpPr>
        <p:spPr>
          <a:xfrm>
            <a:off x="7010400" y="2133600"/>
            <a:ext cx="1295400" cy="609600"/>
          </a:xfrm>
          <a:prstGeom prst="roundRect">
            <a:avLst/>
          </a:prstGeom>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sz="1400" b="1" u="sng" dirty="0" err="1" smtClean="0">
                <a:solidFill>
                  <a:schemeClr val="bg2"/>
                </a:solidFill>
              </a:rPr>
              <a:t>Ferrybox</a:t>
            </a:r>
            <a:r>
              <a:rPr lang="en-IE" sz="1400" b="1" u="sng" dirty="0" smtClean="0">
                <a:solidFill>
                  <a:schemeClr val="bg2"/>
                </a:solidFill>
              </a:rPr>
              <a:t> QA</a:t>
            </a:r>
            <a:endParaRPr lang="en-IE" sz="1400" dirty="0">
              <a:solidFill>
                <a:schemeClr val="bg2"/>
              </a:solidFill>
            </a:endParaRPr>
          </a:p>
        </p:txBody>
      </p:sp>
      <p:sp>
        <p:nvSpPr>
          <p:cNvPr id="55" name="Rounded Rectangle 54"/>
          <p:cNvSpPr/>
          <p:nvPr/>
        </p:nvSpPr>
        <p:spPr>
          <a:xfrm>
            <a:off x="7703840" y="2895600"/>
            <a:ext cx="1440160" cy="609600"/>
          </a:xfrm>
          <a:prstGeom prst="roundRect">
            <a:avLst/>
          </a:prstGeom>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sz="1400" b="1" u="sng" dirty="0" smtClean="0">
                <a:solidFill>
                  <a:schemeClr val="bg2"/>
                </a:solidFill>
              </a:rPr>
              <a:t>SPM inter</a:t>
            </a:r>
          </a:p>
          <a:p>
            <a:pPr algn="ctr">
              <a:defRPr/>
            </a:pPr>
            <a:r>
              <a:rPr lang="en-IE" sz="1400" b="1" u="sng" dirty="0" smtClean="0">
                <a:solidFill>
                  <a:schemeClr val="bg2"/>
                </a:solidFill>
              </a:rPr>
              <a:t>comparison </a:t>
            </a:r>
            <a:endParaRPr lang="en-IE" sz="1400" dirty="0">
              <a:solidFill>
                <a:schemeClr val="bg2"/>
              </a:solidFill>
            </a:endParaRPr>
          </a:p>
        </p:txBody>
      </p:sp>
      <p:sp>
        <p:nvSpPr>
          <p:cNvPr id="57" name="Rounded Rectangle 56"/>
          <p:cNvSpPr/>
          <p:nvPr/>
        </p:nvSpPr>
        <p:spPr>
          <a:xfrm>
            <a:off x="2057400" y="4572000"/>
            <a:ext cx="1440160" cy="685800"/>
          </a:xfrm>
          <a:prstGeom prst="roundRect">
            <a:avLst/>
          </a:prstGeom>
          <a:solidFill>
            <a:srgbClr val="FFC00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sz="1400" b="1" dirty="0" smtClean="0">
                <a:solidFill>
                  <a:schemeClr val="bg2">
                    <a:lumMod val="65000"/>
                    <a:lumOff val="35000"/>
                  </a:schemeClr>
                </a:solidFill>
              </a:rPr>
              <a:t>CO2</a:t>
            </a:r>
            <a:endParaRPr lang="en-IE" sz="1400" dirty="0">
              <a:solidFill>
                <a:schemeClr val="bg2">
                  <a:lumMod val="65000"/>
                  <a:lumOff val="35000"/>
                </a:schemeClr>
              </a:solidFill>
            </a:endParaRPr>
          </a:p>
        </p:txBody>
      </p:sp>
      <p:sp>
        <p:nvSpPr>
          <p:cNvPr id="58" name="Rounded Rectangle 57"/>
          <p:cNvSpPr/>
          <p:nvPr/>
        </p:nvSpPr>
        <p:spPr>
          <a:xfrm>
            <a:off x="2057400" y="3810000"/>
            <a:ext cx="1440160" cy="685800"/>
          </a:xfrm>
          <a:prstGeom prst="roundRect">
            <a:avLst/>
          </a:prstGeom>
          <a:solidFill>
            <a:srgbClr val="FFC00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sz="1400" b="1" dirty="0" smtClean="0">
                <a:solidFill>
                  <a:schemeClr val="bg2">
                    <a:lumMod val="65000"/>
                    <a:lumOff val="35000"/>
                  </a:schemeClr>
                </a:solidFill>
              </a:rPr>
              <a:t>Algal pigments</a:t>
            </a:r>
            <a:endParaRPr lang="en-IE" sz="1400" dirty="0">
              <a:solidFill>
                <a:schemeClr val="bg2">
                  <a:lumMod val="65000"/>
                  <a:lumOff val="35000"/>
                </a:schemeClr>
              </a:solidFill>
            </a:endParaRPr>
          </a:p>
        </p:txBody>
      </p:sp>
      <p:sp>
        <p:nvSpPr>
          <p:cNvPr id="59" name="Rounded Rectangle 58"/>
          <p:cNvSpPr/>
          <p:nvPr/>
        </p:nvSpPr>
        <p:spPr>
          <a:xfrm>
            <a:off x="2057400" y="2971800"/>
            <a:ext cx="1440160" cy="685800"/>
          </a:xfrm>
          <a:prstGeom prst="roundRect">
            <a:avLst/>
          </a:prstGeom>
          <a:solidFill>
            <a:srgbClr val="FFC00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sz="1400" b="1" dirty="0" smtClean="0">
                <a:solidFill>
                  <a:schemeClr val="bg2">
                    <a:lumMod val="65000"/>
                    <a:lumOff val="35000"/>
                  </a:schemeClr>
                </a:solidFill>
              </a:rPr>
              <a:t>PAH</a:t>
            </a:r>
            <a:endParaRPr lang="en-IE" sz="1400" dirty="0">
              <a:solidFill>
                <a:schemeClr val="bg2">
                  <a:lumMod val="65000"/>
                  <a:lumOff val="35000"/>
                </a:schemeClr>
              </a:solidFill>
            </a:endParaRPr>
          </a:p>
        </p:txBody>
      </p:sp>
      <p:sp>
        <p:nvSpPr>
          <p:cNvPr id="60" name="Rounded Rectangle 59"/>
          <p:cNvSpPr/>
          <p:nvPr/>
        </p:nvSpPr>
        <p:spPr>
          <a:xfrm>
            <a:off x="1981200" y="2209800"/>
            <a:ext cx="1676400" cy="609600"/>
          </a:xfrm>
          <a:prstGeom prst="roundRect">
            <a:avLst/>
          </a:prstGeom>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sz="1400" b="1" u="sng" dirty="0" smtClean="0">
                <a:solidFill>
                  <a:schemeClr val="bg2"/>
                </a:solidFill>
              </a:rPr>
              <a:t>Contaminants</a:t>
            </a:r>
            <a:endParaRPr lang="en-IE" sz="1400" dirty="0">
              <a:solidFill>
                <a:schemeClr val="bg2"/>
              </a:solidFill>
            </a:endParaRPr>
          </a:p>
        </p:txBody>
      </p:sp>
      <p:sp>
        <p:nvSpPr>
          <p:cNvPr id="64" name="Rounded Rectangle 63"/>
          <p:cNvSpPr/>
          <p:nvPr/>
        </p:nvSpPr>
        <p:spPr>
          <a:xfrm>
            <a:off x="3962400" y="4648200"/>
            <a:ext cx="1219200" cy="685800"/>
          </a:xfrm>
          <a:prstGeom prst="roundRect">
            <a:avLst/>
          </a:prstGeom>
          <a:solidFill>
            <a:srgbClr val="FFC00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sz="1400" b="1" dirty="0" smtClean="0">
                <a:solidFill>
                  <a:schemeClr val="bg2">
                    <a:lumMod val="65000"/>
                    <a:lumOff val="35000"/>
                  </a:schemeClr>
                </a:solidFill>
              </a:rPr>
              <a:t>Atlantic</a:t>
            </a:r>
            <a:endParaRPr lang="en-IE" sz="1400" dirty="0">
              <a:solidFill>
                <a:schemeClr val="bg2">
                  <a:lumMod val="65000"/>
                  <a:lumOff val="35000"/>
                </a:schemeClr>
              </a:solidFill>
            </a:endParaRPr>
          </a:p>
        </p:txBody>
      </p:sp>
      <p:sp>
        <p:nvSpPr>
          <p:cNvPr id="65" name="Rounded Rectangle 64"/>
          <p:cNvSpPr/>
          <p:nvPr/>
        </p:nvSpPr>
        <p:spPr>
          <a:xfrm>
            <a:off x="3962400" y="3810000"/>
            <a:ext cx="1219200" cy="685800"/>
          </a:xfrm>
          <a:prstGeom prst="roundRect">
            <a:avLst/>
          </a:prstGeom>
          <a:solidFill>
            <a:srgbClr val="FFC00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sz="1400" b="1" dirty="0" err="1" smtClean="0">
                <a:solidFill>
                  <a:schemeClr val="bg2">
                    <a:lumMod val="65000"/>
                    <a:lumOff val="35000"/>
                  </a:schemeClr>
                </a:solidFill>
              </a:rPr>
              <a:t>Ligurian</a:t>
            </a:r>
            <a:endParaRPr lang="en-IE" sz="1400" dirty="0">
              <a:solidFill>
                <a:schemeClr val="bg2">
                  <a:lumMod val="65000"/>
                  <a:lumOff val="35000"/>
                </a:schemeClr>
              </a:solidFill>
            </a:endParaRPr>
          </a:p>
        </p:txBody>
      </p:sp>
      <p:sp>
        <p:nvSpPr>
          <p:cNvPr id="66" name="Rounded Rectangle 65"/>
          <p:cNvSpPr/>
          <p:nvPr/>
        </p:nvSpPr>
        <p:spPr>
          <a:xfrm>
            <a:off x="3962400" y="2971800"/>
            <a:ext cx="1219200" cy="685800"/>
          </a:xfrm>
          <a:prstGeom prst="roundRect">
            <a:avLst/>
          </a:prstGeom>
          <a:solidFill>
            <a:srgbClr val="FFC00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sz="1400" b="1" dirty="0" smtClean="0">
                <a:solidFill>
                  <a:schemeClr val="bg2">
                    <a:lumMod val="65000"/>
                    <a:lumOff val="35000"/>
                  </a:schemeClr>
                </a:solidFill>
              </a:rPr>
              <a:t>Adriatic</a:t>
            </a:r>
            <a:endParaRPr lang="en-IE" sz="1400" dirty="0">
              <a:solidFill>
                <a:schemeClr val="bg2">
                  <a:lumMod val="65000"/>
                  <a:lumOff val="35000"/>
                </a:schemeClr>
              </a:solidFill>
            </a:endParaRPr>
          </a:p>
        </p:txBody>
      </p:sp>
      <p:sp>
        <p:nvSpPr>
          <p:cNvPr id="67" name="Rounded Rectangle 66"/>
          <p:cNvSpPr/>
          <p:nvPr/>
        </p:nvSpPr>
        <p:spPr>
          <a:xfrm>
            <a:off x="5486400" y="3886200"/>
            <a:ext cx="1371600" cy="685800"/>
          </a:xfrm>
          <a:prstGeom prst="roundRect">
            <a:avLst/>
          </a:prstGeom>
          <a:solidFill>
            <a:srgbClr val="FFC00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sz="1400" b="1" dirty="0" smtClean="0">
                <a:solidFill>
                  <a:schemeClr val="bg2">
                    <a:lumMod val="65000"/>
                    <a:lumOff val="35000"/>
                  </a:schemeClr>
                </a:solidFill>
              </a:rPr>
              <a:t>FV</a:t>
            </a:r>
          </a:p>
          <a:p>
            <a:pPr algn="ctr">
              <a:defRPr/>
            </a:pPr>
            <a:r>
              <a:rPr lang="en-IE" sz="1400" b="1" dirty="0" err="1" smtClean="0">
                <a:solidFill>
                  <a:schemeClr val="bg2">
                    <a:lumMod val="65000"/>
                    <a:lumOff val="35000"/>
                  </a:schemeClr>
                </a:solidFill>
              </a:rPr>
              <a:t>Recopesca</a:t>
            </a:r>
            <a:endParaRPr lang="en-IE" sz="1400" dirty="0">
              <a:solidFill>
                <a:schemeClr val="bg2">
                  <a:lumMod val="65000"/>
                  <a:lumOff val="35000"/>
                </a:schemeClr>
              </a:solidFill>
            </a:endParaRPr>
          </a:p>
        </p:txBody>
      </p:sp>
      <p:sp>
        <p:nvSpPr>
          <p:cNvPr id="68" name="Rounded Rectangle 67"/>
          <p:cNvSpPr/>
          <p:nvPr/>
        </p:nvSpPr>
        <p:spPr>
          <a:xfrm>
            <a:off x="5486400" y="3048000"/>
            <a:ext cx="1295400" cy="685800"/>
          </a:xfrm>
          <a:prstGeom prst="roundRect">
            <a:avLst/>
          </a:prstGeom>
          <a:solidFill>
            <a:srgbClr val="FFC00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sz="1400" b="1" dirty="0" smtClean="0">
                <a:solidFill>
                  <a:schemeClr val="bg2">
                    <a:lumMod val="65000"/>
                    <a:lumOff val="35000"/>
                  </a:schemeClr>
                </a:solidFill>
              </a:rPr>
              <a:t>SOOP</a:t>
            </a:r>
          </a:p>
          <a:p>
            <a:pPr algn="ctr">
              <a:defRPr/>
            </a:pPr>
            <a:r>
              <a:rPr lang="en-IE" sz="1400" b="1" dirty="0" smtClean="0">
                <a:solidFill>
                  <a:schemeClr val="bg2">
                    <a:lumMod val="65000"/>
                    <a:lumOff val="35000"/>
                  </a:schemeClr>
                </a:solidFill>
              </a:rPr>
              <a:t>Workshop</a:t>
            </a:r>
            <a:endParaRPr lang="en-IE" sz="1400" dirty="0">
              <a:solidFill>
                <a:schemeClr val="bg2">
                  <a:lumMod val="65000"/>
                  <a:lumOff val="35000"/>
                </a:schemeClr>
              </a:solidFill>
            </a:endParaRPr>
          </a:p>
        </p:txBody>
      </p:sp>
      <p:sp>
        <p:nvSpPr>
          <p:cNvPr id="69" name="Rounded Rectangle 68"/>
          <p:cNvSpPr/>
          <p:nvPr/>
        </p:nvSpPr>
        <p:spPr>
          <a:xfrm>
            <a:off x="6934200" y="3733800"/>
            <a:ext cx="1600200" cy="685800"/>
          </a:xfrm>
          <a:prstGeom prst="roundRect">
            <a:avLst/>
          </a:prstGeom>
          <a:solidFill>
            <a:srgbClr val="FFC00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sz="1400" b="1" dirty="0" err="1" smtClean="0">
                <a:solidFill>
                  <a:schemeClr val="bg2">
                    <a:lumMod val="65000"/>
                    <a:lumOff val="35000"/>
                  </a:schemeClr>
                </a:solidFill>
              </a:rPr>
              <a:t>Algorithim</a:t>
            </a:r>
            <a:r>
              <a:rPr lang="en-IE" sz="1400" b="1" dirty="0" smtClean="0">
                <a:solidFill>
                  <a:schemeClr val="bg2">
                    <a:lumMod val="65000"/>
                    <a:lumOff val="35000"/>
                  </a:schemeClr>
                </a:solidFill>
              </a:rPr>
              <a:t> development</a:t>
            </a:r>
            <a:endParaRPr lang="en-IE" sz="1400" dirty="0">
              <a:solidFill>
                <a:schemeClr val="bg2">
                  <a:lumMod val="65000"/>
                  <a:lumOff val="35000"/>
                </a:schemeClr>
              </a:solidFill>
            </a:endParaRPr>
          </a:p>
        </p:txBody>
      </p:sp>
      <p:sp>
        <p:nvSpPr>
          <p:cNvPr id="70" name="Rounded Rectangle 69"/>
          <p:cNvSpPr/>
          <p:nvPr/>
        </p:nvSpPr>
        <p:spPr>
          <a:xfrm>
            <a:off x="7315200" y="4800600"/>
            <a:ext cx="1828800" cy="1143000"/>
          </a:xfrm>
          <a:prstGeom prst="roundRect">
            <a:avLst/>
          </a:prstGeom>
          <a:solidFill>
            <a:srgbClr val="FFC00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sz="1400" b="1" dirty="0" smtClean="0">
                <a:solidFill>
                  <a:schemeClr val="bg2">
                    <a:lumMod val="65000"/>
                    <a:lumOff val="35000"/>
                  </a:schemeClr>
                </a:solidFill>
              </a:rPr>
              <a:t>RS, Buoy, Lander concurrent measurements</a:t>
            </a:r>
            <a:endParaRPr lang="en-IE" sz="1400" dirty="0">
              <a:solidFill>
                <a:schemeClr val="bg2">
                  <a:lumMod val="65000"/>
                  <a:lumOff val="35000"/>
                </a:schemeClr>
              </a:solidFill>
            </a:endParaRPr>
          </a:p>
        </p:txBody>
      </p:sp>
      <p:sp>
        <p:nvSpPr>
          <p:cNvPr id="71" name="Rounded Rectangle 70"/>
          <p:cNvSpPr/>
          <p:nvPr/>
        </p:nvSpPr>
        <p:spPr>
          <a:xfrm>
            <a:off x="1981200" y="1905000"/>
            <a:ext cx="1752600" cy="3505200"/>
          </a:xfrm>
          <a:prstGeom prst="round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E"/>
          </a:p>
        </p:txBody>
      </p:sp>
      <p:sp>
        <p:nvSpPr>
          <p:cNvPr id="75" name="Rounded Rectangle 74"/>
          <p:cNvSpPr/>
          <p:nvPr/>
        </p:nvSpPr>
        <p:spPr>
          <a:xfrm>
            <a:off x="5410200" y="1981200"/>
            <a:ext cx="1447800" cy="2743200"/>
          </a:xfrm>
          <a:prstGeom prst="round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E"/>
          </a:p>
        </p:txBody>
      </p:sp>
      <p:sp>
        <p:nvSpPr>
          <p:cNvPr id="76" name="Rounded Rectangle 75"/>
          <p:cNvSpPr/>
          <p:nvPr/>
        </p:nvSpPr>
        <p:spPr>
          <a:xfrm>
            <a:off x="6858000" y="1981200"/>
            <a:ext cx="1676400" cy="2514600"/>
          </a:xfrm>
          <a:prstGeom prst="round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E"/>
          </a:p>
        </p:txBody>
      </p:sp>
      <p:sp>
        <p:nvSpPr>
          <p:cNvPr id="77" name="Rounded Rectangle 76"/>
          <p:cNvSpPr/>
          <p:nvPr/>
        </p:nvSpPr>
        <p:spPr>
          <a:xfrm>
            <a:off x="7162800" y="2743200"/>
            <a:ext cx="1981200" cy="3352800"/>
          </a:xfrm>
          <a:prstGeom prst="round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E"/>
          </a:p>
        </p:txBody>
      </p:sp>
      <p:cxnSp>
        <p:nvCxnSpPr>
          <p:cNvPr id="79" name="Straight Connector 78"/>
          <p:cNvCxnSpPr/>
          <p:nvPr/>
        </p:nvCxnSpPr>
        <p:spPr>
          <a:xfrm>
            <a:off x="7162800" y="1676400"/>
            <a:ext cx="457200" cy="22860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81" name="Straight Connector 80"/>
          <p:cNvCxnSpPr>
            <a:stCxn id="32" idx="2"/>
            <a:endCxn id="75" idx="0"/>
          </p:cNvCxnSpPr>
          <p:nvPr/>
        </p:nvCxnSpPr>
        <p:spPr>
          <a:xfrm>
            <a:off x="5853100" y="1676400"/>
            <a:ext cx="281000" cy="30480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85" name="Straight Connector 84"/>
          <p:cNvCxnSpPr>
            <a:endCxn id="71" idx="0"/>
          </p:cNvCxnSpPr>
          <p:nvPr/>
        </p:nvCxnSpPr>
        <p:spPr>
          <a:xfrm flipH="1">
            <a:off x="2857500" y="1676400"/>
            <a:ext cx="38100" cy="22860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87" name="Straight Connector 86"/>
          <p:cNvCxnSpPr>
            <a:endCxn id="29" idx="0"/>
          </p:cNvCxnSpPr>
          <p:nvPr/>
        </p:nvCxnSpPr>
        <p:spPr>
          <a:xfrm flipH="1">
            <a:off x="952500" y="1676400"/>
            <a:ext cx="190500" cy="22860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89" name="Straight Connector 88"/>
          <p:cNvCxnSpPr>
            <a:stCxn id="34" idx="2"/>
            <a:endCxn id="28" idx="0"/>
          </p:cNvCxnSpPr>
          <p:nvPr/>
        </p:nvCxnSpPr>
        <p:spPr>
          <a:xfrm>
            <a:off x="4447220" y="1676400"/>
            <a:ext cx="162880" cy="30480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46" name="Straight Connector 45"/>
          <p:cNvCxnSpPr>
            <a:stCxn id="48" idx="2"/>
            <a:endCxn id="55" idx="0"/>
          </p:cNvCxnSpPr>
          <p:nvPr/>
        </p:nvCxnSpPr>
        <p:spPr bwMode="auto">
          <a:xfrm flipH="1">
            <a:off x="8423920" y="1738536"/>
            <a:ext cx="16296" cy="1157064"/>
          </a:xfrm>
          <a:prstGeom prst="line">
            <a:avLst/>
          </a:prstGeom>
          <a:noFill/>
          <a:ln w="50800" cap="flat" cmpd="sng" algn="ctr">
            <a:solidFill>
              <a:schemeClr val="bg1">
                <a:lumMod val="60000"/>
                <a:lumOff val="40000"/>
              </a:schemeClr>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467544" y="1988840"/>
            <a:ext cx="5945542" cy="3733800"/>
          </a:xfrm>
          <a:noFill/>
        </p:spPr>
        <p:txBody>
          <a:bodyPr/>
          <a:lstStyle/>
          <a:p>
            <a:pPr marL="357188" indent="-357188"/>
            <a:r>
              <a:rPr lang="en-IE" sz="1800" b="1" dirty="0" smtClean="0"/>
              <a:t>(1) Spectral </a:t>
            </a:r>
            <a:r>
              <a:rPr lang="en-IE" sz="1800" b="1" dirty="0"/>
              <a:t>datasets (fluorescence / absorption / reflectance) will be analysed for the detection of phytoplankton pigments (algal groups</a:t>
            </a:r>
            <a:r>
              <a:rPr lang="en-IE" sz="1800" b="1" dirty="0" smtClean="0"/>
              <a:t>)</a:t>
            </a:r>
          </a:p>
          <a:p>
            <a:pPr marL="0" indent="0"/>
            <a:endParaRPr lang="en-IE" sz="1800" dirty="0" smtClean="0"/>
          </a:p>
          <a:p>
            <a:pPr marL="0" indent="0"/>
            <a:r>
              <a:rPr lang="en-IE" sz="1800" dirty="0" smtClean="0"/>
              <a:t>Review </a:t>
            </a:r>
            <a:r>
              <a:rPr lang="en-IE" sz="1800" dirty="0"/>
              <a:t>existing instruments for spectral </a:t>
            </a:r>
            <a:r>
              <a:rPr lang="en-IE" sz="1800" dirty="0" smtClean="0"/>
              <a:t>measurements</a:t>
            </a:r>
          </a:p>
          <a:p>
            <a:pPr>
              <a:buFont typeface="Wingdings" pitchFamily="2" charset="2"/>
              <a:buChar char="q"/>
            </a:pPr>
            <a:r>
              <a:rPr lang="en-IE" sz="1800" dirty="0" smtClean="0"/>
              <a:t>Multichannel </a:t>
            </a:r>
            <a:r>
              <a:rPr lang="en-IE" sz="1800" dirty="0" err="1" smtClean="0"/>
              <a:t>fluorometers</a:t>
            </a:r>
            <a:r>
              <a:rPr lang="en-IE" sz="1800" dirty="0" smtClean="0"/>
              <a:t>, absorption/attenuation meters, </a:t>
            </a:r>
            <a:r>
              <a:rPr lang="en-IE" sz="1800" dirty="0" err="1" smtClean="0"/>
              <a:t>spectroradiometers</a:t>
            </a:r>
            <a:r>
              <a:rPr lang="en-IE" sz="1800" dirty="0" smtClean="0"/>
              <a:t> (2013-14)</a:t>
            </a:r>
          </a:p>
          <a:p>
            <a:pPr>
              <a:buFontTx/>
              <a:buChar char="-"/>
            </a:pPr>
            <a:endParaRPr lang="en-GB" sz="1800" dirty="0"/>
          </a:p>
          <a:p>
            <a:pPr marL="0" indent="0"/>
            <a:r>
              <a:rPr lang="en-IE" sz="1800" dirty="0"/>
              <a:t>Multivariate analysis of spectral data sets </a:t>
            </a:r>
            <a:r>
              <a:rPr lang="en-IE" sz="1800" dirty="0" smtClean="0"/>
              <a:t>to </a:t>
            </a:r>
            <a:r>
              <a:rPr lang="en-IE" sz="1800" dirty="0"/>
              <a:t>detect spectrally distinct phytoplankton groups</a:t>
            </a:r>
            <a:r>
              <a:rPr lang="en-IE" sz="1800" dirty="0" smtClean="0"/>
              <a:t>. </a:t>
            </a:r>
            <a:endParaRPr lang="en-IE" sz="1800" dirty="0"/>
          </a:p>
          <a:p>
            <a:pPr>
              <a:buFont typeface="Wingdings" pitchFamily="2" charset="2"/>
              <a:buChar char="q"/>
            </a:pPr>
            <a:r>
              <a:rPr lang="en-IE" sz="1800" dirty="0" smtClean="0"/>
              <a:t>Main techniques: Principal Component Analysis, Partial Least Squares (2013-14)</a:t>
            </a:r>
            <a:endParaRPr lang="en-IE" sz="1800" dirty="0"/>
          </a:p>
          <a:p>
            <a:pPr>
              <a:buFont typeface="Wingdings" pitchFamily="2" charset="2"/>
              <a:buChar char="q"/>
            </a:pPr>
            <a:r>
              <a:rPr lang="en-IE" sz="1800" dirty="0" smtClean="0"/>
              <a:t>Using existing field </a:t>
            </a:r>
            <a:r>
              <a:rPr lang="en-IE" sz="1800" dirty="0"/>
              <a:t>data </a:t>
            </a:r>
          </a:p>
          <a:p>
            <a:pPr>
              <a:buAutoNum type="arabicParenBoth"/>
            </a:pPr>
            <a:endParaRPr lang="en-IE" sz="1800" dirty="0" smtClean="0"/>
          </a:p>
          <a:p>
            <a:pPr>
              <a:buAutoNum type="arabicParenBoth"/>
            </a:pPr>
            <a:endParaRPr lang="en-IE" sz="1800" dirty="0"/>
          </a:p>
          <a:p>
            <a:pPr>
              <a:buAutoNum type="arabicParenBoth"/>
            </a:pPr>
            <a:endParaRPr lang="en-GB" sz="1800" dirty="0"/>
          </a:p>
        </p:txBody>
      </p:sp>
      <p:pic>
        <p:nvPicPr>
          <p:cNvPr id="5" name="Picture 2"/>
          <p:cNvPicPr>
            <a:picLocks noChangeAspect="1" noChangeArrowheads="1"/>
          </p:cNvPicPr>
          <p:nvPr/>
        </p:nvPicPr>
        <p:blipFill>
          <a:blip r:embed="rId2" cstate="print"/>
          <a:srcRect/>
          <a:stretch>
            <a:fillRect/>
          </a:stretch>
        </p:blipFill>
        <p:spPr bwMode="auto">
          <a:xfrm>
            <a:off x="6413086" y="4468261"/>
            <a:ext cx="2499528" cy="1690502"/>
          </a:xfrm>
          <a:prstGeom prst="rect">
            <a:avLst/>
          </a:prstGeom>
          <a:noFill/>
          <a:ln w="9525">
            <a:noFill/>
            <a:miter lim="800000"/>
            <a:headEnd/>
            <a:tailEnd/>
          </a:ln>
        </p:spPr>
      </p:pic>
      <p:sp>
        <p:nvSpPr>
          <p:cNvPr id="5122" name="Rectangle 2"/>
          <p:cNvSpPr>
            <a:spLocks noGrp="1" noChangeArrowheads="1"/>
          </p:cNvSpPr>
          <p:nvPr>
            <p:ph type="title"/>
          </p:nvPr>
        </p:nvSpPr>
        <p:spPr>
          <a:noFill/>
        </p:spPr>
        <p:txBody>
          <a:bodyPr/>
          <a:lstStyle/>
          <a:p>
            <a:r>
              <a:rPr lang="en-GB" sz="1600" dirty="0"/>
              <a:t>WP 10, Task 1</a:t>
            </a:r>
            <a:r>
              <a:rPr lang="en-IE" sz="1600" dirty="0"/>
              <a:t>0.2.2 </a:t>
            </a:r>
            <a:r>
              <a:rPr lang="en-IE" sz="1600" dirty="0" smtClean="0"/>
              <a:t/>
            </a:r>
            <a:br>
              <a:rPr lang="en-IE" sz="1600" dirty="0" smtClean="0"/>
            </a:br>
            <a:r>
              <a:rPr lang="en-IE" sz="1600" dirty="0" smtClean="0"/>
              <a:t>DEVELOPMENT </a:t>
            </a:r>
            <a:r>
              <a:rPr lang="en-IE" sz="1600" dirty="0"/>
              <a:t>AND IMPLEMENTATION OF SENSORS FOR THE ALGAL PIGMENTS ON SHIPS (SYKE, SMHI, NIVA)</a:t>
            </a:r>
            <a:r>
              <a:rPr lang="en-GB" dirty="0"/>
              <a:t/>
            </a:r>
            <a:br>
              <a:rPr lang="en-GB" dirty="0"/>
            </a:br>
            <a:endParaRPr lang="en-GB"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571051" y="1844824"/>
            <a:ext cx="2341563" cy="34686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467544" y="1988840"/>
            <a:ext cx="5945542" cy="3733800"/>
          </a:xfrm>
          <a:noFill/>
        </p:spPr>
        <p:txBody>
          <a:bodyPr/>
          <a:lstStyle/>
          <a:p>
            <a:pPr marL="357188" indent="-357188"/>
            <a:r>
              <a:rPr lang="en-IE" sz="1800" b="1" dirty="0"/>
              <a:t>(2) Commercially available </a:t>
            </a:r>
            <a:r>
              <a:rPr lang="en-IE" sz="1800" b="1" dirty="0" smtClean="0"/>
              <a:t>single-wavelength </a:t>
            </a:r>
            <a:r>
              <a:rPr lang="en-IE" sz="1800" b="1" dirty="0" err="1" smtClean="0"/>
              <a:t>fluorometers</a:t>
            </a:r>
            <a:r>
              <a:rPr lang="en-IE" sz="1800" b="1" dirty="0" smtClean="0"/>
              <a:t> </a:t>
            </a:r>
            <a:r>
              <a:rPr lang="en-IE" sz="1800" b="1" dirty="0"/>
              <a:t>for accessory pigments (</a:t>
            </a:r>
            <a:r>
              <a:rPr lang="en-IE" sz="1800" b="1" dirty="0" smtClean="0"/>
              <a:t>e.g. </a:t>
            </a:r>
            <a:r>
              <a:rPr lang="en-IE" sz="1800" b="1" dirty="0" err="1" smtClean="0"/>
              <a:t>phycoeryhtrin</a:t>
            </a:r>
            <a:r>
              <a:rPr lang="en-IE" sz="1800" b="1" dirty="0"/>
              <a:t>) will be tested.</a:t>
            </a:r>
          </a:p>
          <a:p>
            <a:pPr marL="0" indent="0"/>
            <a:endParaRPr lang="en-IE" sz="1800" dirty="0" smtClean="0"/>
          </a:p>
          <a:p>
            <a:pPr marL="0" indent="0"/>
            <a:r>
              <a:rPr lang="en-IE" sz="1800" dirty="0"/>
              <a:t>Review existing </a:t>
            </a:r>
            <a:r>
              <a:rPr lang="en-IE" sz="1800" dirty="0" err="1"/>
              <a:t>fluorometers</a:t>
            </a:r>
            <a:r>
              <a:rPr lang="en-IE" sz="1800" dirty="0"/>
              <a:t> </a:t>
            </a:r>
          </a:p>
          <a:p>
            <a:pPr marL="457200" indent="-457200">
              <a:buFont typeface="Wingdings" pitchFamily="2" charset="2"/>
              <a:buChar char="q"/>
            </a:pPr>
            <a:r>
              <a:rPr lang="en-IE" sz="1800" dirty="0"/>
              <a:t>Lab tests with various </a:t>
            </a:r>
            <a:r>
              <a:rPr lang="en-IE" sz="1800" dirty="0" smtClean="0"/>
              <a:t>instruments (2013)</a:t>
            </a:r>
            <a:endParaRPr lang="en-IE" sz="1800" dirty="0"/>
          </a:p>
          <a:p>
            <a:pPr marL="457200" indent="-457200">
              <a:buFont typeface="Wingdings" pitchFamily="2" charset="2"/>
              <a:buChar char="q"/>
            </a:pPr>
            <a:r>
              <a:rPr lang="en-IE" sz="1800" dirty="0"/>
              <a:t>Survey on </a:t>
            </a:r>
            <a:r>
              <a:rPr lang="en-IE" sz="1800" dirty="0" err="1"/>
              <a:t>phycobilin</a:t>
            </a:r>
            <a:r>
              <a:rPr lang="en-IE" sz="1800" dirty="0"/>
              <a:t> </a:t>
            </a:r>
            <a:r>
              <a:rPr lang="en-IE" sz="1800" dirty="0" err="1"/>
              <a:t>fluorometer</a:t>
            </a:r>
            <a:r>
              <a:rPr lang="en-IE" sz="1800" dirty="0"/>
              <a:t> </a:t>
            </a:r>
            <a:r>
              <a:rPr lang="en-IE" sz="1800" dirty="0" smtClean="0"/>
              <a:t>specifications (2013)</a:t>
            </a:r>
            <a:endParaRPr lang="en-IE" sz="1800" dirty="0"/>
          </a:p>
          <a:p>
            <a:endParaRPr lang="en-GB" sz="1800" dirty="0"/>
          </a:p>
          <a:p>
            <a:pPr marL="0" indent="0"/>
            <a:r>
              <a:rPr lang="en-IE" sz="1800" dirty="0"/>
              <a:t>Testing </a:t>
            </a:r>
            <a:r>
              <a:rPr lang="en-IE" sz="1800" dirty="0" err="1"/>
              <a:t>fluorometers</a:t>
            </a:r>
            <a:r>
              <a:rPr lang="en-IE" sz="1800" dirty="0"/>
              <a:t> for </a:t>
            </a:r>
            <a:r>
              <a:rPr lang="en-IE" sz="1800" dirty="0" err="1"/>
              <a:t>phycoerythrin</a:t>
            </a:r>
            <a:r>
              <a:rPr lang="en-IE" sz="1800" dirty="0"/>
              <a:t> detection.</a:t>
            </a:r>
          </a:p>
          <a:p>
            <a:pPr>
              <a:buFont typeface="Wingdings" pitchFamily="2" charset="2"/>
              <a:buChar char="q"/>
            </a:pPr>
            <a:r>
              <a:rPr lang="en-IE" sz="1800" dirty="0"/>
              <a:t>Tests during research cruise (2012)</a:t>
            </a:r>
          </a:p>
          <a:p>
            <a:pPr>
              <a:buFont typeface="Wingdings" pitchFamily="2" charset="2"/>
              <a:buChar char="q"/>
            </a:pPr>
            <a:r>
              <a:rPr lang="en-IE" sz="1800" dirty="0" err="1"/>
              <a:t>Ferrybox</a:t>
            </a:r>
            <a:r>
              <a:rPr lang="en-IE" sz="1800" dirty="0"/>
              <a:t> measurements (2013)</a:t>
            </a:r>
          </a:p>
          <a:p>
            <a:pPr>
              <a:buFont typeface="Wingdings" pitchFamily="2" charset="2"/>
              <a:buChar char="q"/>
            </a:pPr>
            <a:r>
              <a:rPr lang="en-IE" sz="1800" dirty="0"/>
              <a:t>Lab measurements to support </a:t>
            </a:r>
            <a:r>
              <a:rPr lang="en-IE" sz="1800" dirty="0" smtClean="0"/>
              <a:t>data (2013)</a:t>
            </a:r>
            <a:endParaRPr lang="en-IE" sz="1800" dirty="0"/>
          </a:p>
          <a:p>
            <a:pPr>
              <a:buAutoNum type="arabicParenBoth"/>
            </a:pPr>
            <a:endParaRPr lang="en-IE" sz="1800" dirty="0" smtClean="0"/>
          </a:p>
          <a:p>
            <a:pPr>
              <a:buAutoNum type="arabicParenBoth"/>
            </a:pPr>
            <a:endParaRPr lang="en-IE" sz="1800" dirty="0"/>
          </a:p>
          <a:p>
            <a:pPr>
              <a:buAutoNum type="arabicParenBoth"/>
            </a:pPr>
            <a:endParaRPr lang="en-GB" sz="1800" dirty="0"/>
          </a:p>
        </p:txBody>
      </p:sp>
      <p:sp>
        <p:nvSpPr>
          <p:cNvPr id="5122" name="Rectangle 2"/>
          <p:cNvSpPr>
            <a:spLocks noGrp="1" noChangeArrowheads="1"/>
          </p:cNvSpPr>
          <p:nvPr>
            <p:ph type="title"/>
          </p:nvPr>
        </p:nvSpPr>
        <p:spPr>
          <a:noFill/>
        </p:spPr>
        <p:txBody>
          <a:bodyPr/>
          <a:lstStyle/>
          <a:p>
            <a:r>
              <a:rPr lang="en-GB" sz="1600" dirty="0"/>
              <a:t>WP 10, Task 1</a:t>
            </a:r>
            <a:r>
              <a:rPr lang="en-IE" sz="1600" dirty="0"/>
              <a:t>0.2.2 </a:t>
            </a:r>
            <a:r>
              <a:rPr lang="en-IE" sz="1600" dirty="0" smtClean="0"/>
              <a:t/>
            </a:r>
            <a:br>
              <a:rPr lang="en-IE" sz="1600" dirty="0" smtClean="0"/>
            </a:br>
            <a:r>
              <a:rPr lang="en-IE" sz="1600" dirty="0" smtClean="0"/>
              <a:t>DEVELOPMENT </a:t>
            </a:r>
            <a:r>
              <a:rPr lang="en-IE" sz="1600" dirty="0"/>
              <a:t>AND IMPLEMENTATION OF SENSORS FOR THE ALGAL PIGMENTS ON SHIPS (SYKE, SMHI, NIVA)</a:t>
            </a:r>
            <a:r>
              <a:rPr lang="en-GB" dirty="0"/>
              <a:t/>
            </a:r>
            <a:br>
              <a:rPr lang="en-GB" dirty="0"/>
            </a:br>
            <a:endParaRPr lang="en-GB" dirty="0"/>
          </a:p>
        </p:txBody>
      </p:sp>
      <p:pic>
        <p:nvPicPr>
          <p:cNvPr id="6"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868144" y="1916832"/>
            <a:ext cx="3034457" cy="174169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 name="Picture 2" descr="D:\Merikeskus Photos\P4110200.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059964" y="4077072"/>
            <a:ext cx="2808323" cy="2106326"/>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86487401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467544" y="1988840"/>
            <a:ext cx="5945542" cy="3733800"/>
          </a:xfrm>
          <a:noFill/>
        </p:spPr>
        <p:txBody>
          <a:bodyPr/>
          <a:lstStyle/>
          <a:p>
            <a:r>
              <a:rPr lang="en-IE" sz="1800" b="1" dirty="0"/>
              <a:t>(3) Instruments measuring phytoplankton variable fluorescence will be tested and measurement protocols will be optimized for transect studies.</a:t>
            </a:r>
            <a:endParaRPr lang="en-GB" sz="1800" b="1" dirty="0"/>
          </a:p>
          <a:p>
            <a:pPr marL="0" indent="0"/>
            <a:endParaRPr lang="en-IE" sz="1800" dirty="0" smtClean="0"/>
          </a:p>
          <a:p>
            <a:pPr marL="0" indent="0"/>
            <a:r>
              <a:rPr lang="en-IE" sz="1800" dirty="0"/>
              <a:t>Review existing instruments and measuring techniques suitable for </a:t>
            </a:r>
            <a:r>
              <a:rPr lang="en-IE" sz="1800" dirty="0" err="1"/>
              <a:t>FerryBox</a:t>
            </a:r>
            <a:r>
              <a:rPr lang="en-IE" sz="1800" dirty="0"/>
              <a:t> applications</a:t>
            </a:r>
          </a:p>
          <a:p>
            <a:pPr marL="457200" indent="-457200">
              <a:buFont typeface="Wingdings" pitchFamily="2" charset="2"/>
              <a:buChar char="q"/>
            </a:pPr>
            <a:r>
              <a:rPr lang="en-IE" sz="1800" dirty="0"/>
              <a:t>Survey on instrument specifications, their suitability for flow-through </a:t>
            </a:r>
            <a:r>
              <a:rPr lang="en-IE" sz="1800" dirty="0" smtClean="0"/>
              <a:t>measurements (2012-13)</a:t>
            </a:r>
            <a:endParaRPr lang="en-IE" sz="1800" dirty="0"/>
          </a:p>
          <a:p>
            <a:pPr marL="457200" indent="-457200">
              <a:buFontTx/>
              <a:buChar char="-"/>
            </a:pPr>
            <a:endParaRPr lang="en-IE" sz="1800" dirty="0"/>
          </a:p>
          <a:p>
            <a:pPr marL="0" indent="0"/>
            <a:r>
              <a:rPr lang="en-IE" sz="1800" dirty="0"/>
              <a:t>Testing instruments including optimization of measuring protocols and technical installations.</a:t>
            </a:r>
          </a:p>
          <a:p>
            <a:pPr marL="457200" indent="-457200">
              <a:buFont typeface="Wingdings" pitchFamily="2" charset="2"/>
              <a:buChar char="q"/>
            </a:pPr>
            <a:r>
              <a:rPr lang="en-IE" sz="1800" dirty="0"/>
              <a:t>Two instruments </a:t>
            </a:r>
            <a:r>
              <a:rPr lang="en-IE" sz="1800" dirty="0" smtClean="0"/>
              <a:t>(</a:t>
            </a:r>
            <a:r>
              <a:rPr lang="en-IE" sz="1800" dirty="0"/>
              <a:t>Chelsea &amp; PSI), </a:t>
            </a:r>
            <a:r>
              <a:rPr lang="en-IE" sz="1800" dirty="0" smtClean="0"/>
              <a:t>will </a:t>
            </a:r>
            <a:r>
              <a:rPr lang="en-IE" sz="1800" dirty="0"/>
              <a:t>be tested and measurement protocols examined and </a:t>
            </a:r>
            <a:r>
              <a:rPr lang="en-IE" sz="1800" dirty="0" smtClean="0"/>
              <a:t>optimized (2012-14)</a:t>
            </a:r>
            <a:endParaRPr lang="en-IE" sz="1800" dirty="0"/>
          </a:p>
          <a:p>
            <a:pPr>
              <a:buAutoNum type="arabicParenBoth"/>
            </a:pPr>
            <a:endParaRPr lang="en-GB" sz="1800" dirty="0"/>
          </a:p>
        </p:txBody>
      </p:sp>
      <p:sp>
        <p:nvSpPr>
          <p:cNvPr id="5122" name="Rectangle 2"/>
          <p:cNvSpPr>
            <a:spLocks noGrp="1" noChangeArrowheads="1"/>
          </p:cNvSpPr>
          <p:nvPr>
            <p:ph type="title"/>
          </p:nvPr>
        </p:nvSpPr>
        <p:spPr>
          <a:noFill/>
        </p:spPr>
        <p:txBody>
          <a:bodyPr/>
          <a:lstStyle/>
          <a:p>
            <a:r>
              <a:rPr lang="en-GB" sz="1600" dirty="0"/>
              <a:t>WP 10, Task 1</a:t>
            </a:r>
            <a:r>
              <a:rPr lang="en-IE" sz="1600" dirty="0"/>
              <a:t>0.2.2 </a:t>
            </a:r>
            <a:r>
              <a:rPr lang="en-IE" sz="1600" dirty="0" smtClean="0"/>
              <a:t/>
            </a:r>
            <a:br>
              <a:rPr lang="en-IE" sz="1600" dirty="0" smtClean="0"/>
            </a:br>
            <a:r>
              <a:rPr lang="en-IE" sz="1600" dirty="0" smtClean="0"/>
              <a:t>DEVELOPMENT </a:t>
            </a:r>
            <a:r>
              <a:rPr lang="en-IE" sz="1600" dirty="0"/>
              <a:t>AND IMPLEMENTATION OF SENSORS FOR THE ALGAL PIGMENTS ON SHIPS (SYKE, SMHI, NIVA)</a:t>
            </a:r>
            <a:r>
              <a:rPr lang="en-GB" dirty="0"/>
              <a:t/>
            </a:r>
            <a:br>
              <a:rPr lang="en-GB" dirty="0"/>
            </a:br>
            <a:endParaRPr lang="en-GB" dirty="0"/>
          </a:p>
        </p:txBody>
      </p:sp>
      <p:pic>
        <p:nvPicPr>
          <p:cNvPr id="2" name="Picture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479703" y="1844825"/>
            <a:ext cx="2496278" cy="1872208"/>
          </a:xfrm>
          <a:prstGeom prst="rect">
            <a:avLst/>
          </a:prstGeom>
          <a:ln>
            <a:noFill/>
          </a:ln>
          <a:effectLst>
            <a:softEdge rad="112500"/>
          </a:effectLst>
        </p:spPr>
      </p:pic>
      <p:pic>
        <p:nvPicPr>
          <p:cNvPr id="3" name="Picture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479703" y="4167108"/>
            <a:ext cx="2496278" cy="1872209"/>
          </a:xfrm>
          <a:prstGeom prst="rect">
            <a:avLst/>
          </a:prstGeom>
          <a:ln>
            <a:noFill/>
          </a:ln>
          <a:effectLst>
            <a:softEdge rad="112500"/>
          </a:effectLst>
        </p:spPr>
      </p:pic>
    </p:spTree>
    <p:extLst>
      <p:ext uri="{BB962C8B-B14F-4D97-AF65-F5344CB8AC3E}">
        <p14:creationId xmlns:p14="http://schemas.microsoft.com/office/powerpoint/2010/main" xmlns="" val="221017160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491880" y="1066800"/>
            <a:ext cx="5472733" cy="5307680"/>
          </a:xfrm>
          <a:prstGeom prst="rect">
            <a:avLst/>
          </a:prstGeom>
          <a:noFill/>
          <a:ln>
            <a:noFill/>
          </a:ln>
          <a:effectLst>
            <a:outerShdw dist="35921" dir="2700000" sx="999" sy="999" algn="ctr" rotWithShape="0">
              <a:schemeClr val="bg2"/>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076" name="Rectangle 8"/>
          <p:cNvSpPr>
            <a:spLocks noGrp="1"/>
          </p:cNvSpPr>
          <p:nvPr>
            <p:ph type="title"/>
          </p:nvPr>
        </p:nvSpPr>
        <p:spPr>
          <a:xfrm>
            <a:off x="0" y="0"/>
            <a:ext cx="9144000" cy="1066800"/>
          </a:xfrm>
          <a:noFill/>
        </p:spPr>
        <p:txBody>
          <a:bodyPr/>
          <a:lstStyle/>
          <a:p>
            <a:pPr algn="ctr"/>
            <a:r>
              <a:rPr lang="nb-NO" sz="3600" dirty="0" smtClean="0"/>
              <a:t>Norwegian </a:t>
            </a:r>
            <a:r>
              <a:rPr lang="nb-NO" sz="3600" dirty="0" err="1" smtClean="0"/>
              <a:t>Ferrybox</a:t>
            </a:r>
            <a:r>
              <a:rPr lang="nb-NO" sz="3600" dirty="0" smtClean="0"/>
              <a:t> </a:t>
            </a:r>
            <a:r>
              <a:rPr lang="nb-NO" sz="3600" dirty="0" err="1" smtClean="0"/>
              <a:t>network</a:t>
            </a:r>
            <a:r>
              <a:rPr lang="nb-NO" sz="3600" dirty="0" smtClean="0"/>
              <a:t> </a:t>
            </a:r>
          </a:p>
        </p:txBody>
      </p:sp>
      <p:sp>
        <p:nvSpPr>
          <p:cNvPr id="3077" name="Text Box 9"/>
          <p:cNvSpPr>
            <a:spLocks noGrp="1" noChangeArrowheads="1"/>
          </p:cNvSpPr>
          <p:nvPr>
            <p:ph type="body" sz="half" idx="1"/>
          </p:nvPr>
        </p:nvSpPr>
        <p:spPr>
          <a:xfrm>
            <a:off x="147099" y="1066800"/>
            <a:ext cx="3009900" cy="5219700"/>
          </a:xfrm>
          <a:solidFill>
            <a:schemeClr val="bg1"/>
          </a:solidFill>
          <a:ln w="25400">
            <a:solidFill>
              <a:srgbClr val="336699"/>
            </a:solidFill>
            <a:miter lim="800000"/>
            <a:headEnd/>
            <a:tailEnd/>
          </a:ln>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indent="0">
              <a:lnSpc>
                <a:spcPct val="80000"/>
              </a:lnSpc>
              <a:buNone/>
            </a:pPr>
            <a:r>
              <a:rPr lang="en-US" sz="1400" b="1" dirty="0" smtClean="0">
                <a:cs typeface="Garamond" pitchFamily="18" charset="0"/>
              </a:rPr>
              <a:t>    Core water sensors</a:t>
            </a:r>
          </a:p>
          <a:p>
            <a:pPr marL="0" indent="0">
              <a:lnSpc>
                <a:spcPct val="80000"/>
              </a:lnSpc>
            </a:pPr>
            <a:r>
              <a:rPr lang="en-US" sz="1400" dirty="0" smtClean="0">
                <a:cs typeface="Garamond" pitchFamily="18" charset="0"/>
              </a:rPr>
              <a:t> Inlet temperature</a:t>
            </a:r>
          </a:p>
          <a:p>
            <a:pPr marL="0" indent="0">
              <a:lnSpc>
                <a:spcPct val="80000"/>
              </a:lnSpc>
            </a:pPr>
            <a:r>
              <a:rPr lang="en-US" sz="1400" dirty="0" smtClean="0">
                <a:cs typeface="Garamond" pitchFamily="18" charset="0"/>
              </a:rPr>
              <a:t> Temperature</a:t>
            </a:r>
          </a:p>
          <a:p>
            <a:pPr marL="0" indent="0">
              <a:lnSpc>
                <a:spcPct val="80000"/>
              </a:lnSpc>
            </a:pPr>
            <a:r>
              <a:rPr lang="en-US" sz="1400" dirty="0" smtClean="0">
                <a:cs typeface="Garamond" pitchFamily="18" charset="0"/>
              </a:rPr>
              <a:t> Salinity</a:t>
            </a:r>
          </a:p>
          <a:p>
            <a:pPr marL="0" indent="0">
              <a:lnSpc>
                <a:spcPct val="80000"/>
              </a:lnSpc>
            </a:pPr>
            <a:r>
              <a:rPr lang="en-US" sz="1400" dirty="0" smtClean="0">
                <a:cs typeface="Garamond" pitchFamily="18" charset="0"/>
              </a:rPr>
              <a:t> Turbidity</a:t>
            </a:r>
          </a:p>
          <a:p>
            <a:pPr marL="0" indent="0">
              <a:lnSpc>
                <a:spcPct val="80000"/>
              </a:lnSpc>
            </a:pPr>
            <a:r>
              <a:rPr lang="en-US" sz="1400" dirty="0" smtClean="0">
                <a:cs typeface="Garamond" pitchFamily="18" charset="0"/>
              </a:rPr>
              <a:t> Oxygen</a:t>
            </a:r>
            <a:endParaRPr lang="en-US" sz="1400" dirty="0">
              <a:cs typeface="Garamond" pitchFamily="18" charset="0"/>
            </a:endParaRPr>
          </a:p>
          <a:p>
            <a:pPr marL="0" indent="0">
              <a:lnSpc>
                <a:spcPct val="80000"/>
              </a:lnSpc>
              <a:buNone/>
            </a:pPr>
            <a:r>
              <a:rPr lang="en-US" sz="1400" b="1" dirty="0" smtClean="0">
                <a:cs typeface="Garamond" pitchFamily="18" charset="0"/>
              </a:rPr>
              <a:t>    Biogeochemical</a:t>
            </a:r>
          </a:p>
          <a:p>
            <a:pPr marL="0" indent="0">
              <a:lnSpc>
                <a:spcPct val="80000"/>
              </a:lnSpc>
            </a:pPr>
            <a:r>
              <a:rPr lang="en-US" sz="1400" dirty="0" smtClean="0">
                <a:cs typeface="Garamond" pitchFamily="18" charset="0"/>
              </a:rPr>
              <a:t> </a:t>
            </a:r>
            <a:r>
              <a:rPr lang="en-US" sz="1400" dirty="0" err="1" smtClean="0">
                <a:cs typeface="Garamond" pitchFamily="18" charset="0"/>
              </a:rPr>
              <a:t>Chl</a:t>
            </a:r>
            <a:r>
              <a:rPr lang="en-US" sz="1400" dirty="0" smtClean="0">
                <a:cs typeface="Garamond" pitchFamily="18" charset="0"/>
              </a:rPr>
              <a:t> </a:t>
            </a:r>
            <a:r>
              <a:rPr lang="en-US" sz="1400" dirty="0">
                <a:cs typeface="Garamond" pitchFamily="18" charset="0"/>
              </a:rPr>
              <a:t>fluorescence</a:t>
            </a:r>
          </a:p>
          <a:p>
            <a:pPr marL="0" indent="0">
              <a:lnSpc>
                <a:spcPct val="80000"/>
              </a:lnSpc>
            </a:pPr>
            <a:r>
              <a:rPr lang="en-US" sz="1400" dirty="0">
                <a:cs typeface="Garamond" pitchFamily="18" charset="0"/>
              </a:rPr>
              <a:t> PC </a:t>
            </a:r>
            <a:r>
              <a:rPr lang="en-US" sz="1400" dirty="0" smtClean="0">
                <a:cs typeface="Garamond" pitchFamily="18" charset="0"/>
              </a:rPr>
              <a:t>Fluorescence</a:t>
            </a:r>
          </a:p>
          <a:p>
            <a:pPr marL="0" indent="0">
              <a:lnSpc>
                <a:spcPct val="80000"/>
              </a:lnSpc>
            </a:pPr>
            <a:r>
              <a:rPr lang="en-US" sz="1400" dirty="0">
                <a:cs typeface="Garamond" pitchFamily="18" charset="0"/>
              </a:rPr>
              <a:t> </a:t>
            </a:r>
            <a:r>
              <a:rPr lang="en-US" sz="1400" dirty="0" smtClean="0">
                <a:cs typeface="Garamond" pitchFamily="18" charset="0"/>
              </a:rPr>
              <a:t>CDOM Fluorescence</a:t>
            </a:r>
          </a:p>
          <a:p>
            <a:pPr marL="0" indent="0">
              <a:lnSpc>
                <a:spcPct val="80000"/>
              </a:lnSpc>
            </a:pPr>
            <a:r>
              <a:rPr lang="en-US" sz="1400" dirty="0">
                <a:cs typeface="Garamond" pitchFamily="18" charset="0"/>
              </a:rPr>
              <a:t> </a:t>
            </a:r>
            <a:r>
              <a:rPr lang="en-US" sz="1400" b="1" dirty="0" smtClean="0">
                <a:solidFill>
                  <a:srgbClr val="FF0000"/>
                </a:solidFill>
                <a:cs typeface="Garamond" pitchFamily="18" charset="0"/>
              </a:rPr>
              <a:t>pH and pCO2</a:t>
            </a:r>
          </a:p>
          <a:p>
            <a:pPr marL="0" indent="0">
              <a:lnSpc>
                <a:spcPct val="80000"/>
              </a:lnSpc>
              <a:buNone/>
            </a:pPr>
            <a:r>
              <a:rPr lang="en-US" sz="1400" b="1" dirty="0" smtClean="0">
                <a:cs typeface="Garamond" pitchFamily="18" charset="0"/>
              </a:rPr>
              <a:t>     Water samples</a:t>
            </a:r>
          </a:p>
          <a:p>
            <a:pPr marL="0" indent="0">
              <a:lnSpc>
                <a:spcPct val="80000"/>
              </a:lnSpc>
            </a:pPr>
            <a:r>
              <a:rPr lang="nb-NO" sz="1400" dirty="0" smtClean="0">
                <a:cs typeface="Garamond" pitchFamily="18" charset="0"/>
              </a:rPr>
              <a:t> </a:t>
            </a:r>
            <a:r>
              <a:rPr lang="nb-NO" sz="1400" dirty="0" err="1" smtClean="0">
                <a:cs typeface="Garamond" pitchFamily="18" charset="0"/>
              </a:rPr>
              <a:t>Chl</a:t>
            </a:r>
            <a:r>
              <a:rPr lang="nb-NO" sz="1400" dirty="0" smtClean="0">
                <a:cs typeface="Garamond" pitchFamily="18" charset="0"/>
              </a:rPr>
              <a:t>-a </a:t>
            </a:r>
          </a:p>
          <a:p>
            <a:pPr marL="0" indent="0">
              <a:lnSpc>
                <a:spcPct val="80000"/>
              </a:lnSpc>
            </a:pPr>
            <a:r>
              <a:rPr lang="nb-NO" sz="1400" dirty="0" smtClean="0">
                <a:cs typeface="Garamond" pitchFamily="18" charset="0"/>
              </a:rPr>
              <a:t> TSM</a:t>
            </a:r>
          </a:p>
          <a:p>
            <a:pPr marL="0" indent="0">
              <a:lnSpc>
                <a:spcPct val="80000"/>
              </a:lnSpc>
            </a:pPr>
            <a:r>
              <a:rPr lang="nb-NO" sz="1400" dirty="0" smtClean="0">
                <a:cs typeface="Garamond" pitchFamily="18" charset="0"/>
              </a:rPr>
              <a:t> </a:t>
            </a:r>
            <a:r>
              <a:rPr lang="nb-NO" sz="1400" dirty="0" err="1" smtClean="0">
                <a:cs typeface="Garamond" pitchFamily="18" charset="0"/>
              </a:rPr>
              <a:t>Turbidity</a:t>
            </a:r>
            <a:endParaRPr lang="nb-NO" sz="1400" dirty="0" smtClean="0">
              <a:cs typeface="Garamond" pitchFamily="18" charset="0"/>
            </a:endParaRPr>
          </a:p>
          <a:p>
            <a:pPr marL="0" indent="0">
              <a:lnSpc>
                <a:spcPct val="80000"/>
              </a:lnSpc>
            </a:pPr>
            <a:r>
              <a:rPr lang="nb-NO" sz="1400" dirty="0" smtClean="0">
                <a:cs typeface="Garamond" pitchFamily="18" charset="0"/>
              </a:rPr>
              <a:t> CDOM</a:t>
            </a:r>
          </a:p>
          <a:p>
            <a:pPr marL="0" indent="0">
              <a:lnSpc>
                <a:spcPct val="80000"/>
              </a:lnSpc>
            </a:pPr>
            <a:r>
              <a:rPr lang="nb-NO" sz="1400" dirty="0" smtClean="0">
                <a:cs typeface="Garamond" pitchFamily="18" charset="0"/>
              </a:rPr>
              <a:t> </a:t>
            </a:r>
            <a:r>
              <a:rPr lang="nb-NO" sz="1400" dirty="0" err="1" smtClean="0">
                <a:cs typeface="Garamond" pitchFamily="18" charset="0"/>
              </a:rPr>
              <a:t>Nutrients</a:t>
            </a:r>
            <a:endParaRPr lang="nb-NO" sz="1400" dirty="0" smtClean="0">
              <a:cs typeface="Garamond" pitchFamily="18" charset="0"/>
            </a:endParaRPr>
          </a:p>
          <a:p>
            <a:pPr marL="0" indent="0">
              <a:lnSpc>
                <a:spcPct val="80000"/>
              </a:lnSpc>
            </a:pPr>
            <a:r>
              <a:rPr lang="nb-NO" sz="1400" dirty="0" smtClean="0">
                <a:cs typeface="Garamond" pitchFamily="18" charset="0"/>
              </a:rPr>
              <a:t> </a:t>
            </a:r>
            <a:r>
              <a:rPr lang="nb-NO" sz="1400" dirty="0" err="1" smtClean="0">
                <a:cs typeface="Garamond" pitchFamily="18" charset="0"/>
              </a:rPr>
              <a:t>Algal</a:t>
            </a:r>
            <a:r>
              <a:rPr lang="nb-NO" sz="1400" dirty="0" smtClean="0">
                <a:cs typeface="Garamond" pitchFamily="18" charset="0"/>
              </a:rPr>
              <a:t> pigment </a:t>
            </a:r>
            <a:r>
              <a:rPr lang="nb-NO" sz="1400" dirty="0" err="1" smtClean="0">
                <a:cs typeface="Garamond" pitchFamily="18" charset="0"/>
              </a:rPr>
              <a:t>absorbtion</a:t>
            </a:r>
            <a:endParaRPr lang="nb-NO" sz="1400" dirty="0" smtClean="0">
              <a:cs typeface="Garamond" pitchFamily="18" charset="0"/>
            </a:endParaRPr>
          </a:p>
          <a:p>
            <a:pPr marL="0" indent="0">
              <a:lnSpc>
                <a:spcPct val="80000"/>
              </a:lnSpc>
            </a:pPr>
            <a:r>
              <a:rPr lang="nb-NO" sz="1400" dirty="0" smtClean="0">
                <a:cs typeface="Garamond" pitchFamily="18" charset="0"/>
              </a:rPr>
              <a:t> </a:t>
            </a:r>
            <a:r>
              <a:rPr lang="nb-NO" sz="1400" dirty="0" err="1" smtClean="0">
                <a:cs typeface="Garamond" pitchFamily="18" charset="0"/>
              </a:rPr>
              <a:t>Algae</a:t>
            </a:r>
            <a:r>
              <a:rPr lang="nb-NO" sz="1400" dirty="0" smtClean="0">
                <a:cs typeface="Garamond" pitchFamily="18" charset="0"/>
              </a:rPr>
              <a:t> </a:t>
            </a:r>
            <a:r>
              <a:rPr lang="nb-NO" sz="1400" dirty="0" err="1" smtClean="0">
                <a:cs typeface="Garamond" pitchFamily="18" charset="0"/>
              </a:rPr>
              <a:t>taxonomy</a:t>
            </a:r>
            <a:endParaRPr lang="nb-NO" sz="1400" dirty="0" smtClean="0">
              <a:cs typeface="Garamond" pitchFamily="18" charset="0"/>
            </a:endParaRPr>
          </a:p>
          <a:p>
            <a:pPr marL="0" indent="0">
              <a:lnSpc>
                <a:spcPct val="80000"/>
              </a:lnSpc>
              <a:buNone/>
            </a:pPr>
            <a:r>
              <a:rPr lang="en-US" sz="1400" b="1" dirty="0" smtClean="0">
                <a:cs typeface="Garamond" pitchFamily="18" charset="0"/>
              </a:rPr>
              <a:t>     Deck sensors</a:t>
            </a:r>
            <a:r>
              <a:rPr lang="en-US" sz="1400" dirty="0" smtClean="0">
                <a:cs typeface="Garamond" pitchFamily="18" charset="0"/>
              </a:rPr>
              <a:t> </a:t>
            </a:r>
          </a:p>
          <a:p>
            <a:pPr marL="0" indent="0">
              <a:lnSpc>
                <a:spcPct val="80000"/>
              </a:lnSpc>
            </a:pPr>
            <a:r>
              <a:rPr lang="en-US" sz="1400" dirty="0" smtClean="0">
                <a:cs typeface="Garamond" pitchFamily="18" charset="0"/>
              </a:rPr>
              <a:t> </a:t>
            </a:r>
            <a:r>
              <a:rPr lang="en-US" sz="1400" dirty="0" err="1" smtClean="0">
                <a:cs typeface="Garamond" pitchFamily="18" charset="0"/>
              </a:rPr>
              <a:t>Uppwelling</a:t>
            </a:r>
            <a:r>
              <a:rPr lang="en-US" sz="1400" dirty="0" smtClean="0">
                <a:cs typeface="Garamond" pitchFamily="18" charset="0"/>
              </a:rPr>
              <a:t> Radiance  </a:t>
            </a:r>
          </a:p>
          <a:p>
            <a:pPr marL="0" indent="0">
              <a:lnSpc>
                <a:spcPct val="80000"/>
              </a:lnSpc>
            </a:pPr>
            <a:r>
              <a:rPr lang="en-US" sz="1400" dirty="0" smtClean="0">
                <a:cs typeface="Garamond" pitchFamily="18" charset="0"/>
              </a:rPr>
              <a:t> Down welling radiance </a:t>
            </a:r>
          </a:p>
          <a:p>
            <a:pPr marL="0" indent="0">
              <a:lnSpc>
                <a:spcPct val="80000"/>
              </a:lnSpc>
            </a:pPr>
            <a:r>
              <a:rPr lang="en-US" sz="1400" dirty="0" smtClean="0">
                <a:cs typeface="Garamond" pitchFamily="18" charset="0"/>
              </a:rPr>
              <a:t> </a:t>
            </a:r>
            <a:r>
              <a:rPr lang="en-US" sz="1400" dirty="0" err="1" smtClean="0">
                <a:cs typeface="Garamond" pitchFamily="18" charset="0"/>
              </a:rPr>
              <a:t>Downwelling</a:t>
            </a:r>
            <a:r>
              <a:rPr lang="en-US" sz="1400" dirty="0" smtClean="0">
                <a:cs typeface="Garamond" pitchFamily="18" charset="0"/>
              </a:rPr>
              <a:t> Irradiance </a:t>
            </a:r>
          </a:p>
          <a:p>
            <a:pPr marL="0" indent="0">
              <a:lnSpc>
                <a:spcPct val="80000"/>
              </a:lnSpc>
            </a:pPr>
            <a:r>
              <a:rPr lang="en-US" sz="1400" dirty="0" smtClean="0">
                <a:cs typeface="Garamond" pitchFamily="18" charset="0"/>
              </a:rPr>
              <a:t> Wind</a:t>
            </a:r>
          </a:p>
        </p:txBody>
      </p:sp>
      <p:sp>
        <p:nvSpPr>
          <p:cNvPr id="4" name="Footer Placeholder 3"/>
          <p:cNvSpPr>
            <a:spLocks noGrp="1"/>
          </p:cNvSpPr>
          <p:nvPr>
            <p:ph type="ftr" sz="quarter" idx="11"/>
          </p:nvPr>
        </p:nvSpPr>
        <p:spPr/>
        <p:txBody>
          <a:bodyPr/>
          <a:lstStyle/>
          <a:p>
            <a:r>
              <a:rPr lang="nn-NO" smtClean="0"/>
              <a:t>Kai Sørensen, NIVA   kai.sorensen@niva.no</a:t>
            </a:r>
            <a:endParaRPr lang="nn-NO"/>
          </a:p>
        </p:txBody>
      </p:sp>
    </p:spTree>
    <p:extLst>
      <p:ext uri="{BB962C8B-B14F-4D97-AF65-F5344CB8AC3E}">
        <p14:creationId xmlns:p14="http://schemas.microsoft.com/office/powerpoint/2010/main" xmlns="" val="23728860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988" y="274638"/>
            <a:ext cx="8686800" cy="1143000"/>
          </a:xfrm>
        </p:spPr>
        <p:txBody>
          <a:bodyPr/>
          <a:lstStyle/>
          <a:p>
            <a:r>
              <a:rPr lang="nb-NO" dirty="0" err="1" smtClean="0"/>
              <a:t>Franatech</a:t>
            </a:r>
            <a:r>
              <a:rPr lang="nb-NO" dirty="0" smtClean="0"/>
              <a:t> pCO</a:t>
            </a:r>
            <a:r>
              <a:rPr lang="nb-NO" sz="2800" dirty="0" smtClean="0"/>
              <a:t>2</a:t>
            </a:r>
            <a:r>
              <a:rPr lang="nb-NO" dirty="0" smtClean="0"/>
              <a:t> systems for </a:t>
            </a:r>
            <a:r>
              <a:rPr lang="nb-NO" dirty="0" err="1" smtClean="0"/>
              <a:t>Ferrybox</a:t>
            </a:r>
            <a:r>
              <a:rPr lang="nb-NO" dirty="0" smtClean="0"/>
              <a:t> </a:t>
            </a:r>
            <a:r>
              <a:rPr lang="nb-NO" dirty="0" err="1" smtClean="0"/>
              <a:t>installations</a:t>
            </a:r>
            <a:endParaRPr lang="nb-NO" dirty="0"/>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xmlns="" val="0"/>
              </a:ext>
            </a:extLst>
          </a:blip>
          <a:stretch>
            <a:fillRect/>
          </a:stretch>
        </p:blipFill>
        <p:spPr>
          <a:xfrm>
            <a:off x="4644975" y="1628800"/>
            <a:ext cx="4040188" cy="3032079"/>
          </a:xfrm>
        </p:spPr>
      </p:pic>
      <p:sp>
        <p:nvSpPr>
          <p:cNvPr id="11" name="Content Placeholder 10"/>
          <p:cNvSpPr>
            <a:spLocks noGrp="1"/>
          </p:cNvSpPr>
          <p:nvPr>
            <p:ph sz="quarter" idx="4"/>
          </p:nvPr>
        </p:nvSpPr>
        <p:spPr>
          <a:xfrm>
            <a:off x="4414429" y="4736463"/>
            <a:ext cx="7931224" cy="3951288"/>
          </a:xfrm>
        </p:spPr>
        <p:txBody>
          <a:bodyPr/>
          <a:lstStyle/>
          <a:p>
            <a:r>
              <a:rPr lang="en-US" sz="1800" dirty="0" smtClean="0"/>
              <a:t>Flow through system</a:t>
            </a:r>
          </a:p>
          <a:p>
            <a:r>
              <a:rPr lang="en-US" sz="1800" dirty="0"/>
              <a:t>Uses external pump (</a:t>
            </a:r>
            <a:r>
              <a:rPr lang="en-US" sz="1800" dirty="0" err="1"/>
              <a:t>Ferrybox</a:t>
            </a:r>
            <a:r>
              <a:rPr lang="en-US" sz="1800" dirty="0"/>
              <a:t>)</a:t>
            </a:r>
          </a:p>
          <a:p>
            <a:r>
              <a:rPr lang="en-US" sz="1800" dirty="0"/>
              <a:t>Water leakage </a:t>
            </a:r>
            <a:r>
              <a:rPr lang="en-US" sz="1800" dirty="0" smtClean="0"/>
              <a:t>detector</a:t>
            </a:r>
          </a:p>
          <a:p>
            <a:r>
              <a:rPr lang="en-US" sz="1800" dirty="0" smtClean="0"/>
              <a:t>Internal logging and on-line SW</a:t>
            </a:r>
          </a:p>
          <a:p>
            <a:r>
              <a:rPr lang="en-US" sz="1800" dirty="0" smtClean="0"/>
              <a:t>Communication with </a:t>
            </a:r>
            <a:r>
              <a:rPr lang="en-US" sz="1800" dirty="0" err="1" smtClean="0"/>
              <a:t>Ferrybox</a:t>
            </a:r>
            <a:endParaRPr lang="en-US" sz="1800" dirty="0" smtClean="0"/>
          </a:p>
          <a:p>
            <a:endParaRPr lang="en-US" sz="2000" dirty="0" smtClean="0"/>
          </a:p>
          <a:p>
            <a:endParaRPr lang="en-US" sz="2000" dirty="0"/>
          </a:p>
        </p:txBody>
      </p:sp>
      <p:sp>
        <p:nvSpPr>
          <p:cNvPr id="8" name="Footer Placeholder 7"/>
          <p:cNvSpPr>
            <a:spLocks noGrp="1"/>
          </p:cNvSpPr>
          <p:nvPr>
            <p:ph type="ftr" sz="quarter" idx="11"/>
          </p:nvPr>
        </p:nvSpPr>
        <p:spPr/>
        <p:txBody>
          <a:bodyPr/>
          <a:lstStyle/>
          <a:p>
            <a:r>
              <a:rPr lang="nn-NO" smtClean="0"/>
              <a:t>Kai Sørensen, NIVA   kai.sorensen@niva.no</a:t>
            </a:r>
            <a:endParaRPr lang="nn-NO"/>
          </a:p>
        </p:txBody>
      </p:sp>
      <p:pic>
        <p:nvPicPr>
          <p:cNvPr id="6" name="Content Placeholder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bwMode="auto">
          <a:xfrm>
            <a:off x="315226" y="1628800"/>
            <a:ext cx="4093948" cy="3068752"/>
          </a:xfrm>
          <a:prstGeom prst="rect">
            <a:avLst/>
          </a:prstGeom>
          <a:noFill/>
          <a:ln w="9525">
            <a:noFill/>
            <a:miter lim="800000"/>
            <a:headEnd/>
            <a:tailEnd/>
          </a:ln>
        </p:spPr>
      </p:pic>
      <p:sp>
        <p:nvSpPr>
          <p:cNvPr id="12" name="Content Placeholder 10"/>
          <p:cNvSpPr txBox="1">
            <a:spLocks/>
          </p:cNvSpPr>
          <p:nvPr/>
        </p:nvSpPr>
        <p:spPr bwMode="auto">
          <a:xfrm>
            <a:off x="0" y="4745143"/>
            <a:ext cx="4860032" cy="3951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400" kern="1200">
                <a:solidFill>
                  <a:schemeClr val="tx1"/>
                </a:solidFill>
                <a:latin typeface="+mn-lt"/>
                <a:ea typeface="Geneva" pitchFamily="-107" charset="-128"/>
                <a:cs typeface="Geneva" pitchFamily="34" charset="0"/>
              </a:defRPr>
            </a:lvl1pPr>
            <a:lvl2pPr marL="742950" indent="-285750" algn="l" defTabSz="457200" rtl="0" eaLnBrk="1" fontAlgn="base" hangingPunct="1">
              <a:spcBef>
                <a:spcPct val="20000"/>
              </a:spcBef>
              <a:spcAft>
                <a:spcPct val="0"/>
              </a:spcAft>
              <a:buFont typeface="Arial" charset="0"/>
              <a:buChar char="–"/>
              <a:defRPr sz="2000" kern="1200">
                <a:solidFill>
                  <a:schemeClr val="tx1"/>
                </a:solidFill>
                <a:latin typeface="+mn-lt"/>
                <a:ea typeface="Geneva" pitchFamily="-107" charset="-128"/>
                <a:cs typeface="Geneva" pitchFamily="34" charset="0"/>
              </a:defRPr>
            </a:lvl2pPr>
            <a:lvl3pPr marL="1143000" indent="-228600" algn="l" defTabSz="457200" rtl="0" eaLnBrk="1" fontAlgn="base" hangingPunct="1">
              <a:spcBef>
                <a:spcPct val="20000"/>
              </a:spcBef>
              <a:spcAft>
                <a:spcPct val="0"/>
              </a:spcAft>
              <a:buFont typeface="Arial" charset="0"/>
              <a:buChar char="•"/>
              <a:defRPr sz="1800" kern="1200">
                <a:solidFill>
                  <a:schemeClr val="tx1"/>
                </a:solidFill>
                <a:latin typeface="+mn-lt"/>
                <a:ea typeface="Geneva" pitchFamily="-107" charset="-128"/>
                <a:cs typeface="Geneva" pitchFamily="34" charset="0"/>
              </a:defRPr>
            </a:lvl3pPr>
            <a:lvl4pPr marL="1600200" indent="-228600" algn="l" defTabSz="457200" rtl="0" eaLnBrk="1" fontAlgn="base" hangingPunct="1">
              <a:spcBef>
                <a:spcPct val="20000"/>
              </a:spcBef>
              <a:spcAft>
                <a:spcPct val="0"/>
              </a:spcAft>
              <a:buFont typeface="Arial" charset="0"/>
              <a:buChar char="–"/>
              <a:defRPr sz="1600" kern="1200">
                <a:solidFill>
                  <a:schemeClr val="tx1"/>
                </a:solidFill>
                <a:latin typeface="+mn-lt"/>
                <a:ea typeface="Geneva" pitchFamily="-107" charset="-128"/>
                <a:cs typeface="Geneva" pitchFamily="34" charset="0"/>
              </a:defRPr>
            </a:lvl4pPr>
            <a:lvl5pPr marL="2057400" indent="-228600" algn="l" defTabSz="457200" rtl="0" eaLnBrk="1" fontAlgn="base" hangingPunct="1">
              <a:spcBef>
                <a:spcPct val="20000"/>
              </a:spcBef>
              <a:spcAft>
                <a:spcPct val="0"/>
              </a:spcAft>
              <a:buFont typeface="Arial" charset="0"/>
              <a:buChar char="»"/>
              <a:defRPr sz="1600" kern="1200">
                <a:solidFill>
                  <a:schemeClr val="tx1"/>
                </a:solidFill>
                <a:latin typeface="+mn-lt"/>
                <a:ea typeface="Geneva" pitchFamily="-107" charset="-128"/>
                <a:cs typeface="Geneva" pitchFamily="34" charset="0"/>
              </a:defRPr>
            </a:lvl5pPr>
            <a:lvl6pPr marL="2514600" indent="-228600" algn="l" defTabSz="457200" rtl="0" eaLnBrk="1" latinLnBrk="0" hangingPunct="1">
              <a:spcBef>
                <a:spcPct val="20000"/>
              </a:spcBef>
              <a:buFont typeface="Arial"/>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tx1"/>
                </a:solidFill>
                <a:latin typeface="+mn-lt"/>
                <a:ea typeface="+mn-ea"/>
                <a:cs typeface="+mn-cs"/>
              </a:defRPr>
            </a:lvl9pPr>
          </a:lstStyle>
          <a:p>
            <a:r>
              <a:rPr lang="en-US" sz="1800" dirty="0" smtClean="0"/>
              <a:t>Membrane based system</a:t>
            </a:r>
          </a:p>
          <a:p>
            <a:r>
              <a:rPr lang="en-US" sz="1800" dirty="0" smtClean="0"/>
              <a:t>Solid state detector</a:t>
            </a:r>
          </a:p>
          <a:p>
            <a:r>
              <a:rPr lang="en-US" sz="1800" dirty="0"/>
              <a:t>C</a:t>
            </a:r>
            <a:r>
              <a:rPr lang="en-US" sz="1800" dirty="0" smtClean="0"/>
              <a:t>alibration on-board</a:t>
            </a:r>
          </a:p>
          <a:p>
            <a:r>
              <a:rPr lang="en-US" sz="1800" dirty="0" smtClean="0"/>
              <a:t>Easy to maintain/replace</a:t>
            </a:r>
          </a:p>
        </p:txBody>
      </p:sp>
    </p:spTree>
    <p:extLst>
      <p:ext uri="{BB962C8B-B14F-4D97-AF65-F5344CB8AC3E}">
        <p14:creationId xmlns:p14="http://schemas.microsoft.com/office/powerpoint/2010/main" xmlns="" val="308122647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nb-NO" dirty="0">
                <a:ea typeface="Geneva" pitchFamily="-106" charset="-128"/>
              </a:rPr>
              <a:t>F</a:t>
            </a:r>
            <a:r>
              <a:rPr lang="nb-NO" dirty="0" smtClean="0">
                <a:ea typeface="Geneva" pitchFamily="-106" charset="-128"/>
              </a:rPr>
              <a:t>ield tests </a:t>
            </a:r>
            <a:r>
              <a:rPr lang="nb-NO" dirty="0" err="1" smtClean="0">
                <a:ea typeface="Geneva" pitchFamily="-106" charset="-128"/>
              </a:rPr>
              <a:t>between</a:t>
            </a:r>
            <a:r>
              <a:rPr lang="nb-NO" dirty="0" smtClean="0">
                <a:ea typeface="Geneva" pitchFamily="-106" charset="-128"/>
              </a:rPr>
              <a:t> GO_pCO</a:t>
            </a:r>
            <a:r>
              <a:rPr lang="nb-NO" sz="3200" dirty="0" smtClean="0">
                <a:ea typeface="Geneva" pitchFamily="-106" charset="-128"/>
              </a:rPr>
              <a:t>2</a:t>
            </a:r>
            <a:r>
              <a:rPr lang="nb-NO" dirty="0" smtClean="0">
                <a:ea typeface="Geneva" pitchFamily="-106" charset="-128"/>
              </a:rPr>
              <a:t> and </a:t>
            </a:r>
            <a:r>
              <a:rPr lang="nb-NO" dirty="0" err="1" smtClean="0">
                <a:ea typeface="Geneva" pitchFamily="-106" charset="-128"/>
              </a:rPr>
              <a:t>Franatech</a:t>
            </a:r>
            <a:r>
              <a:rPr lang="nb-NO" dirty="0" smtClean="0">
                <a:ea typeface="Geneva" pitchFamily="-106" charset="-128"/>
              </a:rPr>
              <a:t> </a:t>
            </a:r>
          </a:p>
        </p:txBody>
      </p:sp>
      <p:sp>
        <p:nvSpPr>
          <p:cNvPr id="7" name="Text Placeholder 6"/>
          <p:cNvSpPr>
            <a:spLocks noGrp="1"/>
          </p:cNvSpPr>
          <p:nvPr>
            <p:ph type="body" idx="1"/>
          </p:nvPr>
        </p:nvSpPr>
        <p:spPr/>
        <p:txBody>
          <a:bodyPr/>
          <a:lstStyle/>
          <a:p>
            <a:endParaRPr lang="en-US"/>
          </a:p>
        </p:txBody>
      </p:sp>
      <p:sp>
        <p:nvSpPr>
          <p:cNvPr id="9" name="Content Placeholder 8"/>
          <p:cNvSpPr>
            <a:spLocks noGrp="1"/>
          </p:cNvSpPr>
          <p:nvPr>
            <p:ph sz="half" idx="2"/>
          </p:nvPr>
        </p:nvSpPr>
        <p:spPr>
          <a:xfrm>
            <a:off x="457200" y="5721160"/>
            <a:ext cx="7571184" cy="3951288"/>
          </a:xfrm>
        </p:spPr>
        <p:txBody>
          <a:bodyPr/>
          <a:lstStyle/>
          <a:p>
            <a:r>
              <a:rPr lang="en-US" dirty="0" smtClean="0"/>
              <a:t>+/- 2 % accuracy of the calibration gasses</a:t>
            </a:r>
            <a:endParaRPr lang="en-US" dirty="0"/>
          </a:p>
        </p:txBody>
      </p:sp>
      <p:sp>
        <p:nvSpPr>
          <p:cNvPr id="10" name="Text Placeholder 9"/>
          <p:cNvSpPr>
            <a:spLocks noGrp="1"/>
          </p:cNvSpPr>
          <p:nvPr>
            <p:ph type="body" sz="quarter" idx="3"/>
          </p:nvPr>
        </p:nvSpPr>
        <p:spPr/>
        <p:txBody>
          <a:bodyPr/>
          <a:lstStyle/>
          <a:p>
            <a:endParaRPr lang="en-US"/>
          </a:p>
        </p:txBody>
      </p:sp>
      <p:sp>
        <p:nvSpPr>
          <p:cNvPr id="4" name="Footer Placeholder 3"/>
          <p:cNvSpPr>
            <a:spLocks noGrp="1"/>
          </p:cNvSpPr>
          <p:nvPr>
            <p:ph type="ftr" sz="quarter" idx="11"/>
          </p:nvPr>
        </p:nvSpPr>
        <p:spPr/>
        <p:txBody>
          <a:bodyPr/>
          <a:lstStyle/>
          <a:p>
            <a:r>
              <a:rPr lang="nn-NO" smtClean="0"/>
              <a:t>Kai Sørensen, NIVA   kai.sorensen@niva.no</a:t>
            </a:r>
            <a:endParaRPr lang="nn-NO"/>
          </a:p>
        </p:txBody>
      </p:sp>
      <p:pic>
        <p:nvPicPr>
          <p:cNvPr id="14340" name="Picture 2" descr="C:\Data\franatech\plots\Franatech_GO_Fantasy.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l="7742" r="6432"/>
          <a:stretch>
            <a:fillRect/>
          </a:stretch>
        </p:blipFill>
        <p:spPr bwMode="auto">
          <a:xfrm>
            <a:off x="179512" y="1500833"/>
            <a:ext cx="8784976" cy="4214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5" name="Straight Connector 4"/>
          <p:cNvCxnSpPr/>
          <p:nvPr/>
        </p:nvCxnSpPr>
        <p:spPr>
          <a:xfrm>
            <a:off x="755576" y="4437112"/>
            <a:ext cx="7931224" cy="0"/>
          </a:xfrm>
          <a:prstGeom prst="line">
            <a:avLst/>
          </a:prstGeom>
          <a:ln>
            <a:prstDash val="dash"/>
          </a:ln>
        </p:spPr>
        <p:style>
          <a:lnRef idx="2">
            <a:schemeClr val="accent6"/>
          </a:lnRef>
          <a:fillRef idx="0">
            <a:schemeClr val="accent6"/>
          </a:fillRef>
          <a:effectRef idx="1">
            <a:schemeClr val="accent6"/>
          </a:effectRef>
          <a:fontRef idx="minor">
            <a:schemeClr val="tx1"/>
          </a:fontRef>
        </p:style>
      </p:cxnSp>
      <p:cxnSp>
        <p:nvCxnSpPr>
          <p:cNvPr id="8" name="Straight Connector 7"/>
          <p:cNvCxnSpPr/>
          <p:nvPr/>
        </p:nvCxnSpPr>
        <p:spPr>
          <a:xfrm>
            <a:off x="755576" y="4653136"/>
            <a:ext cx="7931224" cy="0"/>
          </a:xfrm>
          <a:prstGeom prst="line">
            <a:avLst/>
          </a:prstGeom>
          <a:ln>
            <a:prstDash val="dash"/>
          </a:ln>
        </p:spPr>
        <p:style>
          <a:lnRef idx="2">
            <a:schemeClr val="accent6"/>
          </a:lnRef>
          <a:fillRef idx="0">
            <a:schemeClr val="accent6"/>
          </a:fillRef>
          <a:effectRef idx="1">
            <a:schemeClr val="accent6"/>
          </a:effectRef>
          <a:fontRef idx="minor">
            <a:schemeClr val="tx1"/>
          </a:fontRef>
        </p:style>
      </p:cxnSp>
      <p:cxnSp>
        <p:nvCxnSpPr>
          <p:cNvPr id="6" name="Straight Arrow Connector 5"/>
          <p:cNvCxnSpPr/>
          <p:nvPr/>
        </p:nvCxnSpPr>
        <p:spPr>
          <a:xfrm flipH="1" flipV="1">
            <a:off x="1115616" y="4653136"/>
            <a:ext cx="144016" cy="106802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424428400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Combined approach pH and pCO2 into the </a:t>
            </a:r>
            <a:r>
              <a:rPr lang="en-US" dirty="0" err="1" smtClean="0"/>
              <a:t>Ferrybox</a:t>
            </a:r>
            <a:endParaRPr lang="en-US" dirty="0"/>
          </a:p>
        </p:txBody>
      </p:sp>
      <p:sp>
        <p:nvSpPr>
          <p:cNvPr id="5" name="Footer Placeholder 4"/>
          <p:cNvSpPr>
            <a:spLocks noGrp="1"/>
          </p:cNvSpPr>
          <p:nvPr>
            <p:ph type="ftr" sz="quarter" idx="11"/>
          </p:nvPr>
        </p:nvSpPr>
        <p:spPr/>
        <p:txBody>
          <a:bodyPr/>
          <a:lstStyle/>
          <a:p>
            <a:r>
              <a:rPr lang="nn-NO" smtClean="0"/>
              <a:t>Kai Sørensen, NIVA   kai.sorensen@niva.no</a:t>
            </a:r>
            <a:endParaRPr lang="nn-NO"/>
          </a:p>
        </p:txBody>
      </p:sp>
      <p:pic>
        <p:nvPicPr>
          <p:cNvPr id="6" name="Content Placeholder 5">
            <a:hlinkClick r:id="" action="ppaction://hlinkshowjump?jump=firstslide"/>
          </p:cNvPr>
          <p:cNvPicPr>
            <a:picLocks noGrp="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316908" y="1672070"/>
            <a:ext cx="2664296" cy="2481594"/>
          </a:xfrm>
          <a:prstGeom prst="rect">
            <a:avLst/>
          </a:prstGeom>
          <a:noFill/>
          <a:ln>
            <a:noFill/>
          </a:ln>
          <a:effectLst/>
          <a:extLst/>
        </p:spPr>
      </p:pic>
      <p:pic>
        <p:nvPicPr>
          <p:cNvPr id="14" name="Content Placeholder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bwMode="auto">
          <a:xfrm>
            <a:off x="5862634" y="1874491"/>
            <a:ext cx="2694247" cy="2019561"/>
          </a:xfrm>
          <a:prstGeom prst="rect">
            <a:avLst/>
          </a:prstGeom>
          <a:noFill/>
          <a:ln w="9525">
            <a:noFill/>
            <a:miter lim="800000"/>
            <a:headEnd/>
            <a:tailEnd/>
          </a:ln>
        </p:spPr>
      </p:pic>
      <p:pic>
        <p:nvPicPr>
          <p:cNvPr id="15" name="Picture 14"/>
          <p:cNvPicPr/>
          <p:nvPr/>
        </p:nvPicPr>
        <p:blipFill rotWithShape="1">
          <a:blip r:embed="rId4" cstate="print"/>
          <a:srcRect l="14252" t="5628" r="15070" b="21267"/>
          <a:stretch/>
        </p:blipFill>
        <p:spPr>
          <a:xfrm>
            <a:off x="3062869" y="4473327"/>
            <a:ext cx="2347331" cy="1547342"/>
          </a:xfrm>
          <a:prstGeom prst="rect">
            <a:avLst/>
          </a:prstGeom>
        </p:spPr>
      </p:pic>
      <p:sp>
        <p:nvSpPr>
          <p:cNvPr id="3" name="TextBox 2"/>
          <p:cNvSpPr txBox="1"/>
          <p:nvPr/>
        </p:nvSpPr>
        <p:spPr>
          <a:xfrm>
            <a:off x="755576" y="4103995"/>
            <a:ext cx="2018501" cy="369332"/>
          </a:xfrm>
          <a:prstGeom prst="rect">
            <a:avLst/>
          </a:prstGeom>
          <a:noFill/>
        </p:spPr>
        <p:txBody>
          <a:bodyPr wrap="none" rtlCol="0">
            <a:spAutoFit/>
          </a:bodyPr>
          <a:lstStyle/>
          <a:p>
            <a:r>
              <a:rPr lang="en-US" dirty="0" smtClean="0"/>
              <a:t>pH and carbonate</a:t>
            </a:r>
            <a:endParaRPr lang="en-US" dirty="0"/>
          </a:p>
        </p:txBody>
      </p:sp>
      <p:sp>
        <p:nvSpPr>
          <p:cNvPr id="16" name="TextBox 15"/>
          <p:cNvSpPr txBox="1"/>
          <p:nvPr/>
        </p:nvSpPr>
        <p:spPr>
          <a:xfrm>
            <a:off x="5732637" y="4103862"/>
            <a:ext cx="787395" cy="369332"/>
          </a:xfrm>
          <a:prstGeom prst="rect">
            <a:avLst/>
          </a:prstGeom>
          <a:noFill/>
        </p:spPr>
        <p:txBody>
          <a:bodyPr wrap="none" rtlCol="0">
            <a:spAutoFit/>
          </a:bodyPr>
          <a:lstStyle/>
          <a:p>
            <a:r>
              <a:rPr lang="en-US" dirty="0" smtClean="0"/>
              <a:t>pCO2</a:t>
            </a:r>
            <a:endParaRPr lang="en-US" dirty="0"/>
          </a:p>
        </p:txBody>
      </p:sp>
      <p:sp>
        <p:nvSpPr>
          <p:cNvPr id="17" name="TextBox 16"/>
          <p:cNvSpPr txBox="1"/>
          <p:nvPr/>
        </p:nvSpPr>
        <p:spPr>
          <a:xfrm>
            <a:off x="5625088" y="4521976"/>
            <a:ext cx="3518912" cy="1962076"/>
          </a:xfrm>
          <a:prstGeom prst="rect">
            <a:avLst/>
          </a:prstGeom>
          <a:noFill/>
        </p:spPr>
        <p:txBody>
          <a:bodyPr wrap="square" rtlCol="0">
            <a:spAutoFit/>
          </a:bodyPr>
          <a:lstStyle/>
          <a:p>
            <a:r>
              <a:rPr lang="en-US" dirty="0" smtClean="0"/>
              <a:t>Combined in a common </a:t>
            </a:r>
            <a:r>
              <a:rPr lang="en-US" dirty="0" err="1" smtClean="0"/>
              <a:t>labview</a:t>
            </a:r>
            <a:r>
              <a:rPr lang="en-US" dirty="0" smtClean="0"/>
              <a:t> </a:t>
            </a:r>
          </a:p>
          <a:p>
            <a:r>
              <a:rPr lang="en-US" dirty="0" smtClean="0"/>
              <a:t>Software with data from the </a:t>
            </a:r>
            <a:r>
              <a:rPr lang="en-US" dirty="0" err="1" smtClean="0"/>
              <a:t>Ferrybox</a:t>
            </a:r>
            <a:r>
              <a:rPr lang="en-US" dirty="0" smtClean="0"/>
              <a:t> </a:t>
            </a:r>
            <a:r>
              <a:rPr lang="en-US" dirty="0" err="1" smtClean="0"/>
              <a:t>eg</a:t>
            </a:r>
            <a:r>
              <a:rPr lang="en-US" dirty="0" smtClean="0"/>
              <a:t>. SST, pressure</a:t>
            </a:r>
            <a:endParaRPr lang="en-US" dirty="0"/>
          </a:p>
        </p:txBody>
      </p:sp>
      <p:cxnSp>
        <p:nvCxnSpPr>
          <p:cNvPr id="19" name="Straight Arrow Connector 18"/>
          <p:cNvCxnSpPr/>
          <p:nvPr/>
        </p:nvCxnSpPr>
        <p:spPr>
          <a:xfrm flipH="1">
            <a:off x="4626868" y="2884272"/>
            <a:ext cx="1313284" cy="205689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1764826" y="3573016"/>
            <a:ext cx="2239494" cy="136815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6" name="Right Brace 25"/>
          <p:cNvSpPr/>
          <p:nvPr/>
        </p:nvSpPr>
        <p:spPr>
          <a:xfrm>
            <a:off x="3062869" y="1702586"/>
            <a:ext cx="941451" cy="2401276"/>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8" name="Straight Arrow Connector 27"/>
          <p:cNvCxnSpPr>
            <a:stCxn id="26" idx="1"/>
            <a:endCxn id="14" idx="1"/>
          </p:cNvCxnSpPr>
          <p:nvPr/>
        </p:nvCxnSpPr>
        <p:spPr>
          <a:xfrm flipV="1">
            <a:off x="4004320" y="2884272"/>
            <a:ext cx="1858314" cy="1895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3635896" y="1628800"/>
            <a:ext cx="2193384" cy="1962076"/>
          </a:xfrm>
          <a:prstGeom prst="rect">
            <a:avLst/>
          </a:prstGeom>
          <a:noFill/>
        </p:spPr>
        <p:txBody>
          <a:bodyPr wrap="square" rtlCol="0">
            <a:spAutoFit/>
          </a:bodyPr>
          <a:lstStyle/>
          <a:p>
            <a:r>
              <a:rPr lang="en-US" dirty="0" smtClean="0"/>
              <a:t>Physically implemented into the pCO2 will be tested!</a:t>
            </a:r>
            <a:endParaRPr lang="en-US" dirty="0"/>
          </a:p>
        </p:txBody>
      </p:sp>
    </p:spTree>
    <p:extLst>
      <p:ext uri="{BB962C8B-B14F-4D97-AF65-F5344CB8AC3E}">
        <p14:creationId xmlns:p14="http://schemas.microsoft.com/office/powerpoint/2010/main" xmlns="" val="132025488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6876256" y="6381750"/>
            <a:ext cx="2133600" cy="476250"/>
          </a:xfrm>
          <a:prstGeom prst="rect">
            <a:avLst/>
          </a:prstGeom>
        </p:spPr>
        <p:txBody>
          <a:bodyPr/>
          <a:lstStyle/>
          <a:p>
            <a:pPr>
              <a:defRPr/>
            </a:pPr>
            <a:fld id="{41FBC633-3856-4EC6-ADCC-D15CCE750B53}" type="slidenum">
              <a:rPr lang="en-US" smtClean="0">
                <a:solidFill>
                  <a:schemeClr val="bg1"/>
                </a:solidFill>
              </a:rPr>
              <a:pPr>
                <a:defRPr/>
              </a:pPr>
              <a:t>37</a:t>
            </a:fld>
            <a:endParaRPr lang="en-US" dirty="0">
              <a:solidFill>
                <a:schemeClr val="bg1"/>
              </a:solidFill>
            </a:endParaRPr>
          </a:p>
        </p:txBody>
      </p:sp>
      <p:sp>
        <p:nvSpPr>
          <p:cNvPr id="3" name="Rectangle 2"/>
          <p:cNvSpPr/>
          <p:nvPr/>
        </p:nvSpPr>
        <p:spPr>
          <a:xfrm>
            <a:off x="395536" y="548680"/>
            <a:ext cx="8064896" cy="63093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1"/>
          <p:cNvSpPr txBox="1">
            <a:spLocks/>
          </p:cNvSpPr>
          <p:nvPr/>
        </p:nvSpPr>
        <p:spPr>
          <a:xfrm>
            <a:off x="0" y="-27384"/>
            <a:ext cx="9144000" cy="646331"/>
          </a:xfrm>
          <a:prstGeom prst="rect">
            <a:avLst/>
          </a:prstGeom>
          <a:solidFill>
            <a:schemeClr val="tx1">
              <a:lumMod val="65000"/>
              <a:lumOff val="35000"/>
            </a:schemeClr>
          </a:solid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3600" b="0" i="0" u="none" strike="noStrike" kern="0" cap="none" spc="0" normalizeH="0" baseline="0" noProof="0" smtClean="0">
                <a:ln>
                  <a:noFill/>
                </a:ln>
                <a:solidFill>
                  <a:schemeClr val="bg1"/>
                </a:solidFill>
                <a:effectLst/>
                <a:uLnTx/>
                <a:uFillTx/>
                <a:latin typeface="+mj-lt"/>
                <a:ea typeface="+mj-ea"/>
                <a:cs typeface="+mj-cs"/>
              </a:rPr>
              <a:t>Cruise deployments</a:t>
            </a:r>
            <a:endParaRPr kumimoji="0" lang="en-GB" sz="3600" b="0" i="0" u="none" strike="noStrike" kern="0" cap="none" spc="0" normalizeH="0" baseline="0" noProof="0" dirty="0">
              <a:ln>
                <a:noFill/>
              </a:ln>
              <a:solidFill>
                <a:schemeClr val="bg1"/>
              </a:solidFill>
              <a:effectLst/>
              <a:uLnTx/>
              <a:uFillTx/>
              <a:latin typeface="+mj-lt"/>
              <a:ea typeface="+mj-ea"/>
              <a:cs typeface="+mj-cs"/>
            </a:endParaRPr>
          </a:p>
        </p:txBody>
      </p:sp>
      <p:sp>
        <p:nvSpPr>
          <p:cNvPr id="6" name="Rectangle 2"/>
          <p:cNvSpPr>
            <a:spLocks noChangeArrowheads="1"/>
          </p:cNvSpPr>
          <p:nvPr/>
        </p:nvSpPr>
        <p:spPr bwMode="auto">
          <a:xfrm>
            <a:off x="0" y="0"/>
            <a:ext cx="9144000" cy="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pic>
        <p:nvPicPr>
          <p:cNvPr id="7"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20686" y="790482"/>
            <a:ext cx="3391857" cy="268044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8" name="TextBox 7"/>
          <p:cNvSpPr txBox="1"/>
          <p:nvPr/>
        </p:nvSpPr>
        <p:spPr>
          <a:xfrm>
            <a:off x="2267744" y="3001307"/>
            <a:ext cx="1447640" cy="584775"/>
          </a:xfrm>
          <a:prstGeom prst="rect">
            <a:avLst/>
          </a:prstGeom>
          <a:noFill/>
        </p:spPr>
        <p:txBody>
          <a:bodyPr wrap="none" rtlCol="0">
            <a:spAutoFit/>
          </a:bodyPr>
          <a:lstStyle/>
          <a:p>
            <a:pPr algn="ctr"/>
            <a:r>
              <a:rPr lang="en-GB" sz="1600" b="1" dirty="0" smtClean="0">
                <a:solidFill>
                  <a:srgbClr val="FFFF00"/>
                </a:solidFill>
              </a:rPr>
              <a:t>D366</a:t>
            </a:r>
          </a:p>
          <a:p>
            <a:pPr algn="ctr"/>
            <a:r>
              <a:rPr lang="en-GB" sz="1600" b="1" dirty="0" smtClean="0">
                <a:solidFill>
                  <a:srgbClr val="FFFF00"/>
                </a:solidFill>
              </a:rPr>
              <a:t>June/July 2011</a:t>
            </a:r>
            <a:endParaRPr lang="en-GB" sz="1600" b="1" dirty="0">
              <a:solidFill>
                <a:srgbClr val="FFFF00"/>
              </a:solidFill>
            </a:endParaRPr>
          </a:p>
        </p:txBody>
      </p:sp>
      <p:pic>
        <p:nvPicPr>
          <p:cNvPr id="9" name="Picture 4"/>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860031" y="3479797"/>
            <a:ext cx="3145841" cy="270891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0" name="TextBox 9"/>
          <p:cNvSpPr txBox="1"/>
          <p:nvPr/>
        </p:nvSpPr>
        <p:spPr>
          <a:xfrm>
            <a:off x="5796136" y="5589240"/>
            <a:ext cx="1658723" cy="523220"/>
          </a:xfrm>
          <a:prstGeom prst="rect">
            <a:avLst/>
          </a:prstGeom>
          <a:noFill/>
        </p:spPr>
        <p:txBody>
          <a:bodyPr wrap="none" rtlCol="0">
            <a:spAutoFit/>
          </a:bodyPr>
          <a:lstStyle/>
          <a:p>
            <a:pPr algn="ctr"/>
            <a:r>
              <a:rPr lang="en-GB" sz="1400" b="1" dirty="0" smtClean="0">
                <a:solidFill>
                  <a:srgbClr val="FFFF00"/>
                </a:solidFill>
              </a:rPr>
              <a:t>Extended </a:t>
            </a:r>
            <a:r>
              <a:rPr lang="en-GB" sz="1400" b="1" dirty="0" err="1" smtClean="0">
                <a:solidFill>
                  <a:srgbClr val="FFFF00"/>
                </a:solidFill>
              </a:rPr>
              <a:t>Ellett</a:t>
            </a:r>
            <a:r>
              <a:rPr lang="en-GB" sz="1400" b="1" dirty="0" smtClean="0">
                <a:solidFill>
                  <a:srgbClr val="FFFF00"/>
                </a:solidFill>
              </a:rPr>
              <a:t> Line</a:t>
            </a:r>
          </a:p>
          <a:p>
            <a:pPr algn="ctr"/>
            <a:r>
              <a:rPr lang="en-GB" sz="1400" b="1" dirty="0" smtClean="0">
                <a:solidFill>
                  <a:srgbClr val="FFFF00"/>
                </a:solidFill>
              </a:rPr>
              <a:t>May/June 2013</a:t>
            </a:r>
            <a:endParaRPr lang="en-GB" sz="1400" b="1" dirty="0">
              <a:solidFill>
                <a:srgbClr val="FFFF00"/>
              </a:solidFill>
            </a:endParaRPr>
          </a:p>
        </p:txBody>
      </p:sp>
      <p:pic>
        <p:nvPicPr>
          <p:cNvPr id="11" name="Picture 3"/>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5148064" y="692696"/>
            <a:ext cx="2593549" cy="27170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2" name="Picture 5"/>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755576" y="3645024"/>
            <a:ext cx="3851921" cy="24735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3" name="Rectangle 12"/>
          <p:cNvSpPr/>
          <p:nvPr/>
        </p:nvSpPr>
        <p:spPr>
          <a:xfrm>
            <a:off x="539552" y="6211669"/>
            <a:ext cx="7560841" cy="646331"/>
          </a:xfrm>
          <a:prstGeom prst="rect">
            <a:avLst/>
          </a:prstGeom>
        </p:spPr>
        <p:txBody>
          <a:bodyPr wrap="square">
            <a:spAutoFit/>
          </a:bodyPr>
          <a:lstStyle/>
          <a:p>
            <a:r>
              <a:rPr lang="en-GB" sz="1800" dirty="0" smtClean="0">
                <a:solidFill>
                  <a:schemeClr val="tx1"/>
                </a:solidFill>
              </a:rPr>
              <a:t>System deployed </a:t>
            </a:r>
            <a:r>
              <a:rPr lang="en-GB" sz="1800" dirty="0">
                <a:solidFill>
                  <a:schemeClr val="tx1"/>
                </a:solidFill>
              </a:rPr>
              <a:t>on the three </a:t>
            </a:r>
            <a:r>
              <a:rPr lang="en-GB" sz="1800" dirty="0" smtClean="0">
                <a:solidFill>
                  <a:schemeClr val="tx1"/>
                </a:solidFill>
              </a:rPr>
              <a:t>cruises </a:t>
            </a:r>
            <a:r>
              <a:rPr lang="en-GB" sz="1800" dirty="0">
                <a:solidFill>
                  <a:schemeClr val="tx1"/>
                </a:solidFill>
              </a:rPr>
              <a:t>and </a:t>
            </a:r>
            <a:r>
              <a:rPr lang="en-GB" sz="1800" dirty="0" smtClean="0">
                <a:solidFill>
                  <a:schemeClr val="tx1"/>
                </a:solidFill>
              </a:rPr>
              <a:t>currently </a:t>
            </a:r>
            <a:r>
              <a:rPr lang="en-GB" sz="1800" dirty="0">
                <a:solidFill>
                  <a:schemeClr val="tx1"/>
                </a:solidFill>
              </a:rPr>
              <a:t>running </a:t>
            </a:r>
            <a:r>
              <a:rPr lang="en-GB" sz="1800" dirty="0" smtClean="0">
                <a:solidFill>
                  <a:schemeClr val="tx1"/>
                </a:solidFill>
              </a:rPr>
              <a:t>simultaneously </a:t>
            </a:r>
            <a:r>
              <a:rPr lang="en-GB" sz="1800" dirty="0">
                <a:solidFill>
                  <a:schemeClr val="tx1"/>
                </a:solidFill>
              </a:rPr>
              <a:t>with the </a:t>
            </a:r>
            <a:r>
              <a:rPr lang="en-GB" sz="1800" dirty="0" smtClean="0">
                <a:solidFill>
                  <a:schemeClr val="tx1"/>
                </a:solidFill>
              </a:rPr>
              <a:t>PCO2 sensor.</a:t>
            </a:r>
            <a:endParaRPr lang="en-GB" sz="1800" dirty="0">
              <a:solidFill>
                <a:schemeClr val="tx1"/>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NOC </a:t>
            </a:r>
            <a:r>
              <a:rPr lang="en-GB" dirty="0" err="1" smtClean="0"/>
              <a:t>SubCtech</a:t>
            </a:r>
            <a:r>
              <a:rPr lang="en-GB" dirty="0" smtClean="0"/>
              <a:t> pCO</a:t>
            </a:r>
            <a:r>
              <a:rPr lang="en-GB" baseline="-25000" dirty="0" smtClean="0"/>
              <a:t>2</a:t>
            </a:r>
            <a:r>
              <a:rPr lang="en-GB" dirty="0" smtClean="0"/>
              <a:t> Installations</a:t>
            </a:r>
            <a:endParaRPr lang="en-GB" dirty="0"/>
          </a:p>
        </p:txBody>
      </p:sp>
      <p:pic>
        <p:nvPicPr>
          <p:cNvPr id="5" name="Picture 4" descr="800px-CEFAS_Endeavour_242.jpg"/>
          <p:cNvPicPr>
            <a:picLocks noChangeAspect="1"/>
          </p:cNvPicPr>
          <p:nvPr/>
        </p:nvPicPr>
        <p:blipFill>
          <a:blip r:embed="rId2" cstate="print"/>
          <a:stretch>
            <a:fillRect/>
          </a:stretch>
        </p:blipFill>
        <p:spPr>
          <a:xfrm>
            <a:off x="587729" y="4188597"/>
            <a:ext cx="3397418" cy="2272024"/>
          </a:xfrm>
          <a:prstGeom prst="rect">
            <a:avLst/>
          </a:prstGeom>
        </p:spPr>
      </p:pic>
      <p:sp>
        <p:nvSpPr>
          <p:cNvPr id="7" name="Rectangle 6"/>
          <p:cNvSpPr/>
          <p:nvPr/>
        </p:nvSpPr>
        <p:spPr>
          <a:xfrm>
            <a:off x="589916" y="4188226"/>
            <a:ext cx="3398520" cy="3710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Cefas Endeavour</a:t>
            </a:r>
            <a:endParaRPr lang="en-GB" dirty="0"/>
          </a:p>
        </p:txBody>
      </p:sp>
      <p:sp>
        <p:nvSpPr>
          <p:cNvPr id="8" name="Rectangle 7"/>
          <p:cNvSpPr/>
          <p:nvPr/>
        </p:nvSpPr>
        <p:spPr>
          <a:xfrm>
            <a:off x="589571" y="6092825"/>
            <a:ext cx="3388704" cy="3682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2" descr="OceanPack Analyzer MK-2"/>
          <p:cNvPicPr>
            <a:picLocks noGrp="1" noChangeAspect="1" noChangeArrowheads="1"/>
          </p:cNvPicPr>
          <p:nvPr>
            <p:ph idx="1"/>
          </p:nvPr>
        </p:nvPicPr>
        <p:blipFill>
          <a:blip r:embed="rId3" cstate="print"/>
          <a:srcRect/>
          <a:stretch>
            <a:fillRect/>
          </a:stretch>
        </p:blipFill>
        <p:spPr bwMode="auto">
          <a:xfrm>
            <a:off x="300697" y="1461331"/>
            <a:ext cx="3338249" cy="2706688"/>
          </a:xfrm>
          <a:prstGeom prst="rect">
            <a:avLst/>
          </a:prstGeom>
          <a:noFill/>
        </p:spPr>
      </p:pic>
      <p:sp>
        <p:nvSpPr>
          <p:cNvPr id="15" name="TextBox 14"/>
          <p:cNvSpPr txBox="1"/>
          <p:nvPr/>
        </p:nvSpPr>
        <p:spPr>
          <a:xfrm>
            <a:off x="3823056" y="1585868"/>
            <a:ext cx="5320944" cy="2031325"/>
          </a:xfrm>
          <a:prstGeom prst="rect">
            <a:avLst/>
          </a:prstGeom>
          <a:noFill/>
        </p:spPr>
        <p:txBody>
          <a:bodyPr wrap="none" rtlCol="0">
            <a:spAutoFit/>
          </a:bodyPr>
          <a:lstStyle/>
          <a:p>
            <a:pPr>
              <a:buFont typeface="Arial" pitchFamily="34" charset="0"/>
              <a:buChar char="•"/>
            </a:pPr>
            <a:r>
              <a:rPr lang="en-GB" dirty="0" smtClean="0"/>
              <a:t> Endeavour during August 2013</a:t>
            </a:r>
          </a:p>
          <a:p>
            <a:pPr>
              <a:buFont typeface="Arial" pitchFamily="34" charset="0"/>
              <a:buChar char="•"/>
            </a:pPr>
            <a:r>
              <a:rPr lang="en-GB" dirty="0" smtClean="0"/>
              <a:t> Comparison with CEFAS system</a:t>
            </a:r>
          </a:p>
          <a:p>
            <a:pPr>
              <a:buFont typeface="Arial" pitchFamily="34" charset="0"/>
              <a:buChar char="•"/>
            </a:pPr>
            <a:r>
              <a:rPr lang="en-GB" dirty="0" smtClean="0"/>
              <a:t> Area: North Sea</a:t>
            </a:r>
          </a:p>
          <a:p>
            <a:endParaRPr lang="en-GB" dirty="0" smtClean="0"/>
          </a:p>
          <a:p>
            <a:pPr>
              <a:buFont typeface="Arial" pitchFamily="34" charset="0"/>
              <a:buChar char="•"/>
            </a:pPr>
            <a:r>
              <a:rPr lang="en-GB" dirty="0" smtClean="0"/>
              <a:t> </a:t>
            </a:r>
            <a:r>
              <a:rPr lang="en-GB" dirty="0" err="1" smtClean="0"/>
              <a:t>Finnsea</a:t>
            </a:r>
            <a:r>
              <a:rPr lang="en-GB" dirty="0" smtClean="0"/>
              <a:t> from 2014 </a:t>
            </a:r>
          </a:p>
          <a:p>
            <a:pPr>
              <a:buFont typeface="Arial" pitchFamily="34" charset="0"/>
              <a:buChar char="•"/>
            </a:pPr>
            <a:r>
              <a:rPr lang="en-GB" dirty="0" smtClean="0"/>
              <a:t> Installation to complement existing </a:t>
            </a:r>
            <a:r>
              <a:rPr lang="en-GB" dirty="0" err="1" smtClean="0"/>
              <a:t>Alg@line</a:t>
            </a:r>
            <a:r>
              <a:rPr lang="en-GB" dirty="0" smtClean="0"/>
              <a:t> sensors</a:t>
            </a:r>
          </a:p>
          <a:p>
            <a:pPr>
              <a:buFont typeface="Arial" pitchFamily="34" charset="0"/>
              <a:buChar char="•"/>
            </a:pPr>
            <a:r>
              <a:rPr lang="en-GB" dirty="0" smtClean="0"/>
              <a:t> Area: Finland to Spain</a:t>
            </a:r>
            <a:endParaRPr lang="en-GB" dirty="0"/>
          </a:p>
        </p:txBody>
      </p:sp>
      <p:sp>
        <p:nvSpPr>
          <p:cNvPr id="19" name="TextBox 18"/>
          <p:cNvSpPr txBox="1"/>
          <p:nvPr/>
        </p:nvSpPr>
        <p:spPr>
          <a:xfrm>
            <a:off x="1165860" y="4190999"/>
            <a:ext cx="292978" cy="3693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GB" dirty="0" smtClean="0"/>
              <a:t>1</a:t>
            </a:r>
            <a:endParaRPr lang="en-GB" dirty="0"/>
          </a:p>
        </p:txBody>
      </p:sp>
      <p:pic>
        <p:nvPicPr>
          <p:cNvPr id="21" name="Content Placeholder 3" descr="Picture6.png"/>
          <p:cNvPicPr>
            <a:picLocks noChangeAspect="1"/>
          </p:cNvPicPr>
          <p:nvPr/>
        </p:nvPicPr>
        <p:blipFill>
          <a:blip r:embed="rId4" cstate="print"/>
          <a:stretch>
            <a:fillRect/>
          </a:stretch>
        </p:blipFill>
        <p:spPr>
          <a:xfrm>
            <a:off x="3902495" y="4185536"/>
            <a:ext cx="5241506" cy="2278763"/>
          </a:xfrm>
          <a:prstGeom prst="rect">
            <a:avLst/>
          </a:prstGeom>
        </p:spPr>
      </p:pic>
      <p:sp>
        <p:nvSpPr>
          <p:cNvPr id="18" name="TextBox 17"/>
          <p:cNvSpPr txBox="1"/>
          <p:nvPr/>
        </p:nvSpPr>
        <p:spPr>
          <a:xfrm>
            <a:off x="5587719" y="4183576"/>
            <a:ext cx="2036695" cy="3693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GB" dirty="0" err="1" smtClean="0"/>
              <a:t>Finnlines</a:t>
            </a:r>
            <a:r>
              <a:rPr lang="en-GB" dirty="0" smtClean="0"/>
              <a:t> </a:t>
            </a:r>
            <a:r>
              <a:rPr lang="en-GB" dirty="0" err="1" smtClean="0"/>
              <a:t>Finnsea</a:t>
            </a:r>
            <a:endParaRPr lang="en-GB" dirty="0"/>
          </a:p>
        </p:txBody>
      </p:sp>
      <p:sp>
        <p:nvSpPr>
          <p:cNvPr id="20" name="TextBox 19"/>
          <p:cNvSpPr txBox="1"/>
          <p:nvPr/>
        </p:nvSpPr>
        <p:spPr>
          <a:xfrm>
            <a:off x="5349578" y="4187421"/>
            <a:ext cx="405874" cy="3693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GB" dirty="0" smtClean="0"/>
              <a:t>2</a:t>
            </a:r>
            <a:endParaRPr lang="en-GB"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6876256" y="6381750"/>
            <a:ext cx="2133600" cy="476250"/>
          </a:xfrm>
          <a:prstGeom prst="rect">
            <a:avLst/>
          </a:prstGeom>
        </p:spPr>
        <p:txBody>
          <a:bodyPr/>
          <a:lstStyle/>
          <a:p>
            <a:pPr>
              <a:defRPr/>
            </a:pPr>
            <a:fld id="{41FBC633-3856-4EC6-ADCC-D15CCE750B53}" type="slidenum">
              <a:rPr lang="en-US" smtClean="0">
                <a:solidFill>
                  <a:schemeClr val="bg1"/>
                </a:solidFill>
              </a:rPr>
              <a:pPr>
                <a:defRPr/>
              </a:pPr>
              <a:t>39</a:t>
            </a:fld>
            <a:endParaRPr lang="en-US" dirty="0">
              <a:solidFill>
                <a:schemeClr val="bg1"/>
              </a:solidFill>
            </a:endParaRPr>
          </a:p>
        </p:txBody>
      </p:sp>
      <p:sp>
        <p:nvSpPr>
          <p:cNvPr id="3" name="Rectangle 2"/>
          <p:cNvSpPr/>
          <p:nvPr/>
        </p:nvSpPr>
        <p:spPr>
          <a:xfrm>
            <a:off x="179512" y="548680"/>
            <a:ext cx="8640960" cy="63093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1"/>
          <p:cNvSpPr txBox="1">
            <a:spLocks/>
          </p:cNvSpPr>
          <p:nvPr/>
        </p:nvSpPr>
        <p:spPr>
          <a:xfrm>
            <a:off x="0" y="-27384"/>
            <a:ext cx="9144000" cy="646331"/>
          </a:xfrm>
          <a:prstGeom prst="rect">
            <a:avLst/>
          </a:prstGeom>
          <a:solidFill>
            <a:schemeClr val="tx1">
              <a:lumMod val="65000"/>
              <a:lumOff val="35000"/>
            </a:schemeClr>
          </a:solid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3600" b="0" i="0" u="none" strike="noStrike" kern="0" cap="none" spc="0" normalizeH="0" baseline="0" noProof="0" smtClean="0">
                <a:ln>
                  <a:noFill/>
                </a:ln>
                <a:effectLst/>
                <a:uLnTx/>
                <a:uFillTx/>
                <a:latin typeface="+mj-lt"/>
                <a:ea typeface="+mj-ea"/>
                <a:cs typeface="+mj-cs"/>
              </a:rPr>
              <a:t>Characteristics of the current system</a:t>
            </a:r>
            <a:endParaRPr kumimoji="0" lang="en-GB" sz="3600" b="0" i="0" u="none" strike="noStrike" kern="0" cap="none" spc="0" normalizeH="0" baseline="0" noProof="0" dirty="0">
              <a:ln>
                <a:noFill/>
              </a:ln>
              <a:effectLst/>
              <a:uLnTx/>
              <a:uFillTx/>
              <a:latin typeface="+mj-lt"/>
              <a:ea typeface="+mj-ea"/>
              <a:cs typeface="+mj-cs"/>
            </a:endParaRPr>
          </a:p>
        </p:txBody>
      </p:sp>
      <p:sp>
        <p:nvSpPr>
          <p:cNvPr id="6" name="TextBox 5"/>
          <p:cNvSpPr txBox="1"/>
          <p:nvPr/>
        </p:nvSpPr>
        <p:spPr>
          <a:xfrm>
            <a:off x="426951" y="764704"/>
            <a:ext cx="5221301" cy="523220"/>
          </a:xfrm>
          <a:prstGeom prst="rect">
            <a:avLst/>
          </a:prstGeom>
          <a:noFill/>
          <a:ln w="38100">
            <a:solidFill>
              <a:schemeClr val="tx1"/>
            </a:solidFill>
          </a:ln>
        </p:spPr>
        <p:txBody>
          <a:bodyPr wrap="none" rtlCol="0">
            <a:spAutoFit/>
          </a:bodyPr>
          <a:lstStyle/>
          <a:p>
            <a:r>
              <a:rPr lang="en-GB" sz="2800" dirty="0" smtClean="0">
                <a:solidFill>
                  <a:schemeClr val="tx1"/>
                </a:solidFill>
              </a:rPr>
              <a:t>Automated shipboard system</a:t>
            </a:r>
            <a:endParaRPr lang="en-GB" sz="2800" dirty="0">
              <a:solidFill>
                <a:schemeClr val="tx1"/>
              </a:solidFill>
            </a:endParaRPr>
          </a:p>
        </p:txBody>
      </p:sp>
      <p:sp>
        <p:nvSpPr>
          <p:cNvPr id="7" name="Rectangle 6"/>
          <p:cNvSpPr/>
          <p:nvPr/>
        </p:nvSpPr>
        <p:spPr>
          <a:xfrm>
            <a:off x="1115616" y="4725144"/>
            <a:ext cx="5000087" cy="1077218"/>
          </a:xfrm>
          <a:prstGeom prst="rect">
            <a:avLst/>
          </a:prstGeom>
          <a:solidFill>
            <a:srgbClr val="00B0F0"/>
          </a:solidFill>
          <a:ln w="38100">
            <a:solidFill>
              <a:schemeClr val="tx2"/>
            </a:solidFill>
          </a:ln>
        </p:spPr>
        <p:txBody>
          <a:bodyPr wrap="none" rtlCol="0">
            <a:spAutoFit/>
          </a:bodyPr>
          <a:lstStyle/>
          <a:p>
            <a:r>
              <a:rPr lang="en-GB" sz="3200" dirty="0">
                <a:solidFill>
                  <a:schemeClr val="tx1"/>
                </a:solidFill>
              </a:rPr>
              <a:t>Accuracy ≤ 4 </a:t>
            </a:r>
            <a:r>
              <a:rPr lang="en-GB" sz="3200" dirty="0" err="1" smtClean="0">
                <a:solidFill>
                  <a:schemeClr val="tx1"/>
                </a:solidFill>
              </a:rPr>
              <a:t>mpH</a:t>
            </a:r>
            <a:r>
              <a:rPr lang="en-GB" sz="3200" dirty="0" smtClean="0">
                <a:solidFill>
                  <a:schemeClr val="tx1"/>
                </a:solidFill>
              </a:rPr>
              <a:t> </a:t>
            </a:r>
            <a:r>
              <a:rPr lang="en-GB" dirty="0" smtClean="0">
                <a:solidFill>
                  <a:schemeClr val="tx1"/>
                </a:solidFill>
              </a:rPr>
              <a:t>(n=20)</a:t>
            </a:r>
            <a:endParaRPr lang="en-GB" dirty="0">
              <a:solidFill>
                <a:schemeClr val="tx1"/>
              </a:solidFill>
            </a:endParaRPr>
          </a:p>
          <a:p>
            <a:r>
              <a:rPr lang="en-GB" sz="3200" dirty="0">
                <a:solidFill>
                  <a:schemeClr val="tx1"/>
                </a:solidFill>
              </a:rPr>
              <a:t>Precision= 1 </a:t>
            </a:r>
            <a:r>
              <a:rPr lang="en-GB" sz="3200" dirty="0" err="1" smtClean="0">
                <a:solidFill>
                  <a:schemeClr val="tx1"/>
                </a:solidFill>
              </a:rPr>
              <a:t>mpH</a:t>
            </a:r>
            <a:r>
              <a:rPr lang="en-GB" sz="3200" dirty="0">
                <a:solidFill>
                  <a:schemeClr val="tx1"/>
                </a:solidFill>
              </a:rPr>
              <a:t> </a:t>
            </a:r>
            <a:r>
              <a:rPr lang="en-GB" dirty="0">
                <a:solidFill>
                  <a:schemeClr val="tx1"/>
                </a:solidFill>
              </a:rPr>
              <a:t>(n=20</a:t>
            </a:r>
            <a:r>
              <a:rPr lang="en-GB" dirty="0" smtClean="0">
                <a:solidFill>
                  <a:schemeClr val="tx1"/>
                </a:solidFill>
              </a:rPr>
              <a:t>)</a:t>
            </a:r>
            <a:endParaRPr lang="en-GB" dirty="0">
              <a:solidFill>
                <a:schemeClr val="tx1"/>
              </a:solidFill>
            </a:endParaRPr>
          </a:p>
        </p:txBody>
      </p:sp>
      <p:pic>
        <p:nvPicPr>
          <p:cNvPr id="8" name="Picture 2" descr="I:\PhD\system development\system pics\D366\P1000181.JPG"/>
          <p:cNvPicPr>
            <a:picLocks noChangeAspect="1" noChangeArrowheads="1"/>
          </p:cNvPicPr>
          <p:nvPr/>
        </p:nvPicPr>
        <p:blipFill rotWithShape="1">
          <a:blip r:embed="rId3" cstate="print">
            <a:extLst>
              <a:ext uri="{BEBA8EAE-BF5A-486C-A8C5-ECC9F3942E4B}">
                <a14:imgProps xmlns="" xmlns:a14="http://schemas.microsoft.com/office/drawing/2010/main">
                  <a14:imgLayer r:embed="rId4">
                    <a14:imgEffect>
                      <a14:colorTemperature colorTemp="5300"/>
                    </a14:imgEffect>
                    <a14:imgEffect>
                      <a14:saturation sat="66000"/>
                    </a14:imgEffect>
                    <a14:imgEffect>
                      <a14:brightnessContrast bright="20000"/>
                    </a14:imgEffect>
                  </a14:imgLayer>
                </a14:imgProps>
              </a:ext>
              <a:ext uri="{28A0092B-C50C-407E-A947-70E740481C1C}">
                <a14:useLocalDpi xmlns="" xmlns:a14="http://schemas.microsoft.com/office/drawing/2010/main" val="0"/>
              </a:ext>
            </a:extLst>
          </a:blip>
          <a:srcRect t="9043" r="2726" b="7756"/>
          <a:stretch/>
        </p:blipFill>
        <p:spPr bwMode="auto">
          <a:xfrm>
            <a:off x="4427984" y="1556792"/>
            <a:ext cx="4213038" cy="2702632"/>
          </a:xfrm>
          <a:prstGeom prst="rect">
            <a:avLst/>
          </a:prstGeom>
          <a:noFill/>
          <a:extLst>
            <a:ext uri="{909E8E84-426E-40DD-AFC4-6F175D3DCCD1}">
              <a14:hiddenFill xmlns="" xmlns:a14="http://schemas.microsoft.com/office/drawing/2010/main">
                <a:solidFill>
                  <a:srgbClr val="FFFFFF"/>
                </a:solidFill>
              </a14:hiddenFill>
            </a:ext>
          </a:extLst>
        </p:spPr>
      </p:pic>
      <p:sp>
        <p:nvSpPr>
          <p:cNvPr id="9" name="TextBox 8"/>
          <p:cNvSpPr txBox="1"/>
          <p:nvPr/>
        </p:nvSpPr>
        <p:spPr>
          <a:xfrm>
            <a:off x="1691680" y="6237312"/>
            <a:ext cx="5181227" cy="461665"/>
          </a:xfrm>
          <a:prstGeom prst="rect">
            <a:avLst/>
          </a:prstGeom>
          <a:noFill/>
        </p:spPr>
        <p:txBody>
          <a:bodyPr wrap="none" rtlCol="0">
            <a:spAutoFit/>
          </a:bodyPr>
          <a:lstStyle/>
          <a:p>
            <a:r>
              <a:rPr lang="en-GB" dirty="0" smtClean="0">
                <a:solidFill>
                  <a:schemeClr val="tx1"/>
                </a:solidFill>
              </a:rPr>
              <a:t>pH system aboard RRS Discovery</a:t>
            </a:r>
            <a:endParaRPr lang="en-GB" dirty="0">
              <a:solidFill>
                <a:schemeClr val="tx1"/>
              </a:solidFill>
            </a:endParaRPr>
          </a:p>
        </p:txBody>
      </p:sp>
      <p:sp>
        <p:nvSpPr>
          <p:cNvPr id="12" name="TextBox 11"/>
          <p:cNvSpPr txBox="1"/>
          <p:nvPr/>
        </p:nvSpPr>
        <p:spPr>
          <a:xfrm>
            <a:off x="179512" y="1700808"/>
            <a:ext cx="4176464" cy="1938992"/>
          </a:xfrm>
          <a:prstGeom prst="rect">
            <a:avLst/>
          </a:prstGeom>
          <a:noFill/>
        </p:spPr>
        <p:txBody>
          <a:bodyPr wrap="square" numCol="1" spcCol="720000" rtlCol="0">
            <a:spAutoFit/>
          </a:bodyPr>
          <a:lstStyle/>
          <a:p>
            <a:pPr marL="457200" indent="-457200"/>
            <a:r>
              <a:rPr lang="en-GB" sz="2400" dirty="0" smtClean="0">
                <a:solidFill>
                  <a:schemeClr val="tx1"/>
                </a:solidFill>
                <a:latin typeface="Calibri" pitchFamily="34" charset="0"/>
              </a:rPr>
              <a:t>Sample volume= 500 µL</a:t>
            </a:r>
            <a:endParaRPr lang="en-GB" sz="2400" dirty="0">
              <a:solidFill>
                <a:schemeClr val="tx1"/>
              </a:solidFill>
              <a:latin typeface="Calibri" pitchFamily="34" charset="0"/>
            </a:endParaRPr>
          </a:p>
          <a:p>
            <a:pPr marL="457200" indent="-457200"/>
            <a:r>
              <a:rPr lang="en-GB" sz="2400" dirty="0" smtClean="0">
                <a:solidFill>
                  <a:schemeClr val="tx1"/>
                </a:solidFill>
                <a:latin typeface="Calibri" pitchFamily="34" charset="0"/>
              </a:rPr>
              <a:t>Indicator volume= 12 </a:t>
            </a:r>
            <a:r>
              <a:rPr lang="en-GB" sz="2400" dirty="0">
                <a:solidFill>
                  <a:schemeClr val="tx1"/>
                </a:solidFill>
                <a:latin typeface="Calibri" pitchFamily="34" charset="0"/>
              </a:rPr>
              <a:t>µL</a:t>
            </a:r>
          </a:p>
          <a:p>
            <a:pPr marL="457200" indent="-457200"/>
            <a:r>
              <a:rPr lang="en-GB" sz="2400" dirty="0" smtClean="0">
                <a:solidFill>
                  <a:schemeClr val="tx1"/>
                </a:solidFill>
                <a:latin typeface="Calibri" pitchFamily="34" charset="0"/>
              </a:rPr>
              <a:t>Frequency: 10 samples/</a:t>
            </a:r>
            <a:r>
              <a:rPr lang="en-GB" sz="2400" dirty="0" err="1" smtClean="0">
                <a:solidFill>
                  <a:schemeClr val="tx1"/>
                </a:solidFill>
                <a:latin typeface="Calibri" pitchFamily="34" charset="0"/>
              </a:rPr>
              <a:t>hr</a:t>
            </a:r>
            <a:endParaRPr lang="en-GB" sz="2400" dirty="0" smtClean="0">
              <a:solidFill>
                <a:schemeClr val="tx1"/>
              </a:solidFill>
              <a:latin typeface="Calibri" pitchFamily="34" charset="0"/>
            </a:endParaRPr>
          </a:p>
          <a:p>
            <a:pPr marL="457200" indent="-457200"/>
            <a:r>
              <a:rPr lang="en-GB" sz="2400" dirty="0" err="1" smtClean="0">
                <a:solidFill>
                  <a:schemeClr val="tx1"/>
                </a:solidFill>
                <a:latin typeface="Calibri" pitchFamily="34" charset="0"/>
              </a:rPr>
              <a:t>Thymol</a:t>
            </a:r>
            <a:r>
              <a:rPr lang="en-GB" sz="2400" dirty="0" smtClean="0">
                <a:solidFill>
                  <a:schemeClr val="tx1"/>
                </a:solidFill>
                <a:latin typeface="Calibri" pitchFamily="34" charset="0"/>
              </a:rPr>
              <a:t> Blue Indicator</a:t>
            </a:r>
          </a:p>
          <a:p>
            <a:pPr marL="457200" indent="-457200"/>
            <a:r>
              <a:rPr lang="en-GB" sz="2400" dirty="0" smtClean="0">
                <a:solidFill>
                  <a:schemeClr val="tx1"/>
                </a:solidFill>
                <a:latin typeface="Calibri" pitchFamily="34" charset="0"/>
              </a:rPr>
              <a:t>Surface seawater temperature</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Workshop </a:t>
            </a:r>
            <a:r>
              <a:rPr lang="en-IE" dirty="0" err="1" smtClean="0"/>
              <a:t>partcipants</a:t>
            </a:r>
            <a:endParaRPr lang="en-IE" dirty="0"/>
          </a:p>
        </p:txBody>
      </p:sp>
      <p:pic>
        <p:nvPicPr>
          <p:cNvPr id="5" name="Content Placeholder 4" descr="Copy of 2013-10-17_3.JPG"/>
          <p:cNvPicPr>
            <a:picLocks noGrp="1" noChangeAspect="1"/>
          </p:cNvPicPr>
          <p:nvPr>
            <p:ph idx="1"/>
          </p:nvPr>
        </p:nvPicPr>
        <p:blipFill>
          <a:blip r:embed="rId2" cstate="print"/>
          <a:stretch>
            <a:fillRect/>
          </a:stretch>
        </p:blipFill>
        <p:spPr>
          <a:xfrm>
            <a:off x="611560" y="1412776"/>
            <a:ext cx="7740352" cy="5162754"/>
          </a:xfrm>
          <a:ln>
            <a:solidFill>
              <a:schemeClr val="bg1"/>
            </a:solidFill>
          </a:ln>
        </p:spPr>
      </p:pic>
      <p:sp>
        <p:nvSpPr>
          <p:cNvPr id="4" name="Footer Placeholder 3"/>
          <p:cNvSpPr>
            <a:spLocks noGrp="1"/>
          </p:cNvSpPr>
          <p:nvPr>
            <p:ph type="ftr" sz="quarter" idx="11"/>
          </p:nvPr>
        </p:nvSpPr>
        <p:spPr/>
        <p:txBody>
          <a:bodyPr/>
          <a:lstStyle/>
          <a:p>
            <a:pPr>
              <a:defRPr/>
            </a:pPr>
            <a:endParaRPr lang="en-US"/>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6876256" y="6381750"/>
            <a:ext cx="2133600" cy="476250"/>
          </a:xfrm>
          <a:prstGeom prst="rect">
            <a:avLst/>
          </a:prstGeom>
        </p:spPr>
        <p:txBody>
          <a:bodyPr/>
          <a:lstStyle/>
          <a:p>
            <a:pPr>
              <a:defRPr/>
            </a:pPr>
            <a:fld id="{41FBC633-3856-4EC6-ADCC-D15CCE750B53}" type="slidenum">
              <a:rPr lang="en-US" smtClean="0">
                <a:solidFill>
                  <a:schemeClr val="bg1"/>
                </a:solidFill>
              </a:rPr>
              <a:pPr>
                <a:defRPr/>
              </a:pPr>
              <a:t>40</a:t>
            </a:fld>
            <a:endParaRPr lang="en-US" dirty="0">
              <a:solidFill>
                <a:schemeClr val="bg1"/>
              </a:solidFill>
            </a:endParaRPr>
          </a:p>
        </p:txBody>
      </p:sp>
      <p:sp>
        <p:nvSpPr>
          <p:cNvPr id="3" name="Rectangle 2"/>
          <p:cNvSpPr/>
          <p:nvPr/>
        </p:nvSpPr>
        <p:spPr>
          <a:xfrm>
            <a:off x="107504" y="548680"/>
            <a:ext cx="8568952" cy="63093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36512" y="1436583"/>
            <a:ext cx="4554252" cy="4524315"/>
          </a:xfrm>
          <a:prstGeom prst="rect">
            <a:avLst/>
          </a:prstGeom>
          <a:noFill/>
        </p:spPr>
        <p:txBody>
          <a:bodyPr wrap="square" numCol="1" spcCol="720000" rtlCol="0">
            <a:spAutoFit/>
          </a:bodyPr>
          <a:lstStyle/>
          <a:p>
            <a:pPr marL="457200" indent="-457200">
              <a:buFont typeface="Arial" pitchFamily="34" charset="0"/>
              <a:buChar char="•"/>
            </a:pPr>
            <a:r>
              <a:rPr lang="en-GB" sz="2400" dirty="0" smtClean="0">
                <a:solidFill>
                  <a:schemeClr val="tx1"/>
                </a:solidFill>
                <a:latin typeface="Calibri" pitchFamily="34" charset="0"/>
              </a:rPr>
              <a:t>Version 1: PIC microcontroller</a:t>
            </a:r>
          </a:p>
          <a:p>
            <a:pPr marL="914400" lvl="1" indent="-457200">
              <a:buFont typeface="Arial" pitchFamily="34" charset="0"/>
              <a:buChar char="•"/>
            </a:pPr>
            <a:r>
              <a:rPr lang="en-GB" sz="2400" dirty="0" smtClean="0">
                <a:solidFill>
                  <a:schemeClr val="tx1"/>
                </a:solidFill>
                <a:latin typeface="Calibri" pitchFamily="34" charset="0"/>
              </a:rPr>
              <a:t>RS232 interface for FB implemented</a:t>
            </a:r>
          </a:p>
          <a:p>
            <a:pPr marL="457200" lvl="0" indent="-457200">
              <a:buFont typeface="Arial" pitchFamily="34" charset="0"/>
              <a:buChar char="•"/>
            </a:pPr>
            <a:r>
              <a:rPr lang="en-GB" sz="2400" dirty="0" smtClean="0">
                <a:solidFill>
                  <a:schemeClr val="tx1"/>
                </a:solidFill>
                <a:latin typeface="Calibri" pitchFamily="34" charset="0"/>
              </a:rPr>
              <a:t>Version 2: </a:t>
            </a:r>
            <a:r>
              <a:rPr lang="en-GB" sz="2400" dirty="0" smtClean="0">
                <a:solidFill>
                  <a:schemeClr val="tx1"/>
                </a:solidFill>
              </a:rPr>
              <a:t>Atmel SAM4L</a:t>
            </a:r>
          </a:p>
          <a:p>
            <a:pPr marL="914400" lvl="1" indent="-457200">
              <a:buFont typeface="Arial" pitchFamily="34" charset="0"/>
              <a:buChar char="•"/>
            </a:pPr>
            <a:r>
              <a:rPr lang="en-GB" sz="2400" dirty="0" smtClean="0">
                <a:solidFill>
                  <a:schemeClr val="tx1"/>
                </a:solidFill>
              </a:rPr>
              <a:t>Improved interfaces, system control</a:t>
            </a:r>
          </a:p>
          <a:p>
            <a:pPr marL="914400" lvl="1" indent="-457200">
              <a:buFont typeface="Arial" pitchFamily="34" charset="0"/>
              <a:buChar char="•"/>
            </a:pPr>
            <a:r>
              <a:rPr lang="en-GB" sz="2400" dirty="0" smtClean="0">
                <a:solidFill>
                  <a:schemeClr val="tx1"/>
                </a:solidFill>
              </a:rPr>
              <a:t>RS232 and USB interfaces</a:t>
            </a:r>
          </a:p>
          <a:p>
            <a:pPr marL="457200" indent="-457200">
              <a:buFont typeface="Arial" pitchFamily="34" charset="0"/>
              <a:buChar char="•"/>
            </a:pPr>
            <a:r>
              <a:rPr lang="en-GB" sz="2400" dirty="0" smtClean="0">
                <a:solidFill>
                  <a:schemeClr val="tx1"/>
                </a:solidFill>
              </a:rPr>
              <a:t>Development of conformal  coasting for improved water resistance</a:t>
            </a:r>
          </a:p>
          <a:p>
            <a:pPr marL="457200" indent="-457200">
              <a:buFont typeface="Arial" pitchFamily="34" charset="0"/>
              <a:buChar char="•"/>
            </a:pPr>
            <a:endParaRPr lang="en-GB" sz="2400" dirty="0" smtClean="0">
              <a:solidFill>
                <a:schemeClr val="tx1"/>
              </a:solidFill>
              <a:latin typeface="Calibri" pitchFamily="34" charset="0"/>
            </a:endParaRPr>
          </a:p>
        </p:txBody>
      </p:sp>
      <p:sp>
        <p:nvSpPr>
          <p:cNvPr id="5" name="Title 1"/>
          <p:cNvSpPr txBox="1">
            <a:spLocks/>
          </p:cNvSpPr>
          <p:nvPr/>
        </p:nvSpPr>
        <p:spPr>
          <a:xfrm>
            <a:off x="0" y="-27384"/>
            <a:ext cx="9144000" cy="646331"/>
          </a:xfrm>
          <a:prstGeom prst="rect">
            <a:avLst/>
          </a:prstGeom>
          <a:solidFill>
            <a:schemeClr val="tx1">
              <a:lumMod val="65000"/>
              <a:lumOff val="35000"/>
            </a:schemeClr>
          </a:solid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3600" b="0" i="0" u="none" strike="noStrike" kern="0" cap="none" spc="0" normalizeH="0" baseline="0" noProof="0" smtClean="0">
                <a:ln>
                  <a:noFill/>
                </a:ln>
                <a:effectLst/>
                <a:uLnTx/>
                <a:uFillTx/>
                <a:latin typeface="+mj-lt"/>
                <a:ea typeface="+mj-ea"/>
                <a:cs typeface="+mj-cs"/>
              </a:rPr>
              <a:t>Improved Robustness for JERICO</a:t>
            </a:r>
            <a:endParaRPr kumimoji="0" lang="en-GB" sz="3600" b="0" i="0" u="none" strike="noStrike" kern="0" cap="none" spc="0" normalizeH="0" baseline="0" noProof="0" dirty="0">
              <a:ln>
                <a:noFill/>
              </a:ln>
              <a:effectLst/>
              <a:uLnTx/>
              <a:uFillTx/>
              <a:latin typeface="+mj-lt"/>
              <a:ea typeface="+mj-ea"/>
              <a:cs typeface="+mj-cs"/>
            </a:endParaRPr>
          </a:p>
        </p:txBody>
      </p:sp>
      <p:sp>
        <p:nvSpPr>
          <p:cNvPr id="6" name="TextBox 5"/>
          <p:cNvSpPr txBox="1"/>
          <p:nvPr/>
        </p:nvSpPr>
        <p:spPr>
          <a:xfrm>
            <a:off x="426951" y="764704"/>
            <a:ext cx="6740948" cy="523220"/>
          </a:xfrm>
          <a:prstGeom prst="rect">
            <a:avLst/>
          </a:prstGeom>
          <a:noFill/>
          <a:ln w="38100">
            <a:solidFill>
              <a:schemeClr val="tx1"/>
            </a:solidFill>
          </a:ln>
        </p:spPr>
        <p:txBody>
          <a:bodyPr wrap="none" rtlCol="0">
            <a:spAutoFit/>
          </a:bodyPr>
          <a:lstStyle/>
          <a:p>
            <a:r>
              <a:rPr lang="en-GB" sz="2800" dirty="0" smtClean="0">
                <a:solidFill>
                  <a:schemeClr val="tx1"/>
                </a:solidFill>
              </a:rPr>
              <a:t>Removal of PC – integrated controller</a:t>
            </a:r>
            <a:endParaRPr lang="en-GB" sz="2800" dirty="0">
              <a:solidFill>
                <a:schemeClr val="tx1"/>
              </a:solidFill>
            </a:endParaRPr>
          </a:p>
        </p:txBody>
      </p:sp>
      <p:sp>
        <p:nvSpPr>
          <p:cNvPr id="7" name="TextBox 6"/>
          <p:cNvSpPr txBox="1"/>
          <p:nvPr/>
        </p:nvSpPr>
        <p:spPr>
          <a:xfrm>
            <a:off x="4644008" y="4725144"/>
            <a:ext cx="4032448" cy="830997"/>
          </a:xfrm>
          <a:prstGeom prst="rect">
            <a:avLst/>
          </a:prstGeom>
          <a:noFill/>
        </p:spPr>
        <p:txBody>
          <a:bodyPr wrap="square" rtlCol="0">
            <a:spAutoFit/>
          </a:bodyPr>
          <a:lstStyle/>
          <a:p>
            <a:r>
              <a:rPr lang="en-GB" dirty="0" smtClean="0">
                <a:solidFill>
                  <a:schemeClr val="tx1"/>
                </a:solidFill>
              </a:rPr>
              <a:t>Version 1: sensor system controller</a:t>
            </a:r>
            <a:endParaRPr lang="en-GB" dirty="0">
              <a:solidFill>
                <a:schemeClr val="tx1"/>
              </a:solidFill>
            </a:endParaRPr>
          </a:p>
        </p:txBody>
      </p:sp>
      <p:pic>
        <p:nvPicPr>
          <p:cNvPr id="8" name="Picture 7" descr="logger1 copy"/>
          <p:cNvPicPr>
            <a:picLocks noChangeAspect="1" noChangeArrowheads="1"/>
          </p:cNvPicPr>
          <p:nvPr/>
        </p:nvPicPr>
        <p:blipFill>
          <a:blip r:embed="rId3" cstate="print"/>
          <a:srcRect/>
          <a:stretch>
            <a:fillRect/>
          </a:stretch>
        </p:blipFill>
        <p:spPr bwMode="auto">
          <a:xfrm>
            <a:off x="4788024" y="1556792"/>
            <a:ext cx="3693368" cy="2937907"/>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6876256" y="6381750"/>
            <a:ext cx="2133600" cy="476250"/>
          </a:xfrm>
          <a:prstGeom prst="rect">
            <a:avLst/>
          </a:prstGeom>
        </p:spPr>
        <p:txBody>
          <a:bodyPr/>
          <a:lstStyle/>
          <a:p>
            <a:pPr>
              <a:defRPr/>
            </a:pPr>
            <a:fld id="{41FBC633-3856-4EC6-ADCC-D15CCE750B53}" type="slidenum">
              <a:rPr lang="en-US" smtClean="0">
                <a:solidFill>
                  <a:schemeClr val="bg1"/>
                </a:solidFill>
              </a:rPr>
              <a:pPr>
                <a:defRPr/>
              </a:pPr>
              <a:t>41</a:t>
            </a:fld>
            <a:endParaRPr lang="en-US" dirty="0">
              <a:solidFill>
                <a:schemeClr val="bg1"/>
              </a:solidFill>
            </a:endParaRPr>
          </a:p>
        </p:txBody>
      </p:sp>
      <p:sp>
        <p:nvSpPr>
          <p:cNvPr id="3" name="Rectangle 2"/>
          <p:cNvSpPr/>
          <p:nvPr/>
        </p:nvSpPr>
        <p:spPr>
          <a:xfrm>
            <a:off x="539552" y="548680"/>
            <a:ext cx="8136904" cy="630932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539552" y="1700808"/>
            <a:ext cx="4554252" cy="3416320"/>
          </a:xfrm>
          <a:prstGeom prst="rect">
            <a:avLst/>
          </a:prstGeom>
          <a:noFill/>
        </p:spPr>
        <p:txBody>
          <a:bodyPr wrap="square" numCol="1" spcCol="720000" rtlCol="0">
            <a:spAutoFit/>
          </a:bodyPr>
          <a:lstStyle/>
          <a:p>
            <a:pPr marL="457200" indent="-457200">
              <a:buFont typeface="Arial" pitchFamily="34" charset="0"/>
              <a:buChar char="•"/>
            </a:pPr>
            <a:r>
              <a:rPr lang="en-GB" sz="2400" dirty="0" smtClean="0">
                <a:solidFill>
                  <a:schemeClr val="tx1"/>
                </a:solidFill>
                <a:latin typeface="Calibri" pitchFamily="34" charset="0"/>
              </a:rPr>
              <a:t>Version 1: </a:t>
            </a:r>
          </a:p>
          <a:p>
            <a:pPr marL="914400" lvl="1" indent="-457200">
              <a:buFont typeface="Arial" pitchFamily="34" charset="0"/>
              <a:buChar char="•"/>
            </a:pPr>
            <a:r>
              <a:rPr lang="en-GB" sz="2400" dirty="0" smtClean="0">
                <a:solidFill>
                  <a:schemeClr val="tx1"/>
                </a:solidFill>
                <a:latin typeface="Calibri" pitchFamily="34" charset="0"/>
              </a:rPr>
              <a:t>Glass barrels</a:t>
            </a:r>
          </a:p>
          <a:p>
            <a:pPr marL="914400" lvl="1" indent="-457200">
              <a:buFont typeface="Arial" pitchFamily="34" charset="0"/>
              <a:buChar char="•"/>
            </a:pPr>
            <a:r>
              <a:rPr lang="en-GB" sz="2400" dirty="0" smtClean="0">
                <a:solidFill>
                  <a:schemeClr val="tx1"/>
                </a:solidFill>
                <a:latin typeface="Calibri" pitchFamily="34" charset="0"/>
              </a:rPr>
              <a:t>Titanium V plungers and quad ring seals</a:t>
            </a:r>
          </a:p>
          <a:p>
            <a:pPr marL="914400" lvl="1" indent="-457200">
              <a:buFont typeface="Arial" pitchFamily="34" charset="0"/>
              <a:buChar char="•"/>
            </a:pPr>
            <a:r>
              <a:rPr lang="en-GB" sz="2400" dirty="0" smtClean="0">
                <a:solidFill>
                  <a:schemeClr val="tx1"/>
                </a:solidFill>
                <a:latin typeface="Calibri" pitchFamily="34" charset="0"/>
              </a:rPr>
              <a:t>Stepper motor screw drive</a:t>
            </a:r>
          </a:p>
          <a:p>
            <a:pPr marL="457200" lvl="0" indent="-457200">
              <a:buFont typeface="Arial" pitchFamily="34" charset="0"/>
              <a:buChar char="•"/>
            </a:pPr>
            <a:r>
              <a:rPr lang="en-GB" sz="2400" dirty="0" smtClean="0">
                <a:solidFill>
                  <a:schemeClr val="tx1"/>
                </a:solidFill>
                <a:latin typeface="Calibri" pitchFamily="34" charset="0"/>
              </a:rPr>
              <a:t>Version 2: </a:t>
            </a:r>
            <a:endParaRPr lang="en-GB" sz="2400" dirty="0" smtClean="0">
              <a:solidFill>
                <a:schemeClr val="tx1"/>
              </a:solidFill>
            </a:endParaRPr>
          </a:p>
          <a:p>
            <a:pPr marL="914400" lvl="1" indent="-457200">
              <a:buFont typeface="Arial" pitchFamily="34" charset="0"/>
              <a:buChar char="•"/>
            </a:pPr>
            <a:r>
              <a:rPr lang="en-GB" sz="2400" dirty="0" smtClean="0">
                <a:solidFill>
                  <a:schemeClr val="tx1"/>
                </a:solidFill>
              </a:rPr>
              <a:t>Titanium II barrels a plungers</a:t>
            </a:r>
          </a:p>
          <a:p>
            <a:pPr marL="457200" indent="-457200">
              <a:buFont typeface="Arial" pitchFamily="34" charset="0"/>
              <a:buChar char="•"/>
            </a:pPr>
            <a:endParaRPr lang="en-GB" sz="2400" dirty="0" smtClean="0">
              <a:solidFill>
                <a:schemeClr val="tx1"/>
              </a:solidFill>
              <a:latin typeface="Calibri" pitchFamily="34" charset="0"/>
            </a:endParaRPr>
          </a:p>
        </p:txBody>
      </p:sp>
      <p:sp>
        <p:nvSpPr>
          <p:cNvPr id="5" name="Title 1"/>
          <p:cNvSpPr txBox="1">
            <a:spLocks/>
          </p:cNvSpPr>
          <p:nvPr/>
        </p:nvSpPr>
        <p:spPr>
          <a:xfrm>
            <a:off x="0" y="-27384"/>
            <a:ext cx="9144000" cy="646331"/>
          </a:xfrm>
          <a:prstGeom prst="rect">
            <a:avLst/>
          </a:prstGeom>
          <a:solidFill>
            <a:schemeClr val="tx1">
              <a:lumMod val="65000"/>
              <a:lumOff val="35000"/>
            </a:schemeClr>
          </a:solid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3600" b="0" i="0" u="none" strike="noStrike" kern="0" cap="none" spc="0" normalizeH="0" baseline="0" noProof="0" smtClean="0">
                <a:ln>
                  <a:noFill/>
                </a:ln>
                <a:effectLst/>
                <a:uLnTx/>
                <a:uFillTx/>
                <a:latin typeface="+mj-lt"/>
                <a:ea typeface="+mj-ea"/>
                <a:cs typeface="+mj-cs"/>
              </a:rPr>
              <a:t>Improved Robustness for JERICO</a:t>
            </a:r>
            <a:endParaRPr kumimoji="0" lang="en-GB" sz="3600" b="0" i="0" u="none" strike="noStrike" kern="0" cap="none" spc="0" normalizeH="0" baseline="0" noProof="0" dirty="0">
              <a:ln>
                <a:noFill/>
              </a:ln>
              <a:effectLst/>
              <a:uLnTx/>
              <a:uFillTx/>
              <a:latin typeface="+mj-lt"/>
              <a:ea typeface="+mj-ea"/>
              <a:cs typeface="+mj-cs"/>
            </a:endParaRPr>
          </a:p>
        </p:txBody>
      </p:sp>
      <p:sp>
        <p:nvSpPr>
          <p:cNvPr id="6" name="TextBox 5"/>
          <p:cNvSpPr txBox="1"/>
          <p:nvPr/>
        </p:nvSpPr>
        <p:spPr>
          <a:xfrm>
            <a:off x="683568" y="764704"/>
            <a:ext cx="7795724" cy="523220"/>
          </a:xfrm>
          <a:prstGeom prst="rect">
            <a:avLst/>
          </a:prstGeom>
          <a:noFill/>
          <a:ln w="38100">
            <a:solidFill>
              <a:schemeClr val="tx1"/>
            </a:solidFill>
          </a:ln>
        </p:spPr>
        <p:txBody>
          <a:bodyPr wrap="none" rtlCol="0">
            <a:spAutoFit/>
          </a:bodyPr>
          <a:lstStyle/>
          <a:p>
            <a:r>
              <a:rPr lang="en-GB" sz="2800" dirty="0" smtClean="0">
                <a:solidFill>
                  <a:schemeClr val="tx1"/>
                </a:solidFill>
              </a:rPr>
              <a:t>Adaptation of bespoke in-situ syringe pump</a:t>
            </a:r>
            <a:endParaRPr lang="en-GB" sz="2800" dirty="0">
              <a:solidFill>
                <a:schemeClr val="tx1"/>
              </a:solidFill>
            </a:endParaRPr>
          </a:p>
        </p:txBody>
      </p:sp>
      <p:sp>
        <p:nvSpPr>
          <p:cNvPr id="7" name="TextBox 6"/>
          <p:cNvSpPr txBox="1"/>
          <p:nvPr/>
        </p:nvSpPr>
        <p:spPr>
          <a:xfrm>
            <a:off x="4067944" y="5805264"/>
            <a:ext cx="4824536" cy="830997"/>
          </a:xfrm>
          <a:prstGeom prst="rect">
            <a:avLst/>
          </a:prstGeom>
          <a:noFill/>
        </p:spPr>
        <p:txBody>
          <a:bodyPr wrap="square" rtlCol="0">
            <a:spAutoFit/>
          </a:bodyPr>
          <a:lstStyle/>
          <a:p>
            <a:r>
              <a:rPr lang="en-GB" dirty="0" smtClean="0">
                <a:solidFill>
                  <a:schemeClr val="tx1"/>
                </a:solidFill>
              </a:rPr>
              <a:t>Version 2 syringe pump (on nutrient “lab on a chip”)</a:t>
            </a:r>
            <a:endParaRPr lang="en-GB" dirty="0">
              <a:solidFill>
                <a:schemeClr val="tx1"/>
              </a:solidFill>
            </a:endParaRPr>
          </a:p>
        </p:txBody>
      </p:sp>
      <p:pic>
        <p:nvPicPr>
          <p:cNvPr id="8" name="Content Placeholder 7" descr="system_photo adjusted.jpg"/>
          <p:cNvPicPr>
            <a:picLocks noChangeAspect="1"/>
          </p:cNvPicPr>
          <p:nvPr/>
        </p:nvPicPr>
        <p:blipFill>
          <a:blip r:embed="rId3" cstate="print"/>
          <a:stretch>
            <a:fillRect/>
          </a:stretch>
        </p:blipFill>
        <p:spPr>
          <a:xfrm>
            <a:off x="5436096" y="1484784"/>
            <a:ext cx="2549930" cy="4251960"/>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0238"/>
            <a:ext cx="8229600" cy="1143000"/>
          </a:xfrm>
        </p:spPr>
        <p:txBody>
          <a:bodyPr/>
          <a:lstStyle/>
          <a:p>
            <a:r>
              <a:rPr lang="en-US" sz="2000" dirty="0" smtClean="0"/>
              <a:t>Future work</a:t>
            </a:r>
            <a:endParaRPr lang="en-US" sz="2000" dirty="0"/>
          </a:p>
        </p:txBody>
      </p:sp>
      <p:sp>
        <p:nvSpPr>
          <p:cNvPr id="3" name="Content Placeholder 2"/>
          <p:cNvSpPr>
            <a:spLocks noGrp="1"/>
          </p:cNvSpPr>
          <p:nvPr>
            <p:ph idx="1"/>
          </p:nvPr>
        </p:nvSpPr>
        <p:spPr>
          <a:xfrm>
            <a:off x="457200" y="1340768"/>
            <a:ext cx="8686800" cy="5256584"/>
          </a:xfrm>
          <a:solidFill>
            <a:schemeClr val="tx1"/>
          </a:solidFill>
        </p:spPr>
        <p:txBody>
          <a:bodyPr/>
          <a:lstStyle/>
          <a:p>
            <a:r>
              <a:rPr lang="en-US" sz="2400" dirty="0" smtClean="0"/>
              <a:t>Combine pH and pCO2 into one system</a:t>
            </a:r>
          </a:p>
          <a:p>
            <a:r>
              <a:rPr lang="en-US" sz="2400" dirty="0" smtClean="0"/>
              <a:t>Deployment for long term tests on three ship routes (seasons, years)</a:t>
            </a:r>
          </a:p>
          <a:p>
            <a:pPr lvl="1"/>
            <a:r>
              <a:rPr lang="en-US" sz="2000" dirty="0" smtClean="0"/>
              <a:t>Kattegat/Skagerrak </a:t>
            </a:r>
            <a:r>
              <a:rPr lang="en-US" sz="2000" dirty="0"/>
              <a:t>(low </a:t>
            </a:r>
            <a:r>
              <a:rPr lang="en-US" sz="2000" dirty="0" smtClean="0"/>
              <a:t>saline water, </a:t>
            </a:r>
            <a:r>
              <a:rPr lang="en-US" sz="2000" dirty="0"/>
              <a:t>high </a:t>
            </a:r>
            <a:r>
              <a:rPr lang="en-US" sz="2000" dirty="0" err="1"/>
              <a:t>Chl</a:t>
            </a:r>
            <a:r>
              <a:rPr lang="en-US" sz="2000" dirty="0"/>
              <a:t>-a)</a:t>
            </a:r>
          </a:p>
          <a:p>
            <a:pPr lvl="1"/>
            <a:r>
              <a:rPr lang="en-US" sz="2000" dirty="0"/>
              <a:t>Coastal </a:t>
            </a:r>
            <a:r>
              <a:rPr lang="en-US" sz="2000" dirty="0" smtClean="0"/>
              <a:t>areas (Fjords, Rivers mouth)</a:t>
            </a:r>
            <a:endParaRPr lang="en-US" sz="2000" dirty="0"/>
          </a:p>
          <a:p>
            <a:pPr lvl="1"/>
            <a:r>
              <a:rPr lang="en-US" sz="2000" dirty="0"/>
              <a:t>Barents Sea </a:t>
            </a:r>
            <a:r>
              <a:rPr lang="en-US" sz="2000" dirty="0" smtClean="0"/>
              <a:t>(cold waters/Arctic)</a:t>
            </a:r>
          </a:p>
          <a:p>
            <a:r>
              <a:rPr lang="en-US" sz="2400" dirty="0" smtClean="0"/>
              <a:t>Long </a:t>
            </a:r>
            <a:r>
              <a:rPr lang="en-US" sz="2400" dirty="0"/>
              <a:t>term technical experience </a:t>
            </a:r>
            <a:endParaRPr lang="en-US" sz="2400" dirty="0" smtClean="0"/>
          </a:p>
          <a:p>
            <a:r>
              <a:rPr lang="en-US" sz="2400" dirty="0" smtClean="0"/>
              <a:t>Long term calibrations experience (NOAA-gas)</a:t>
            </a:r>
          </a:p>
          <a:p>
            <a:r>
              <a:rPr lang="en-US" sz="2400" dirty="0" smtClean="0"/>
              <a:t>Establish the overall precision </a:t>
            </a:r>
            <a:r>
              <a:rPr lang="en-US" sz="2400" dirty="0"/>
              <a:t>and </a:t>
            </a:r>
            <a:r>
              <a:rPr lang="en-US" sz="2400" dirty="0" smtClean="0"/>
              <a:t>accuracy</a:t>
            </a:r>
          </a:p>
          <a:p>
            <a:pPr lvl="1"/>
            <a:r>
              <a:rPr lang="en-US" sz="2000" dirty="0" smtClean="0"/>
              <a:t>Comparison and implementation in the monitoring program</a:t>
            </a:r>
          </a:p>
          <a:p>
            <a:pPr lvl="1"/>
            <a:r>
              <a:rPr lang="en-US" sz="2000" dirty="0" smtClean="0"/>
              <a:t>Hopefully implementation into the monitoring programs?</a:t>
            </a:r>
          </a:p>
          <a:p>
            <a:r>
              <a:rPr lang="en-US" sz="2400" dirty="0" smtClean="0"/>
              <a:t>Comparisons with other systems (</a:t>
            </a:r>
            <a:r>
              <a:rPr lang="en-US" sz="2400" dirty="0" err="1" smtClean="0"/>
              <a:t>Jerico</a:t>
            </a:r>
            <a:r>
              <a:rPr lang="en-US" sz="2400" dirty="0" smtClean="0"/>
              <a:t>-activity?)</a:t>
            </a:r>
          </a:p>
          <a:p>
            <a:pPr lvl="1"/>
            <a:r>
              <a:rPr lang="en-US" sz="2000" dirty="0" smtClean="0"/>
              <a:t>GO-System,</a:t>
            </a:r>
            <a:r>
              <a:rPr lang="en-US" sz="2000" dirty="0"/>
              <a:t> o</a:t>
            </a:r>
            <a:r>
              <a:rPr lang="en-US" sz="2000" dirty="0" smtClean="0"/>
              <a:t>ther membrane systems and other detectors</a:t>
            </a:r>
          </a:p>
          <a:p>
            <a:endParaRPr lang="en-US" dirty="0"/>
          </a:p>
        </p:txBody>
      </p:sp>
      <p:sp>
        <p:nvSpPr>
          <p:cNvPr id="5" name="Footer Placeholder 4"/>
          <p:cNvSpPr>
            <a:spLocks noGrp="1"/>
          </p:cNvSpPr>
          <p:nvPr>
            <p:ph type="ftr" sz="quarter" idx="11"/>
          </p:nvPr>
        </p:nvSpPr>
        <p:spPr>
          <a:xfrm>
            <a:off x="3923928" y="548680"/>
            <a:ext cx="2895600" cy="152400"/>
          </a:xfrm>
        </p:spPr>
        <p:txBody>
          <a:bodyPr/>
          <a:lstStyle/>
          <a:p>
            <a:r>
              <a:rPr lang="nn-NO" sz="2000" dirty="0" smtClean="0"/>
              <a:t>Kai Sørensen, NIVA   kai.sorensen@niva.no</a:t>
            </a:r>
            <a:endParaRPr lang="nn-NO" sz="2000" dirty="0"/>
          </a:p>
        </p:txBody>
      </p:sp>
    </p:spTree>
    <p:extLst>
      <p:ext uri="{BB962C8B-B14F-4D97-AF65-F5344CB8AC3E}">
        <p14:creationId xmlns:p14="http://schemas.microsoft.com/office/powerpoint/2010/main" xmlns="" val="253788972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28"/>
          <p:cNvSpPr/>
          <p:nvPr/>
        </p:nvSpPr>
        <p:spPr>
          <a:xfrm>
            <a:off x="0" y="1905000"/>
            <a:ext cx="1905000" cy="4267200"/>
          </a:xfrm>
          <a:prstGeom prst="round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E"/>
          </a:p>
        </p:txBody>
      </p:sp>
      <p:sp>
        <p:nvSpPr>
          <p:cNvPr id="28" name="Rounded Rectangle 27"/>
          <p:cNvSpPr/>
          <p:nvPr/>
        </p:nvSpPr>
        <p:spPr>
          <a:xfrm>
            <a:off x="3810000" y="1981200"/>
            <a:ext cx="1600200" cy="3505200"/>
          </a:xfrm>
          <a:prstGeom prst="round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E"/>
          </a:p>
        </p:txBody>
      </p:sp>
      <p:sp>
        <p:nvSpPr>
          <p:cNvPr id="21" name="Rectangle 20"/>
          <p:cNvSpPr/>
          <p:nvPr/>
        </p:nvSpPr>
        <p:spPr>
          <a:xfrm>
            <a:off x="457200" y="152400"/>
            <a:ext cx="8153400" cy="609600"/>
          </a:xfrm>
          <a:prstGeom prst="rect">
            <a:avLst/>
          </a:prstGeom>
          <a:ln/>
        </p:spPr>
        <p:style>
          <a:lnRef idx="2">
            <a:schemeClr val="dk1"/>
          </a:lnRef>
          <a:fillRef idx="1">
            <a:schemeClr val="lt1"/>
          </a:fillRef>
          <a:effectRef idx="0">
            <a:schemeClr val="dk1"/>
          </a:effectRef>
          <a:fontRef idx="minor">
            <a:schemeClr val="dk1"/>
          </a:fontRef>
        </p:style>
        <p:txBody>
          <a:bodyPr anchor="ctr"/>
          <a:lstStyle/>
          <a:p>
            <a:pPr algn="ctr">
              <a:defRPr/>
            </a:pPr>
            <a:endParaRPr lang="en-IE" dirty="0"/>
          </a:p>
        </p:txBody>
      </p:sp>
      <p:sp>
        <p:nvSpPr>
          <p:cNvPr id="2056" name="TextBox 27"/>
          <p:cNvSpPr txBox="1">
            <a:spLocks noChangeArrowheads="1"/>
          </p:cNvSpPr>
          <p:nvPr/>
        </p:nvSpPr>
        <p:spPr bwMode="auto">
          <a:xfrm>
            <a:off x="228600" y="228600"/>
            <a:ext cx="8763000" cy="535531"/>
          </a:xfrm>
          <a:prstGeom prst="rect">
            <a:avLst/>
          </a:prstGeom>
          <a:noFill/>
          <a:ln w="9525">
            <a:noFill/>
            <a:miter lim="800000"/>
            <a:headEnd/>
            <a:tailEnd/>
          </a:ln>
        </p:spPr>
        <p:txBody>
          <a:bodyPr>
            <a:spAutoFit/>
          </a:bodyPr>
          <a:lstStyle/>
          <a:p>
            <a:pPr algn="ctr"/>
            <a:r>
              <a:rPr lang="en-IE" sz="3200" b="1" dirty="0" smtClean="0"/>
              <a:t>WP10 </a:t>
            </a:r>
            <a:r>
              <a:rPr lang="en-IE" sz="3200" b="1" dirty="0"/>
              <a:t>Overview </a:t>
            </a:r>
            <a:r>
              <a:rPr lang="en-IE" sz="3200" b="1" dirty="0" smtClean="0"/>
              <a:t>2013</a:t>
            </a:r>
            <a:endParaRPr lang="en-IE" sz="3200" b="1" dirty="0"/>
          </a:p>
        </p:txBody>
      </p:sp>
      <p:sp>
        <p:nvSpPr>
          <p:cNvPr id="40" name="Rounded Rectangle 39"/>
          <p:cNvSpPr/>
          <p:nvPr/>
        </p:nvSpPr>
        <p:spPr>
          <a:xfrm>
            <a:off x="0" y="2133600"/>
            <a:ext cx="1752600" cy="685800"/>
          </a:xfrm>
          <a:prstGeom prst="roundRect">
            <a:avLst/>
          </a:prstGeom>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sz="1400" b="1" u="sng" dirty="0" smtClean="0">
                <a:solidFill>
                  <a:schemeClr val="bg2"/>
                </a:solidFill>
              </a:rPr>
              <a:t>Biological compartments</a:t>
            </a:r>
            <a:endParaRPr lang="en-IE" sz="1400" dirty="0">
              <a:solidFill>
                <a:schemeClr val="bg2"/>
              </a:solidFill>
            </a:endParaRPr>
          </a:p>
        </p:txBody>
      </p:sp>
      <p:sp>
        <p:nvSpPr>
          <p:cNvPr id="24" name="Rounded Rectangle 23"/>
          <p:cNvSpPr/>
          <p:nvPr/>
        </p:nvSpPr>
        <p:spPr>
          <a:xfrm>
            <a:off x="228600" y="5410200"/>
            <a:ext cx="1440160" cy="685800"/>
          </a:xfrm>
          <a:prstGeom prst="roundRect">
            <a:avLst/>
          </a:prstGeom>
          <a:solidFill>
            <a:srgbClr val="FFC00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sz="1400" b="1" u="sng" dirty="0" err="1" smtClean="0">
                <a:solidFill>
                  <a:schemeClr val="bg2">
                    <a:lumMod val="65000"/>
                    <a:lumOff val="35000"/>
                  </a:schemeClr>
                </a:solidFill>
              </a:rPr>
              <a:t>FlowCam</a:t>
            </a:r>
            <a:endParaRPr lang="en-IE" sz="1400" b="1" u="sng" dirty="0" smtClean="0">
              <a:solidFill>
                <a:schemeClr val="bg2">
                  <a:lumMod val="65000"/>
                  <a:lumOff val="35000"/>
                </a:schemeClr>
              </a:solidFill>
            </a:endParaRPr>
          </a:p>
          <a:p>
            <a:pPr algn="ctr">
              <a:defRPr/>
            </a:pPr>
            <a:r>
              <a:rPr lang="en-IE" sz="1400" b="1" u="sng" dirty="0" err="1" smtClean="0">
                <a:solidFill>
                  <a:schemeClr val="bg2">
                    <a:lumMod val="65000"/>
                    <a:lumOff val="35000"/>
                  </a:schemeClr>
                </a:solidFill>
              </a:rPr>
              <a:t>Zooscan</a:t>
            </a:r>
            <a:endParaRPr lang="en-IE" sz="1400" b="1" u="sng" dirty="0" smtClean="0">
              <a:solidFill>
                <a:schemeClr val="bg2">
                  <a:lumMod val="65000"/>
                  <a:lumOff val="35000"/>
                </a:schemeClr>
              </a:solidFill>
            </a:endParaRPr>
          </a:p>
          <a:p>
            <a:pPr algn="ctr">
              <a:defRPr/>
            </a:pPr>
            <a:endParaRPr lang="en-IE" sz="1400" dirty="0"/>
          </a:p>
        </p:txBody>
      </p:sp>
      <p:sp>
        <p:nvSpPr>
          <p:cNvPr id="32" name="Rounded Rectangle 31"/>
          <p:cNvSpPr/>
          <p:nvPr/>
        </p:nvSpPr>
        <p:spPr>
          <a:xfrm>
            <a:off x="5334000" y="990600"/>
            <a:ext cx="1038200" cy="685800"/>
          </a:xfrm>
          <a:prstGeom prst="roundRect">
            <a:avLst/>
          </a:prstGeom>
          <a:solidFill>
            <a:srgbClr val="33CC33"/>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b="1" dirty="0" smtClean="0"/>
              <a:t>10.4</a:t>
            </a:r>
            <a:endParaRPr lang="en-IE" dirty="0"/>
          </a:p>
        </p:txBody>
      </p:sp>
      <p:sp>
        <p:nvSpPr>
          <p:cNvPr id="33" name="Rounded Rectangle 32"/>
          <p:cNvSpPr/>
          <p:nvPr/>
        </p:nvSpPr>
        <p:spPr>
          <a:xfrm>
            <a:off x="2438400" y="990600"/>
            <a:ext cx="981472" cy="685800"/>
          </a:xfrm>
          <a:prstGeom prst="roundRect">
            <a:avLst/>
          </a:prstGeom>
          <a:solidFill>
            <a:srgbClr val="33CC33"/>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b="1" dirty="0" smtClean="0"/>
              <a:t>10.2</a:t>
            </a:r>
            <a:endParaRPr lang="en-IE" dirty="0"/>
          </a:p>
        </p:txBody>
      </p:sp>
      <p:sp>
        <p:nvSpPr>
          <p:cNvPr id="34" name="Rounded Rectangle 33"/>
          <p:cNvSpPr/>
          <p:nvPr/>
        </p:nvSpPr>
        <p:spPr>
          <a:xfrm>
            <a:off x="3962400" y="990600"/>
            <a:ext cx="969640" cy="685800"/>
          </a:xfrm>
          <a:prstGeom prst="roundRect">
            <a:avLst/>
          </a:prstGeom>
          <a:solidFill>
            <a:srgbClr val="33CC33"/>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b="1" dirty="0" smtClean="0"/>
              <a:t>10.3</a:t>
            </a:r>
            <a:endParaRPr lang="en-IE" dirty="0"/>
          </a:p>
        </p:txBody>
      </p:sp>
      <p:sp>
        <p:nvSpPr>
          <p:cNvPr id="35" name="Rounded Rectangle 34"/>
          <p:cNvSpPr/>
          <p:nvPr/>
        </p:nvSpPr>
        <p:spPr>
          <a:xfrm>
            <a:off x="762000" y="990600"/>
            <a:ext cx="1001688" cy="685800"/>
          </a:xfrm>
          <a:prstGeom prst="roundRect">
            <a:avLst/>
          </a:prstGeom>
          <a:solidFill>
            <a:srgbClr val="33CC33"/>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b="1" dirty="0" smtClean="0"/>
              <a:t>10.1</a:t>
            </a:r>
            <a:endParaRPr lang="en-IE" dirty="0"/>
          </a:p>
        </p:txBody>
      </p:sp>
      <p:sp>
        <p:nvSpPr>
          <p:cNvPr id="36" name="Rounded Rectangle 35"/>
          <p:cNvSpPr/>
          <p:nvPr/>
        </p:nvSpPr>
        <p:spPr>
          <a:xfrm>
            <a:off x="3886200" y="2209800"/>
            <a:ext cx="1440160" cy="609600"/>
          </a:xfrm>
          <a:prstGeom prst="roundRect">
            <a:avLst/>
          </a:prstGeom>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sz="1400" b="1" u="sng" dirty="0" smtClean="0">
                <a:solidFill>
                  <a:schemeClr val="bg2"/>
                </a:solidFill>
              </a:rPr>
              <a:t>Profiling technology</a:t>
            </a:r>
            <a:endParaRPr lang="en-IE" sz="1400" dirty="0">
              <a:solidFill>
                <a:schemeClr val="bg2"/>
              </a:solidFill>
            </a:endParaRPr>
          </a:p>
        </p:txBody>
      </p:sp>
      <p:sp>
        <p:nvSpPr>
          <p:cNvPr id="45" name="Rounded Rectangle 44"/>
          <p:cNvSpPr/>
          <p:nvPr/>
        </p:nvSpPr>
        <p:spPr>
          <a:xfrm>
            <a:off x="6705600" y="990600"/>
            <a:ext cx="1034752" cy="685800"/>
          </a:xfrm>
          <a:prstGeom prst="roundRect">
            <a:avLst/>
          </a:prstGeom>
          <a:solidFill>
            <a:srgbClr val="33CC33"/>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b="1" dirty="0" smtClean="0"/>
              <a:t>10.5</a:t>
            </a:r>
            <a:endParaRPr lang="en-IE" dirty="0"/>
          </a:p>
        </p:txBody>
      </p:sp>
      <p:sp>
        <p:nvSpPr>
          <p:cNvPr id="48" name="Rounded Rectangle 47"/>
          <p:cNvSpPr/>
          <p:nvPr/>
        </p:nvSpPr>
        <p:spPr>
          <a:xfrm>
            <a:off x="7956376" y="1052736"/>
            <a:ext cx="967680" cy="685800"/>
          </a:xfrm>
          <a:prstGeom prst="roundRect">
            <a:avLst/>
          </a:prstGeom>
          <a:solidFill>
            <a:srgbClr val="33CC33"/>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b="1" dirty="0" smtClean="0"/>
              <a:t>10.6</a:t>
            </a:r>
            <a:endParaRPr lang="en-IE" dirty="0"/>
          </a:p>
        </p:txBody>
      </p:sp>
      <p:sp>
        <p:nvSpPr>
          <p:cNvPr id="50" name="Rounded Rectangle 49"/>
          <p:cNvSpPr/>
          <p:nvPr/>
        </p:nvSpPr>
        <p:spPr>
          <a:xfrm>
            <a:off x="304800" y="2895600"/>
            <a:ext cx="1440160" cy="685800"/>
          </a:xfrm>
          <a:prstGeom prst="roundRect">
            <a:avLst/>
          </a:prstGeom>
          <a:solidFill>
            <a:srgbClr val="FFC00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sz="1400" b="1" dirty="0" smtClean="0">
                <a:solidFill>
                  <a:schemeClr val="bg2">
                    <a:lumMod val="65000"/>
                    <a:lumOff val="35000"/>
                  </a:schemeClr>
                </a:solidFill>
              </a:rPr>
              <a:t>In situ video</a:t>
            </a:r>
            <a:endParaRPr lang="en-IE" sz="1400" dirty="0">
              <a:solidFill>
                <a:schemeClr val="bg2">
                  <a:lumMod val="65000"/>
                  <a:lumOff val="35000"/>
                </a:schemeClr>
              </a:solidFill>
            </a:endParaRPr>
          </a:p>
        </p:txBody>
      </p:sp>
      <p:sp>
        <p:nvSpPr>
          <p:cNvPr id="51" name="Rounded Rectangle 50"/>
          <p:cNvSpPr/>
          <p:nvPr/>
        </p:nvSpPr>
        <p:spPr>
          <a:xfrm>
            <a:off x="228600" y="3733800"/>
            <a:ext cx="1440160" cy="685800"/>
          </a:xfrm>
          <a:prstGeom prst="roundRect">
            <a:avLst/>
          </a:prstGeom>
          <a:solidFill>
            <a:srgbClr val="FFC00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sz="1400" b="1" dirty="0" smtClean="0">
                <a:solidFill>
                  <a:schemeClr val="bg2">
                    <a:lumMod val="65000"/>
                    <a:lumOff val="35000"/>
                  </a:schemeClr>
                </a:solidFill>
              </a:rPr>
              <a:t>Sediment profile imagery</a:t>
            </a:r>
            <a:endParaRPr lang="en-IE" sz="1400" dirty="0">
              <a:solidFill>
                <a:schemeClr val="bg2">
                  <a:lumMod val="65000"/>
                  <a:lumOff val="35000"/>
                </a:schemeClr>
              </a:solidFill>
            </a:endParaRPr>
          </a:p>
        </p:txBody>
      </p:sp>
      <p:sp>
        <p:nvSpPr>
          <p:cNvPr id="52" name="Rounded Rectangle 51"/>
          <p:cNvSpPr/>
          <p:nvPr/>
        </p:nvSpPr>
        <p:spPr>
          <a:xfrm>
            <a:off x="228600" y="4572000"/>
            <a:ext cx="1440160" cy="685800"/>
          </a:xfrm>
          <a:prstGeom prst="roundRect">
            <a:avLst/>
          </a:prstGeom>
          <a:solidFill>
            <a:srgbClr val="FFC00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sz="1400" b="1" dirty="0" smtClean="0">
                <a:solidFill>
                  <a:schemeClr val="bg2">
                    <a:lumMod val="65000"/>
                    <a:lumOff val="35000"/>
                  </a:schemeClr>
                </a:solidFill>
              </a:rPr>
              <a:t>In situ fixed camera</a:t>
            </a:r>
            <a:endParaRPr lang="en-IE" sz="1400" dirty="0">
              <a:solidFill>
                <a:schemeClr val="bg2">
                  <a:lumMod val="65000"/>
                  <a:lumOff val="35000"/>
                </a:schemeClr>
              </a:solidFill>
            </a:endParaRPr>
          </a:p>
        </p:txBody>
      </p:sp>
      <p:sp>
        <p:nvSpPr>
          <p:cNvPr id="53" name="Rounded Rectangle 52"/>
          <p:cNvSpPr/>
          <p:nvPr/>
        </p:nvSpPr>
        <p:spPr>
          <a:xfrm>
            <a:off x="5562600" y="2209800"/>
            <a:ext cx="906760" cy="609600"/>
          </a:xfrm>
          <a:prstGeom prst="roundRect">
            <a:avLst/>
          </a:prstGeom>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sz="1400" b="1" u="sng" dirty="0" smtClean="0">
                <a:solidFill>
                  <a:schemeClr val="bg2"/>
                </a:solidFill>
              </a:rPr>
              <a:t>VOS</a:t>
            </a:r>
            <a:endParaRPr lang="en-IE" sz="1400" dirty="0">
              <a:solidFill>
                <a:schemeClr val="bg2"/>
              </a:solidFill>
            </a:endParaRPr>
          </a:p>
        </p:txBody>
      </p:sp>
      <p:sp>
        <p:nvSpPr>
          <p:cNvPr id="54" name="Rounded Rectangle 53"/>
          <p:cNvSpPr/>
          <p:nvPr/>
        </p:nvSpPr>
        <p:spPr>
          <a:xfrm>
            <a:off x="7010400" y="2133600"/>
            <a:ext cx="1295400" cy="609600"/>
          </a:xfrm>
          <a:prstGeom prst="roundRect">
            <a:avLst/>
          </a:prstGeom>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sz="1400" b="1" u="sng" dirty="0" err="1" smtClean="0">
                <a:solidFill>
                  <a:schemeClr val="bg2"/>
                </a:solidFill>
              </a:rPr>
              <a:t>Ferrybox</a:t>
            </a:r>
            <a:r>
              <a:rPr lang="en-IE" sz="1400" b="1" u="sng" dirty="0" smtClean="0">
                <a:solidFill>
                  <a:schemeClr val="bg2"/>
                </a:solidFill>
              </a:rPr>
              <a:t> QA</a:t>
            </a:r>
            <a:endParaRPr lang="en-IE" sz="1400" dirty="0">
              <a:solidFill>
                <a:schemeClr val="bg2"/>
              </a:solidFill>
            </a:endParaRPr>
          </a:p>
        </p:txBody>
      </p:sp>
      <p:sp>
        <p:nvSpPr>
          <p:cNvPr id="55" name="Rounded Rectangle 54"/>
          <p:cNvSpPr/>
          <p:nvPr/>
        </p:nvSpPr>
        <p:spPr>
          <a:xfrm>
            <a:off x="7703840" y="2895600"/>
            <a:ext cx="1440160" cy="609600"/>
          </a:xfrm>
          <a:prstGeom prst="roundRect">
            <a:avLst/>
          </a:prstGeom>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sz="1400" b="1" u="sng" dirty="0" smtClean="0">
                <a:solidFill>
                  <a:schemeClr val="bg2"/>
                </a:solidFill>
              </a:rPr>
              <a:t>SPM inter</a:t>
            </a:r>
          </a:p>
          <a:p>
            <a:pPr algn="ctr">
              <a:defRPr/>
            </a:pPr>
            <a:r>
              <a:rPr lang="en-IE" sz="1400" b="1" u="sng" dirty="0" smtClean="0">
                <a:solidFill>
                  <a:schemeClr val="bg2"/>
                </a:solidFill>
              </a:rPr>
              <a:t>comparison </a:t>
            </a:r>
            <a:endParaRPr lang="en-IE" sz="1400" dirty="0">
              <a:solidFill>
                <a:schemeClr val="bg2"/>
              </a:solidFill>
            </a:endParaRPr>
          </a:p>
        </p:txBody>
      </p:sp>
      <p:sp>
        <p:nvSpPr>
          <p:cNvPr id="57" name="Rounded Rectangle 56"/>
          <p:cNvSpPr/>
          <p:nvPr/>
        </p:nvSpPr>
        <p:spPr>
          <a:xfrm>
            <a:off x="2057400" y="4572000"/>
            <a:ext cx="1440160" cy="685800"/>
          </a:xfrm>
          <a:prstGeom prst="roundRect">
            <a:avLst/>
          </a:prstGeom>
          <a:solidFill>
            <a:srgbClr val="FFC00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sz="1400" b="1" dirty="0" smtClean="0">
                <a:solidFill>
                  <a:schemeClr val="bg2">
                    <a:lumMod val="65000"/>
                    <a:lumOff val="35000"/>
                  </a:schemeClr>
                </a:solidFill>
              </a:rPr>
              <a:t>CO2</a:t>
            </a:r>
            <a:endParaRPr lang="en-IE" sz="1400" dirty="0">
              <a:solidFill>
                <a:schemeClr val="bg2">
                  <a:lumMod val="65000"/>
                  <a:lumOff val="35000"/>
                </a:schemeClr>
              </a:solidFill>
            </a:endParaRPr>
          </a:p>
        </p:txBody>
      </p:sp>
      <p:sp>
        <p:nvSpPr>
          <p:cNvPr id="58" name="Rounded Rectangle 57"/>
          <p:cNvSpPr/>
          <p:nvPr/>
        </p:nvSpPr>
        <p:spPr>
          <a:xfrm>
            <a:off x="2057400" y="3810000"/>
            <a:ext cx="1440160" cy="685800"/>
          </a:xfrm>
          <a:prstGeom prst="roundRect">
            <a:avLst/>
          </a:prstGeom>
          <a:solidFill>
            <a:srgbClr val="FFC00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sz="1400" b="1" dirty="0" smtClean="0">
                <a:solidFill>
                  <a:schemeClr val="bg2">
                    <a:lumMod val="65000"/>
                    <a:lumOff val="35000"/>
                  </a:schemeClr>
                </a:solidFill>
              </a:rPr>
              <a:t>Algal pigments</a:t>
            </a:r>
            <a:endParaRPr lang="en-IE" sz="1400" dirty="0">
              <a:solidFill>
                <a:schemeClr val="bg2">
                  <a:lumMod val="65000"/>
                  <a:lumOff val="35000"/>
                </a:schemeClr>
              </a:solidFill>
            </a:endParaRPr>
          </a:p>
        </p:txBody>
      </p:sp>
      <p:sp>
        <p:nvSpPr>
          <p:cNvPr id="59" name="Rounded Rectangle 58"/>
          <p:cNvSpPr/>
          <p:nvPr/>
        </p:nvSpPr>
        <p:spPr>
          <a:xfrm>
            <a:off x="2057400" y="2971800"/>
            <a:ext cx="1440160" cy="685800"/>
          </a:xfrm>
          <a:prstGeom prst="roundRect">
            <a:avLst/>
          </a:prstGeom>
          <a:solidFill>
            <a:srgbClr val="FFC00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sz="1400" b="1" dirty="0" smtClean="0">
                <a:solidFill>
                  <a:schemeClr val="bg2">
                    <a:lumMod val="65000"/>
                    <a:lumOff val="35000"/>
                  </a:schemeClr>
                </a:solidFill>
              </a:rPr>
              <a:t>PAH</a:t>
            </a:r>
            <a:endParaRPr lang="en-IE" sz="1400" dirty="0">
              <a:solidFill>
                <a:schemeClr val="bg2">
                  <a:lumMod val="65000"/>
                  <a:lumOff val="35000"/>
                </a:schemeClr>
              </a:solidFill>
            </a:endParaRPr>
          </a:p>
        </p:txBody>
      </p:sp>
      <p:sp>
        <p:nvSpPr>
          <p:cNvPr id="60" name="Rounded Rectangle 59"/>
          <p:cNvSpPr/>
          <p:nvPr/>
        </p:nvSpPr>
        <p:spPr>
          <a:xfrm>
            <a:off x="1981200" y="2209800"/>
            <a:ext cx="1676400" cy="609600"/>
          </a:xfrm>
          <a:prstGeom prst="roundRect">
            <a:avLst/>
          </a:prstGeom>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sz="1400" b="1" u="sng" dirty="0" smtClean="0">
                <a:solidFill>
                  <a:schemeClr val="bg2"/>
                </a:solidFill>
              </a:rPr>
              <a:t>Contaminants</a:t>
            </a:r>
            <a:endParaRPr lang="en-IE" sz="1400" dirty="0">
              <a:solidFill>
                <a:schemeClr val="bg2"/>
              </a:solidFill>
            </a:endParaRPr>
          </a:p>
        </p:txBody>
      </p:sp>
      <p:sp>
        <p:nvSpPr>
          <p:cNvPr id="64" name="Rounded Rectangle 63"/>
          <p:cNvSpPr/>
          <p:nvPr/>
        </p:nvSpPr>
        <p:spPr>
          <a:xfrm>
            <a:off x="3962400" y="4648200"/>
            <a:ext cx="1219200" cy="685800"/>
          </a:xfrm>
          <a:prstGeom prst="roundRect">
            <a:avLst/>
          </a:prstGeom>
          <a:solidFill>
            <a:srgbClr val="FFC00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sz="1400" b="1" dirty="0" smtClean="0">
                <a:solidFill>
                  <a:schemeClr val="bg2">
                    <a:lumMod val="65000"/>
                    <a:lumOff val="35000"/>
                  </a:schemeClr>
                </a:solidFill>
              </a:rPr>
              <a:t>Atlantic</a:t>
            </a:r>
            <a:endParaRPr lang="en-IE" sz="1400" dirty="0">
              <a:solidFill>
                <a:schemeClr val="bg2">
                  <a:lumMod val="65000"/>
                  <a:lumOff val="35000"/>
                </a:schemeClr>
              </a:solidFill>
            </a:endParaRPr>
          </a:p>
        </p:txBody>
      </p:sp>
      <p:sp>
        <p:nvSpPr>
          <p:cNvPr id="65" name="Rounded Rectangle 64"/>
          <p:cNvSpPr/>
          <p:nvPr/>
        </p:nvSpPr>
        <p:spPr>
          <a:xfrm>
            <a:off x="3962400" y="3810000"/>
            <a:ext cx="1219200" cy="685800"/>
          </a:xfrm>
          <a:prstGeom prst="roundRect">
            <a:avLst/>
          </a:prstGeom>
          <a:solidFill>
            <a:srgbClr val="FFC00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sz="1400" b="1" dirty="0" err="1" smtClean="0">
                <a:solidFill>
                  <a:schemeClr val="bg2">
                    <a:lumMod val="65000"/>
                    <a:lumOff val="35000"/>
                  </a:schemeClr>
                </a:solidFill>
              </a:rPr>
              <a:t>Ligurian</a:t>
            </a:r>
            <a:endParaRPr lang="en-IE" sz="1400" dirty="0">
              <a:solidFill>
                <a:schemeClr val="bg2">
                  <a:lumMod val="65000"/>
                  <a:lumOff val="35000"/>
                </a:schemeClr>
              </a:solidFill>
            </a:endParaRPr>
          </a:p>
        </p:txBody>
      </p:sp>
      <p:sp>
        <p:nvSpPr>
          <p:cNvPr id="66" name="Rounded Rectangle 65"/>
          <p:cNvSpPr/>
          <p:nvPr/>
        </p:nvSpPr>
        <p:spPr>
          <a:xfrm>
            <a:off x="3962400" y="2971800"/>
            <a:ext cx="1219200" cy="685800"/>
          </a:xfrm>
          <a:prstGeom prst="roundRect">
            <a:avLst/>
          </a:prstGeom>
          <a:solidFill>
            <a:srgbClr val="FFC00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sz="1400" b="1" dirty="0" smtClean="0">
                <a:solidFill>
                  <a:schemeClr val="bg2">
                    <a:lumMod val="65000"/>
                    <a:lumOff val="35000"/>
                  </a:schemeClr>
                </a:solidFill>
              </a:rPr>
              <a:t>Adriatic</a:t>
            </a:r>
            <a:endParaRPr lang="en-IE" sz="1400" dirty="0">
              <a:solidFill>
                <a:schemeClr val="bg2">
                  <a:lumMod val="65000"/>
                  <a:lumOff val="35000"/>
                </a:schemeClr>
              </a:solidFill>
            </a:endParaRPr>
          </a:p>
        </p:txBody>
      </p:sp>
      <p:sp>
        <p:nvSpPr>
          <p:cNvPr id="67" name="Rounded Rectangle 66"/>
          <p:cNvSpPr/>
          <p:nvPr/>
        </p:nvSpPr>
        <p:spPr>
          <a:xfrm>
            <a:off x="5486400" y="3886200"/>
            <a:ext cx="1371600" cy="685800"/>
          </a:xfrm>
          <a:prstGeom prst="roundRect">
            <a:avLst/>
          </a:prstGeom>
          <a:solidFill>
            <a:srgbClr val="FFC00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sz="1400" b="1" dirty="0" smtClean="0">
                <a:solidFill>
                  <a:schemeClr val="bg2">
                    <a:lumMod val="65000"/>
                    <a:lumOff val="35000"/>
                  </a:schemeClr>
                </a:solidFill>
              </a:rPr>
              <a:t>FV</a:t>
            </a:r>
          </a:p>
          <a:p>
            <a:pPr algn="ctr">
              <a:defRPr/>
            </a:pPr>
            <a:r>
              <a:rPr lang="en-IE" sz="1400" b="1" dirty="0" err="1" smtClean="0">
                <a:solidFill>
                  <a:schemeClr val="bg2">
                    <a:lumMod val="65000"/>
                    <a:lumOff val="35000"/>
                  </a:schemeClr>
                </a:solidFill>
              </a:rPr>
              <a:t>Recopesca</a:t>
            </a:r>
            <a:endParaRPr lang="en-IE" sz="1400" dirty="0">
              <a:solidFill>
                <a:schemeClr val="bg2">
                  <a:lumMod val="65000"/>
                  <a:lumOff val="35000"/>
                </a:schemeClr>
              </a:solidFill>
            </a:endParaRPr>
          </a:p>
        </p:txBody>
      </p:sp>
      <p:sp>
        <p:nvSpPr>
          <p:cNvPr id="68" name="Rounded Rectangle 67"/>
          <p:cNvSpPr/>
          <p:nvPr/>
        </p:nvSpPr>
        <p:spPr>
          <a:xfrm>
            <a:off x="5486400" y="3048000"/>
            <a:ext cx="1295400" cy="685800"/>
          </a:xfrm>
          <a:prstGeom prst="roundRect">
            <a:avLst/>
          </a:prstGeom>
          <a:solidFill>
            <a:srgbClr val="FFC00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sz="1400" b="1" dirty="0" smtClean="0">
                <a:solidFill>
                  <a:schemeClr val="bg2">
                    <a:lumMod val="65000"/>
                    <a:lumOff val="35000"/>
                  </a:schemeClr>
                </a:solidFill>
              </a:rPr>
              <a:t>SOOP</a:t>
            </a:r>
          </a:p>
          <a:p>
            <a:pPr algn="ctr">
              <a:defRPr/>
            </a:pPr>
            <a:r>
              <a:rPr lang="en-IE" sz="1400" b="1" dirty="0" smtClean="0">
                <a:solidFill>
                  <a:schemeClr val="bg2">
                    <a:lumMod val="65000"/>
                    <a:lumOff val="35000"/>
                  </a:schemeClr>
                </a:solidFill>
              </a:rPr>
              <a:t>Workshop</a:t>
            </a:r>
            <a:endParaRPr lang="en-IE" sz="1400" dirty="0">
              <a:solidFill>
                <a:schemeClr val="bg2">
                  <a:lumMod val="65000"/>
                  <a:lumOff val="35000"/>
                </a:schemeClr>
              </a:solidFill>
            </a:endParaRPr>
          </a:p>
        </p:txBody>
      </p:sp>
      <p:sp>
        <p:nvSpPr>
          <p:cNvPr id="69" name="Rounded Rectangle 68"/>
          <p:cNvSpPr/>
          <p:nvPr/>
        </p:nvSpPr>
        <p:spPr>
          <a:xfrm>
            <a:off x="6934200" y="3733800"/>
            <a:ext cx="1600200" cy="685800"/>
          </a:xfrm>
          <a:prstGeom prst="roundRect">
            <a:avLst/>
          </a:prstGeom>
          <a:solidFill>
            <a:srgbClr val="FFC00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sz="1400" b="1" dirty="0" err="1" smtClean="0">
                <a:solidFill>
                  <a:schemeClr val="bg2">
                    <a:lumMod val="65000"/>
                    <a:lumOff val="35000"/>
                  </a:schemeClr>
                </a:solidFill>
              </a:rPr>
              <a:t>Algorithim</a:t>
            </a:r>
            <a:r>
              <a:rPr lang="en-IE" sz="1400" b="1" dirty="0" smtClean="0">
                <a:solidFill>
                  <a:schemeClr val="bg2">
                    <a:lumMod val="65000"/>
                    <a:lumOff val="35000"/>
                  </a:schemeClr>
                </a:solidFill>
              </a:rPr>
              <a:t> development</a:t>
            </a:r>
            <a:endParaRPr lang="en-IE" sz="1400" dirty="0">
              <a:solidFill>
                <a:schemeClr val="bg2">
                  <a:lumMod val="65000"/>
                  <a:lumOff val="35000"/>
                </a:schemeClr>
              </a:solidFill>
            </a:endParaRPr>
          </a:p>
        </p:txBody>
      </p:sp>
      <p:sp>
        <p:nvSpPr>
          <p:cNvPr id="70" name="Rounded Rectangle 69"/>
          <p:cNvSpPr/>
          <p:nvPr/>
        </p:nvSpPr>
        <p:spPr>
          <a:xfrm>
            <a:off x="7315200" y="4800600"/>
            <a:ext cx="1828800" cy="1143000"/>
          </a:xfrm>
          <a:prstGeom prst="roundRect">
            <a:avLst/>
          </a:prstGeom>
          <a:solidFill>
            <a:srgbClr val="FFC00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sz="1400" b="1" dirty="0" smtClean="0">
                <a:solidFill>
                  <a:schemeClr val="bg2">
                    <a:lumMod val="65000"/>
                    <a:lumOff val="35000"/>
                  </a:schemeClr>
                </a:solidFill>
              </a:rPr>
              <a:t>RS, Buoy, Lander concurrent measurements</a:t>
            </a:r>
            <a:endParaRPr lang="en-IE" sz="1400" dirty="0">
              <a:solidFill>
                <a:schemeClr val="bg2">
                  <a:lumMod val="65000"/>
                  <a:lumOff val="35000"/>
                </a:schemeClr>
              </a:solidFill>
            </a:endParaRPr>
          </a:p>
        </p:txBody>
      </p:sp>
      <p:sp>
        <p:nvSpPr>
          <p:cNvPr id="71" name="Rounded Rectangle 70"/>
          <p:cNvSpPr/>
          <p:nvPr/>
        </p:nvSpPr>
        <p:spPr>
          <a:xfrm>
            <a:off x="1981200" y="1905000"/>
            <a:ext cx="1752600" cy="3505200"/>
          </a:xfrm>
          <a:prstGeom prst="round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E"/>
          </a:p>
        </p:txBody>
      </p:sp>
      <p:sp>
        <p:nvSpPr>
          <p:cNvPr id="75" name="Rounded Rectangle 74"/>
          <p:cNvSpPr/>
          <p:nvPr/>
        </p:nvSpPr>
        <p:spPr>
          <a:xfrm>
            <a:off x="5410200" y="1981200"/>
            <a:ext cx="1447800" cy="2743200"/>
          </a:xfrm>
          <a:prstGeom prst="round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E"/>
          </a:p>
        </p:txBody>
      </p:sp>
      <p:sp>
        <p:nvSpPr>
          <p:cNvPr id="76" name="Rounded Rectangle 75"/>
          <p:cNvSpPr/>
          <p:nvPr/>
        </p:nvSpPr>
        <p:spPr>
          <a:xfrm>
            <a:off x="6858000" y="1981200"/>
            <a:ext cx="1676400" cy="2514600"/>
          </a:xfrm>
          <a:prstGeom prst="round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E"/>
          </a:p>
        </p:txBody>
      </p:sp>
      <p:sp>
        <p:nvSpPr>
          <p:cNvPr id="77" name="Rounded Rectangle 76"/>
          <p:cNvSpPr/>
          <p:nvPr/>
        </p:nvSpPr>
        <p:spPr>
          <a:xfrm>
            <a:off x="7162800" y="2743200"/>
            <a:ext cx="1981200" cy="3352800"/>
          </a:xfrm>
          <a:prstGeom prst="round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E"/>
          </a:p>
        </p:txBody>
      </p:sp>
      <p:cxnSp>
        <p:nvCxnSpPr>
          <p:cNvPr id="79" name="Straight Connector 78"/>
          <p:cNvCxnSpPr/>
          <p:nvPr/>
        </p:nvCxnSpPr>
        <p:spPr>
          <a:xfrm>
            <a:off x="7162800" y="1676400"/>
            <a:ext cx="457200" cy="22860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81" name="Straight Connector 80"/>
          <p:cNvCxnSpPr>
            <a:stCxn id="32" idx="2"/>
            <a:endCxn id="75" idx="0"/>
          </p:cNvCxnSpPr>
          <p:nvPr/>
        </p:nvCxnSpPr>
        <p:spPr>
          <a:xfrm>
            <a:off x="5853100" y="1676400"/>
            <a:ext cx="281000" cy="30480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85" name="Straight Connector 84"/>
          <p:cNvCxnSpPr>
            <a:endCxn id="71" idx="0"/>
          </p:cNvCxnSpPr>
          <p:nvPr/>
        </p:nvCxnSpPr>
        <p:spPr>
          <a:xfrm flipH="1">
            <a:off x="2857500" y="1676400"/>
            <a:ext cx="38100" cy="22860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87" name="Straight Connector 86"/>
          <p:cNvCxnSpPr>
            <a:endCxn id="29" idx="0"/>
          </p:cNvCxnSpPr>
          <p:nvPr/>
        </p:nvCxnSpPr>
        <p:spPr>
          <a:xfrm flipH="1">
            <a:off x="952500" y="1676400"/>
            <a:ext cx="190500" cy="22860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89" name="Straight Connector 88"/>
          <p:cNvCxnSpPr>
            <a:stCxn id="34" idx="2"/>
            <a:endCxn id="28" idx="0"/>
          </p:cNvCxnSpPr>
          <p:nvPr/>
        </p:nvCxnSpPr>
        <p:spPr>
          <a:xfrm>
            <a:off x="4447220" y="1676400"/>
            <a:ext cx="162880" cy="30480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46" name="Straight Connector 45"/>
          <p:cNvCxnSpPr>
            <a:stCxn id="48" idx="2"/>
            <a:endCxn id="55" idx="0"/>
          </p:cNvCxnSpPr>
          <p:nvPr/>
        </p:nvCxnSpPr>
        <p:spPr bwMode="auto">
          <a:xfrm flipH="1">
            <a:off x="8423920" y="1738536"/>
            <a:ext cx="16296" cy="1157064"/>
          </a:xfrm>
          <a:prstGeom prst="line">
            <a:avLst/>
          </a:prstGeom>
          <a:noFill/>
          <a:ln w="50800" cap="flat" cmpd="sng" algn="ctr">
            <a:solidFill>
              <a:schemeClr val="bg1">
                <a:lumMod val="60000"/>
                <a:lumOff val="40000"/>
              </a:schemeClr>
            </a:solidFill>
            <a:prstDash val="solid"/>
            <a:round/>
            <a:headEnd type="none" w="med" len="med"/>
            <a:tailEnd type="none" w="med" len="med"/>
          </a:ln>
          <a:effectLst/>
        </p:spPr>
      </p:cxnSp>
      <p:sp>
        <p:nvSpPr>
          <p:cNvPr id="42" name="Rounded Rectangle 41"/>
          <p:cNvSpPr/>
          <p:nvPr/>
        </p:nvSpPr>
        <p:spPr bwMode="auto">
          <a:xfrm>
            <a:off x="3779912" y="1700808"/>
            <a:ext cx="1584176" cy="4104456"/>
          </a:xfrm>
          <a:prstGeom prst="roundRect">
            <a:avLst/>
          </a:prstGeom>
          <a:noFill/>
          <a:ln w="63500" cap="flat" cmpd="sng" algn="ctr">
            <a:solidFill>
              <a:srgbClr val="FF0000"/>
            </a:solidFill>
            <a:prstDash val="solid"/>
            <a:round/>
            <a:headEnd type="none" w="med" len="med"/>
            <a:tailEnd type="none" w="med" len="med"/>
          </a:ln>
          <a:effectLst/>
        </p:spPr>
        <p:txBody>
          <a:bodyPr vert="horz" wrap="square" lIns="92075" tIns="46038" rIns="92075" bIns="46038" numCol="1" rtlCol="0" anchor="b"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IE" sz="2700" b="0" i="0" u="none" strike="noStrike" cap="none" normalizeH="0" baseline="0" smtClean="0">
              <a:ln>
                <a:noFill/>
              </a:ln>
              <a:solidFill>
                <a:srgbClr val="007AB4"/>
              </a:solidFill>
              <a:effectLst/>
              <a:latin typeface="Helvetica" pitchFamily="-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fill="hold"/>
                                        <p:tgtEl>
                                          <p:spTgt spid="42"/>
                                        </p:tgtEl>
                                        <p:attrNameLst>
                                          <p:attrName>ppt_x</p:attrName>
                                        </p:attrNameLst>
                                      </p:cBhvr>
                                      <p:tavLst>
                                        <p:tav tm="0">
                                          <p:val>
                                            <p:strVal val="#ppt_x"/>
                                          </p:val>
                                        </p:tav>
                                        <p:tav tm="100000">
                                          <p:val>
                                            <p:strVal val="#ppt_x"/>
                                          </p:val>
                                        </p:tav>
                                      </p:tavLst>
                                    </p:anim>
                                    <p:anim calcmode="lin" valueType="num">
                                      <p:cBhvr additive="base">
                                        <p:cTn id="8"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ftr" sz="quarter" idx="10"/>
          </p:nvPr>
        </p:nvSpPr>
        <p:spPr/>
        <p:txBody>
          <a:bodyPr/>
          <a:lstStyle/>
          <a:p>
            <a:pPr>
              <a:defRPr/>
            </a:pPr>
            <a:r>
              <a:rPr lang="fr-FR" dirty="0"/>
              <a:t>Date I City I Land</a:t>
            </a:r>
          </a:p>
        </p:txBody>
      </p:sp>
      <p:sp>
        <p:nvSpPr>
          <p:cNvPr id="37890" name="Rectangle 2"/>
          <p:cNvSpPr>
            <a:spLocks noGrp="1" noChangeArrowheads="1"/>
          </p:cNvSpPr>
          <p:nvPr>
            <p:ph type="ctrTitle"/>
          </p:nvPr>
        </p:nvSpPr>
        <p:spPr>
          <a:xfrm>
            <a:off x="2051720" y="4005064"/>
            <a:ext cx="5867400" cy="1469951"/>
          </a:xfrm>
        </p:spPr>
        <p:txBody>
          <a:bodyPr/>
          <a:lstStyle/>
          <a:p>
            <a:pPr eaLnBrk="1" hangingPunct="1">
              <a:defRPr/>
            </a:pPr>
            <a:r>
              <a:rPr lang="en-GB" sz="2000" b="1" dirty="0" smtClean="0">
                <a:solidFill>
                  <a:schemeClr val="bg1">
                    <a:lumMod val="75000"/>
                  </a:schemeClr>
                </a:solidFill>
                <a:latin typeface="Verdana" pitchFamily="34" charset="0"/>
              </a:rPr>
              <a:t>JERICO WP10: JRA</a:t>
            </a:r>
            <a:br>
              <a:rPr lang="en-GB" sz="2000" b="1" dirty="0" smtClean="0">
                <a:solidFill>
                  <a:schemeClr val="bg1">
                    <a:lumMod val="75000"/>
                  </a:schemeClr>
                </a:solidFill>
                <a:latin typeface="Verdana" pitchFamily="34" charset="0"/>
              </a:rPr>
            </a:br>
            <a:r>
              <a:rPr lang="en-GB" sz="2000" b="1" dirty="0" smtClean="0">
                <a:solidFill>
                  <a:schemeClr val="bg1">
                    <a:lumMod val="75000"/>
                  </a:schemeClr>
                </a:solidFill>
                <a:latin typeface="Verdana" pitchFamily="34" charset="0"/>
              </a:rPr>
              <a:t>10.2 </a:t>
            </a:r>
            <a:r>
              <a:rPr lang="en-US" sz="2000" b="1" dirty="0"/>
              <a:t>Emerging technology - profiling technology, inter-comparison with mature </a:t>
            </a:r>
            <a:r>
              <a:rPr lang="en-US" sz="2000" b="1" dirty="0" smtClean="0"/>
              <a:t>technology</a:t>
            </a:r>
            <a:endParaRPr lang="fr-FR" sz="2000" b="1" dirty="0" smtClean="0">
              <a:solidFill>
                <a:schemeClr val="bg1">
                  <a:lumMod val="75000"/>
                </a:schemeClr>
              </a:solidFill>
            </a:endParaRPr>
          </a:p>
        </p:txBody>
      </p:sp>
      <p:sp>
        <p:nvSpPr>
          <p:cNvPr id="3076" name="Rectangle 3"/>
          <p:cNvSpPr>
            <a:spLocks noGrp="1" noChangeArrowheads="1"/>
          </p:cNvSpPr>
          <p:nvPr>
            <p:ph type="subTitle" idx="1"/>
          </p:nvPr>
        </p:nvSpPr>
        <p:spPr>
          <a:xfrm>
            <a:off x="2051720" y="5445224"/>
            <a:ext cx="5867400" cy="677863"/>
          </a:xfrm>
        </p:spPr>
        <p:txBody>
          <a:bodyPr/>
          <a:lstStyle/>
          <a:p>
            <a:pPr eaLnBrk="1" hangingPunct="1"/>
            <a:r>
              <a:rPr lang="fr-FR" dirty="0" err="1" smtClean="0"/>
              <a:t>L.Coppola</a:t>
            </a:r>
            <a:r>
              <a:rPr lang="fr-FR" dirty="0" smtClean="0"/>
              <a:t> CNRS-INSU </a:t>
            </a:r>
            <a:r>
              <a:rPr lang="fr-FR" dirty="0" err="1" smtClean="0"/>
              <a:t>coppola@obs-vlfr.fr</a:t>
            </a:r>
            <a:endParaRPr lang="fr-FR" dirty="0" smtClean="0"/>
          </a:p>
        </p:txBody>
      </p:sp>
      <p:sp>
        <p:nvSpPr>
          <p:cNvPr id="3077" name="Rectangle 4"/>
          <p:cNvSpPr>
            <a:spLocks noChangeArrowheads="1"/>
          </p:cNvSpPr>
          <p:nvPr/>
        </p:nvSpPr>
        <p:spPr bwMode="auto">
          <a:xfrm>
            <a:off x="3397250" y="254000"/>
            <a:ext cx="184150" cy="461963"/>
          </a:xfrm>
          <a:prstGeom prst="rect">
            <a:avLst/>
          </a:prstGeom>
          <a:noFill/>
          <a:ln w="9525">
            <a:noFill/>
            <a:miter lim="800000"/>
            <a:headEnd/>
            <a:tailEnd/>
          </a:ln>
        </p:spPr>
        <p:txBody>
          <a:bodyPr wrap="none" lIns="92075" tIns="46038" rIns="92075" bIns="46038" anchor="b">
            <a:spAutoFit/>
          </a:bodyPr>
          <a:lstStyle/>
          <a:p>
            <a:endParaRPr lang="fr-FR"/>
          </a:p>
        </p:txBody>
      </p:sp>
      <p:sp>
        <p:nvSpPr>
          <p:cNvPr id="3078" name="Rectangle 5"/>
          <p:cNvSpPr>
            <a:spLocks noChangeArrowheads="1"/>
          </p:cNvSpPr>
          <p:nvPr/>
        </p:nvSpPr>
        <p:spPr bwMode="auto">
          <a:xfrm>
            <a:off x="3408363" y="244475"/>
            <a:ext cx="184150" cy="461963"/>
          </a:xfrm>
          <a:prstGeom prst="rect">
            <a:avLst/>
          </a:prstGeom>
          <a:noFill/>
          <a:ln w="9525">
            <a:noFill/>
            <a:miter lim="800000"/>
            <a:headEnd/>
            <a:tailEnd/>
          </a:ln>
        </p:spPr>
        <p:txBody>
          <a:bodyPr wrap="none" lIns="92075" tIns="46038" rIns="92075" bIns="46038" anchor="b">
            <a:spAutoFit/>
          </a:bodyPr>
          <a:lstStyle/>
          <a:p>
            <a:endParaRPr lang="fr-F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oster EOL Fête de la science1.jpg"/>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4116799" y="0"/>
            <a:ext cx="5016439" cy="6858000"/>
          </a:xfrm>
          <a:prstGeom prst="rect">
            <a:avLst/>
          </a:prstGeom>
        </p:spPr>
      </p:pic>
      <p:sp>
        <p:nvSpPr>
          <p:cNvPr id="4" name="TextBox 3"/>
          <p:cNvSpPr txBox="1"/>
          <p:nvPr/>
        </p:nvSpPr>
        <p:spPr>
          <a:xfrm>
            <a:off x="150675" y="129141"/>
            <a:ext cx="3723788" cy="6494085"/>
          </a:xfrm>
          <a:prstGeom prst="rect">
            <a:avLst/>
          </a:prstGeom>
          <a:solidFill>
            <a:schemeClr val="tx1"/>
          </a:solidFill>
        </p:spPr>
        <p:txBody>
          <a:bodyPr wrap="square" rtlCol="0">
            <a:spAutoFit/>
          </a:bodyPr>
          <a:lstStyle/>
          <a:p>
            <a:r>
              <a:rPr lang="en-GB" sz="2000" dirty="0" smtClean="0"/>
              <a:t>EOL: profiler coastal buoy existing since 2004 in </a:t>
            </a:r>
            <a:r>
              <a:rPr lang="en-GB" sz="2000" dirty="0" err="1" smtClean="0"/>
              <a:t>Villefranche</a:t>
            </a:r>
            <a:r>
              <a:rPr lang="en-GB" sz="2000" dirty="0" smtClean="0"/>
              <a:t>/</a:t>
            </a:r>
            <a:r>
              <a:rPr lang="en-GB" sz="2000" dirty="0" err="1" smtClean="0"/>
              <a:t>Mer</a:t>
            </a:r>
            <a:endParaRPr lang="en-GB" sz="2000" dirty="0" smtClean="0"/>
          </a:p>
          <a:p>
            <a:endParaRPr lang="en-GB" sz="2000" dirty="0"/>
          </a:p>
          <a:p>
            <a:r>
              <a:rPr lang="en-GB" sz="2000" dirty="0" smtClean="0"/>
              <a:t>Two version: 2004-2008 and 2009-2011</a:t>
            </a:r>
          </a:p>
          <a:p>
            <a:endParaRPr lang="en-GB" sz="2000" dirty="0"/>
          </a:p>
          <a:p>
            <a:r>
              <a:rPr lang="en-GB" sz="2000" dirty="0" smtClean="0"/>
              <a:t>Third version of the buoy still under construction</a:t>
            </a:r>
          </a:p>
          <a:p>
            <a:endParaRPr lang="en-GB" sz="2000" dirty="0" smtClean="0"/>
          </a:p>
          <a:p>
            <a:r>
              <a:rPr lang="en-GB" sz="2000" dirty="0" smtClean="0"/>
              <a:t>EOL version 3 progress:</a:t>
            </a:r>
          </a:p>
          <a:p>
            <a:endParaRPr lang="en-GB" sz="2000" dirty="0"/>
          </a:p>
          <a:p>
            <a:pPr marL="285750" indent="-285750">
              <a:spcBef>
                <a:spcPts val="600"/>
              </a:spcBef>
              <a:buFont typeface="Arial"/>
              <a:buChar char="•"/>
            </a:pPr>
            <a:r>
              <a:rPr lang="en-GB" sz="2000" dirty="0" smtClean="0"/>
              <a:t>Partnership signatures in J</a:t>
            </a:r>
            <a:r>
              <a:rPr lang="en-US" sz="2000" dirty="0" smtClean="0"/>
              <a:t>u</a:t>
            </a:r>
            <a:r>
              <a:rPr lang="en-GB" sz="2000" dirty="0" err="1" smtClean="0"/>
              <a:t>ly</a:t>
            </a:r>
            <a:r>
              <a:rPr lang="en-GB" sz="2000" dirty="0" smtClean="0"/>
              <a:t> 28</a:t>
            </a:r>
            <a:r>
              <a:rPr lang="en-GB" sz="2000" baseline="30000" dirty="0" smtClean="0"/>
              <a:t>th</a:t>
            </a:r>
            <a:r>
              <a:rPr lang="en-GB" sz="2000" dirty="0" smtClean="0"/>
              <a:t> between CNRS, University</a:t>
            </a:r>
            <a:r>
              <a:rPr lang="en-GB" sz="2000" dirty="0"/>
              <a:t> </a:t>
            </a:r>
            <a:r>
              <a:rPr lang="en-GB" sz="2000" dirty="0" smtClean="0"/>
              <a:t>and </a:t>
            </a:r>
            <a:r>
              <a:rPr lang="en-GB" sz="2000" dirty="0" err="1" smtClean="0"/>
              <a:t>Mobilis</a:t>
            </a:r>
            <a:r>
              <a:rPr lang="en-GB" sz="2000" dirty="0" smtClean="0"/>
              <a:t> company</a:t>
            </a:r>
            <a:endParaRPr lang="en-GB" sz="2000" dirty="0"/>
          </a:p>
          <a:p>
            <a:pPr marL="285750" indent="-285750">
              <a:spcBef>
                <a:spcPts val="600"/>
              </a:spcBef>
              <a:buFont typeface="Arial"/>
              <a:buChar char="•"/>
            </a:pPr>
            <a:r>
              <a:rPr lang="en-GB" sz="2000" dirty="0" smtClean="0"/>
              <a:t>Top structure finished in June 2011</a:t>
            </a:r>
            <a:endParaRPr lang="en-GB" sz="2000" dirty="0"/>
          </a:p>
          <a:p>
            <a:pPr marL="285750" indent="-285750">
              <a:spcBef>
                <a:spcPts val="600"/>
              </a:spcBef>
              <a:buFont typeface="Arial"/>
              <a:buChar char="•"/>
            </a:pPr>
            <a:r>
              <a:rPr lang="en-GB" sz="2000" dirty="0" smtClean="0"/>
              <a:t>Float has to be bigger (14m3)</a:t>
            </a:r>
            <a:endParaRPr lang="en-GB" sz="2000" dirty="0"/>
          </a:p>
          <a:p>
            <a:pPr marL="285750" indent="-285750">
              <a:spcBef>
                <a:spcPts val="600"/>
              </a:spcBef>
              <a:buFont typeface="Arial"/>
              <a:buChar char="•"/>
            </a:pPr>
            <a:r>
              <a:rPr lang="en-GB" sz="2000" dirty="0" smtClean="0"/>
              <a:t>Installation planned in November 2012</a:t>
            </a:r>
            <a:endParaRPr lang="en-GB" sz="2000" dirty="0"/>
          </a:p>
        </p:txBody>
      </p:sp>
    </p:spTree>
    <p:extLst>
      <p:ext uri="{BB962C8B-B14F-4D97-AF65-F5344CB8AC3E}">
        <p14:creationId xmlns="" xmlns:p14="http://schemas.microsoft.com/office/powerpoint/2010/main" val="166680957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noFill/>
        </p:spPr>
        <p:txBody>
          <a:bodyPr/>
          <a:lstStyle/>
          <a:p>
            <a:r>
              <a:rPr lang="en-IE" dirty="0" smtClean="0">
                <a:effectLst/>
              </a:rPr>
              <a:t>Insert text</a:t>
            </a:r>
            <a:endParaRPr lang="en-US" dirty="0" smtClean="0">
              <a:effectLst/>
            </a:endParaRPr>
          </a:p>
        </p:txBody>
      </p:sp>
      <p:pic>
        <p:nvPicPr>
          <p:cNvPr id="2" name="Picture 1" descr="EOL3-histoire.jp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51520" y="2060848"/>
            <a:ext cx="4706888" cy="2698616"/>
          </a:xfrm>
          <a:prstGeom prst="rect">
            <a:avLst/>
          </a:prstGeom>
        </p:spPr>
      </p:pic>
      <p:pic>
        <p:nvPicPr>
          <p:cNvPr id="3" name="Picture 2" descr="EOL3-1.jp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732240" y="2132856"/>
            <a:ext cx="2140489" cy="2729123"/>
          </a:xfrm>
          <a:prstGeom prst="rect">
            <a:avLst/>
          </a:prstGeom>
        </p:spPr>
      </p:pic>
      <p:sp>
        <p:nvSpPr>
          <p:cNvPr id="4" name="TextBox 3"/>
          <p:cNvSpPr txBox="1"/>
          <p:nvPr/>
        </p:nvSpPr>
        <p:spPr>
          <a:xfrm>
            <a:off x="251520" y="5229200"/>
            <a:ext cx="8640960" cy="1184940"/>
          </a:xfrm>
          <a:prstGeom prst="rect">
            <a:avLst/>
          </a:prstGeom>
          <a:noFill/>
        </p:spPr>
        <p:txBody>
          <a:bodyPr wrap="square" rtlCol="0">
            <a:spAutoFit/>
          </a:bodyPr>
          <a:lstStyle/>
          <a:p>
            <a:pPr>
              <a:lnSpc>
                <a:spcPct val="100000"/>
              </a:lnSpc>
              <a:spcBef>
                <a:spcPts val="600"/>
              </a:spcBef>
            </a:pPr>
            <a:r>
              <a:rPr lang="en-GB" sz="1400" dirty="0" smtClean="0"/>
              <a:t>The new EOL buoy version 3 has been deployed in March 29</a:t>
            </a:r>
            <a:r>
              <a:rPr lang="en-GB" sz="1400" baseline="30000" dirty="0" smtClean="0"/>
              <a:t>th</a:t>
            </a:r>
            <a:r>
              <a:rPr lang="en-GB" sz="1400" dirty="0" smtClean="0"/>
              <a:t> 2013 in the </a:t>
            </a:r>
            <a:r>
              <a:rPr lang="en-GB" sz="1400" dirty="0" err="1" smtClean="0"/>
              <a:t>Villefranche</a:t>
            </a:r>
            <a:r>
              <a:rPr lang="en-GB" sz="1400" dirty="0" smtClean="0"/>
              <a:t> bay.</a:t>
            </a:r>
          </a:p>
          <a:p>
            <a:pPr>
              <a:lnSpc>
                <a:spcPct val="100000"/>
              </a:lnSpc>
              <a:spcBef>
                <a:spcPts val="600"/>
              </a:spcBef>
            </a:pPr>
            <a:r>
              <a:rPr lang="en-GB" sz="1400" dirty="0" smtClean="0"/>
              <a:t>The new version is larger and bigger than the previous one: 4 tons &amp; 8m height &amp; 3.6 diameter</a:t>
            </a:r>
          </a:p>
          <a:p>
            <a:pPr>
              <a:lnSpc>
                <a:spcPct val="100000"/>
              </a:lnSpc>
              <a:spcBef>
                <a:spcPts val="600"/>
              </a:spcBef>
            </a:pPr>
            <a:r>
              <a:rPr lang="en-GB" sz="1400" dirty="0" smtClean="0"/>
              <a:t>The CTD profiler has been re-integrated in the buoy which provide one T&amp;S profile every day (0-100m)</a:t>
            </a:r>
          </a:p>
          <a:p>
            <a:pPr>
              <a:lnSpc>
                <a:spcPct val="100000"/>
              </a:lnSpc>
              <a:spcBef>
                <a:spcPts val="600"/>
              </a:spcBef>
            </a:pPr>
            <a:r>
              <a:rPr lang="en-GB" sz="1400" dirty="0" smtClean="0"/>
              <a:t>Additionally a cytometer has been also integrated for </a:t>
            </a:r>
            <a:r>
              <a:rPr lang="en-GB" sz="1400" dirty="0" err="1" smtClean="0"/>
              <a:t>picoplankton</a:t>
            </a:r>
            <a:r>
              <a:rPr lang="en-GB" sz="1400" dirty="0"/>
              <a:t> </a:t>
            </a:r>
            <a:r>
              <a:rPr lang="en-GB" sz="1400" dirty="0" smtClean="0"/>
              <a:t>&amp; bacteria analysis</a:t>
            </a:r>
            <a:endParaRPr lang="en-GB" sz="1400"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noFill/>
        </p:spPr>
        <p:txBody>
          <a:bodyPr/>
          <a:lstStyle/>
          <a:p>
            <a:r>
              <a:rPr lang="en-IE" dirty="0" smtClean="0">
                <a:effectLst/>
              </a:rPr>
              <a:t>Deployment of the new EOL buoy version 3 in Villefranche</a:t>
            </a:r>
            <a:endParaRPr lang="en-US" dirty="0" smtClean="0">
              <a:effectLst/>
            </a:endParaRPr>
          </a:p>
        </p:txBody>
      </p:sp>
      <p:sp>
        <p:nvSpPr>
          <p:cNvPr id="4" name="TextBox 3"/>
          <p:cNvSpPr txBox="1"/>
          <p:nvPr/>
        </p:nvSpPr>
        <p:spPr>
          <a:xfrm>
            <a:off x="251520" y="2204864"/>
            <a:ext cx="2808312" cy="3647153"/>
          </a:xfrm>
          <a:prstGeom prst="rect">
            <a:avLst/>
          </a:prstGeom>
          <a:noFill/>
        </p:spPr>
        <p:txBody>
          <a:bodyPr wrap="square" rtlCol="0">
            <a:spAutoFit/>
          </a:bodyPr>
          <a:lstStyle/>
          <a:p>
            <a:pPr>
              <a:lnSpc>
                <a:spcPct val="100000"/>
              </a:lnSpc>
              <a:spcBef>
                <a:spcPts val="600"/>
              </a:spcBef>
            </a:pPr>
            <a:r>
              <a:rPr lang="en-GB" sz="1400" dirty="0" smtClean="0"/>
              <a:t>Weather station has been implemented on the top of the EOL3 buoy with real-time transmission of data weather</a:t>
            </a:r>
          </a:p>
          <a:p>
            <a:pPr>
              <a:lnSpc>
                <a:spcPct val="100000"/>
              </a:lnSpc>
              <a:spcBef>
                <a:spcPts val="600"/>
              </a:spcBef>
            </a:pPr>
            <a:endParaRPr lang="en-GB" sz="1400" dirty="0"/>
          </a:p>
          <a:p>
            <a:pPr>
              <a:lnSpc>
                <a:spcPct val="100000"/>
              </a:lnSpc>
              <a:spcBef>
                <a:spcPts val="600"/>
              </a:spcBef>
            </a:pPr>
            <a:r>
              <a:rPr lang="en-GB" sz="1400" dirty="0" smtClean="0"/>
              <a:t>These data are accessible on the web site:</a:t>
            </a:r>
          </a:p>
          <a:p>
            <a:pPr>
              <a:lnSpc>
                <a:spcPct val="100000"/>
              </a:lnSpc>
              <a:spcBef>
                <a:spcPts val="600"/>
              </a:spcBef>
            </a:pPr>
            <a:r>
              <a:rPr lang="en-GB" sz="1400" dirty="0">
                <a:hlinkClick r:id="rId2"/>
              </a:rPr>
              <a:t>http://vtslite.siitech.com/vtslite/</a:t>
            </a:r>
            <a:r>
              <a:rPr lang="en-GB" sz="1400" dirty="0" smtClean="0">
                <a:hlinkClick r:id="rId2"/>
              </a:rPr>
              <a:t>AView.aspx</a:t>
            </a:r>
            <a:endParaRPr lang="en-GB" sz="1400" dirty="0" smtClean="0"/>
          </a:p>
          <a:p>
            <a:pPr>
              <a:lnSpc>
                <a:spcPct val="100000"/>
              </a:lnSpc>
              <a:spcBef>
                <a:spcPts val="600"/>
              </a:spcBef>
            </a:pPr>
            <a:endParaRPr lang="en-GB" sz="1400" dirty="0"/>
          </a:p>
          <a:p>
            <a:pPr>
              <a:lnSpc>
                <a:spcPct val="100000"/>
              </a:lnSpc>
              <a:spcBef>
                <a:spcPts val="600"/>
              </a:spcBef>
            </a:pPr>
            <a:r>
              <a:rPr lang="en-GB" sz="1400" dirty="0"/>
              <a:t>EOL ID = </a:t>
            </a:r>
            <a:r>
              <a:rPr lang="en-GB" sz="1400" dirty="0" smtClean="0"/>
              <a:t>992271400</a:t>
            </a:r>
          </a:p>
          <a:p>
            <a:pPr>
              <a:lnSpc>
                <a:spcPct val="100000"/>
              </a:lnSpc>
              <a:spcBef>
                <a:spcPts val="600"/>
              </a:spcBef>
            </a:pPr>
            <a:endParaRPr lang="en-GB" sz="1400" dirty="0"/>
          </a:p>
          <a:p>
            <a:pPr>
              <a:lnSpc>
                <a:spcPct val="100000"/>
              </a:lnSpc>
              <a:spcBef>
                <a:spcPts val="600"/>
              </a:spcBef>
            </a:pPr>
            <a:r>
              <a:rPr lang="en-GB" sz="1400" dirty="0" smtClean="0"/>
              <a:t>pCO2 CONTROS sensor should be installed in July 2013</a:t>
            </a:r>
          </a:p>
        </p:txBody>
      </p:sp>
      <p:pic>
        <p:nvPicPr>
          <p:cNvPr id="5" name="Picture 4" descr="EOLv3.tiff"/>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275856" y="1916832"/>
            <a:ext cx="5652120" cy="3943265"/>
          </a:xfrm>
          <a:prstGeom prst="rect">
            <a:avLst/>
          </a:prstGeom>
        </p:spPr>
      </p:pic>
    </p:spTree>
    <p:extLst>
      <p:ext uri="{BB962C8B-B14F-4D97-AF65-F5344CB8AC3E}">
        <p14:creationId xmlns:p14="http://schemas.microsoft.com/office/powerpoint/2010/main" xmlns="" val="345497812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58" name="Picture 46" descr="schema MAMBO_En"/>
          <p:cNvPicPr>
            <a:picLocks noGrp="1" noChangeAspect="1" noChangeArrowheads="1"/>
          </p:cNvPicPr>
          <p:nvPr>
            <p:ph sz="half" idx="1"/>
          </p:nvPr>
        </p:nvPicPr>
        <p:blipFill>
          <a:blip r:embed="rId3" cstate="print">
            <a:extLst>
              <a:ext uri="{28A0092B-C50C-407E-A947-70E740481C1C}">
                <a14:useLocalDpi xmlns:a14="http://schemas.microsoft.com/office/drawing/2010/main" xmlns="" val="0"/>
              </a:ext>
            </a:extLst>
          </a:blip>
          <a:srcRect/>
          <a:stretch>
            <a:fillRect/>
          </a:stretch>
        </p:blipFill>
        <p:spPr>
          <a:xfrm>
            <a:off x="1328738" y="1600200"/>
            <a:ext cx="2295525" cy="452596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64560" name="Picture 48" descr="6 Posa a mare"/>
          <p:cNvPicPr>
            <a:picLocks noGrp="1" noChangeAspect="1" noChangeArrowheads="1"/>
          </p:cNvPicPr>
          <p:nvPr>
            <p:ph sz="quarter" idx="2"/>
          </p:nvPr>
        </p:nvPicPr>
        <p:blipFill>
          <a:blip r:embed="rId4" cstate="print">
            <a:extLst>
              <a:ext uri="{28A0092B-C50C-407E-A947-70E740481C1C}">
                <a14:useLocalDpi xmlns:a14="http://schemas.microsoft.com/office/drawing/2010/main" xmlns="" val="0"/>
              </a:ext>
            </a:extLst>
          </a:blip>
          <a:srcRect/>
          <a:stretch>
            <a:fillRect/>
          </a:stretch>
        </p:blipFill>
        <p:spPr>
          <a:xfrm>
            <a:off x="3995738" y="1484313"/>
            <a:ext cx="1639887" cy="302418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grpSp>
        <p:nvGrpSpPr>
          <p:cNvPr id="3" name="Group 4"/>
          <p:cNvGrpSpPr>
            <a:grpSpLocks/>
          </p:cNvGrpSpPr>
          <p:nvPr/>
        </p:nvGrpSpPr>
        <p:grpSpPr bwMode="auto">
          <a:xfrm>
            <a:off x="30937200" y="41214675"/>
            <a:ext cx="4368800" cy="5038725"/>
            <a:chOff x="19488" y="25962"/>
            <a:chExt cx="2752" cy="3174"/>
          </a:xfrm>
        </p:grpSpPr>
        <p:graphicFrame>
          <p:nvGraphicFramePr>
            <p:cNvPr id="64517" name="Object 5"/>
            <p:cNvGraphicFramePr>
              <a:graphicFrameLocks noChangeAspect="1"/>
            </p:cNvGraphicFramePr>
            <p:nvPr/>
          </p:nvGraphicFramePr>
          <p:xfrm>
            <a:off x="19488" y="25962"/>
            <a:ext cx="2752" cy="3174"/>
          </p:xfrm>
          <a:graphic>
            <a:graphicData uri="http://schemas.openxmlformats.org/presentationml/2006/ole">
              <p:oleObj spid="_x0000_s1026" r:id="rId5" imgW="8590476" imgH="9980952" progId="">
                <p:embed/>
              </p:oleObj>
            </a:graphicData>
          </a:graphic>
        </p:graphicFrame>
        <p:sp>
          <p:nvSpPr>
            <p:cNvPr id="64518" name="AutoShape 6"/>
            <p:cNvSpPr>
              <a:spLocks noChangeAspect="1" noChangeArrowheads="1"/>
            </p:cNvSpPr>
            <p:nvPr/>
          </p:nvSpPr>
          <p:spPr bwMode="auto">
            <a:xfrm flipH="1">
              <a:off x="20400" y="26736"/>
              <a:ext cx="113" cy="114"/>
            </a:xfrm>
            <a:prstGeom prst="star4">
              <a:avLst>
                <a:gd name="adj" fmla="val 12500"/>
              </a:avLst>
            </a:prstGeom>
            <a:solidFill>
              <a:srgbClr val="0000FF"/>
            </a:solidFill>
            <a:ln w="9525">
              <a:solidFill>
                <a:srgbClr val="0000FF"/>
              </a:solidFill>
              <a:miter lim="800000"/>
              <a:headEnd/>
              <a:tailEnd/>
            </a:ln>
          </p:spPr>
          <p:txBody>
            <a:bodyPr/>
            <a:lstStyle/>
            <a:p>
              <a:pPr fontAlgn="base">
                <a:spcBef>
                  <a:spcPct val="0"/>
                </a:spcBef>
                <a:spcAft>
                  <a:spcPct val="0"/>
                </a:spcAft>
              </a:pPr>
              <a:endParaRPr lang="en-GB" sz="2800">
                <a:solidFill>
                  <a:srgbClr val="000000"/>
                </a:solidFill>
                <a:latin typeface="Times New Roman" pitchFamily="18" charset="0"/>
                <a:cs typeface="Times New Roman" pitchFamily="18" charset="0"/>
              </a:endParaRPr>
            </a:p>
          </p:txBody>
        </p:sp>
        <p:sp>
          <p:nvSpPr>
            <p:cNvPr id="64519" name="AutoShape 7"/>
            <p:cNvSpPr>
              <a:spLocks noChangeAspect="1" noChangeArrowheads="1"/>
            </p:cNvSpPr>
            <p:nvPr/>
          </p:nvSpPr>
          <p:spPr bwMode="auto">
            <a:xfrm>
              <a:off x="20544" y="26784"/>
              <a:ext cx="91" cy="91"/>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rgbClr val="FF0000"/>
              </a:solidFill>
              <a:round/>
              <a:headEnd/>
              <a:tailEnd/>
            </a:ln>
          </p:spPr>
          <p:txBody>
            <a:bodyPr/>
            <a:lstStyle/>
            <a:p>
              <a:pPr fontAlgn="base">
                <a:spcBef>
                  <a:spcPct val="0"/>
                </a:spcBef>
                <a:spcAft>
                  <a:spcPct val="0"/>
                </a:spcAft>
              </a:pPr>
              <a:endParaRPr lang="en-GB" sz="2800">
                <a:solidFill>
                  <a:srgbClr val="000000"/>
                </a:solidFill>
                <a:latin typeface="Times New Roman" pitchFamily="18" charset="0"/>
                <a:cs typeface="Times New Roman" pitchFamily="18" charset="0"/>
              </a:endParaRPr>
            </a:p>
          </p:txBody>
        </p:sp>
      </p:grpSp>
      <p:sp>
        <p:nvSpPr>
          <p:cNvPr id="64523" name="AutoShape 11"/>
          <p:cNvSpPr>
            <a:spLocks noChangeAspect="1" noChangeArrowheads="1"/>
          </p:cNvSpPr>
          <p:nvPr/>
        </p:nvSpPr>
        <p:spPr bwMode="auto">
          <a:xfrm flipH="1">
            <a:off x="32385000" y="42443400"/>
            <a:ext cx="179388" cy="180975"/>
          </a:xfrm>
          <a:prstGeom prst="star4">
            <a:avLst>
              <a:gd name="adj" fmla="val 12500"/>
            </a:avLst>
          </a:prstGeom>
          <a:solidFill>
            <a:srgbClr val="0000FF"/>
          </a:solidFill>
          <a:ln w="9525">
            <a:solidFill>
              <a:srgbClr val="0000FF"/>
            </a:solidFill>
            <a:miter lim="800000"/>
            <a:headEnd/>
            <a:tailEnd/>
          </a:ln>
        </p:spPr>
        <p:txBody>
          <a:bodyPr/>
          <a:lstStyle/>
          <a:p>
            <a:pPr fontAlgn="base">
              <a:spcBef>
                <a:spcPct val="0"/>
              </a:spcBef>
              <a:spcAft>
                <a:spcPct val="0"/>
              </a:spcAft>
            </a:pPr>
            <a:endParaRPr lang="en-GB" sz="2800">
              <a:solidFill>
                <a:srgbClr val="000000"/>
              </a:solidFill>
              <a:latin typeface="Times New Roman" pitchFamily="18" charset="0"/>
              <a:cs typeface="Times New Roman" pitchFamily="18" charset="0"/>
            </a:endParaRPr>
          </a:p>
        </p:txBody>
      </p:sp>
      <p:sp>
        <p:nvSpPr>
          <p:cNvPr id="64524" name="AutoShape 12"/>
          <p:cNvSpPr>
            <a:spLocks noChangeAspect="1" noChangeArrowheads="1"/>
          </p:cNvSpPr>
          <p:nvPr/>
        </p:nvSpPr>
        <p:spPr bwMode="auto">
          <a:xfrm>
            <a:off x="32613600" y="42519600"/>
            <a:ext cx="144463" cy="144463"/>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rgbClr val="FF0000"/>
            </a:solidFill>
            <a:round/>
            <a:headEnd/>
            <a:tailEnd/>
          </a:ln>
        </p:spPr>
        <p:txBody>
          <a:bodyPr/>
          <a:lstStyle/>
          <a:p>
            <a:pPr fontAlgn="base">
              <a:spcBef>
                <a:spcPct val="0"/>
              </a:spcBef>
              <a:spcAft>
                <a:spcPct val="0"/>
              </a:spcAft>
            </a:pPr>
            <a:endParaRPr lang="en-GB" sz="2800">
              <a:solidFill>
                <a:srgbClr val="000000"/>
              </a:solidFill>
              <a:latin typeface="Times New Roman" pitchFamily="18" charset="0"/>
              <a:cs typeface="Times New Roman" pitchFamily="18" charset="0"/>
            </a:endParaRPr>
          </a:p>
        </p:txBody>
      </p:sp>
      <p:grpSp>
        <p:nvGrpSpPr>
          <p:cNvPr id="4" name="Group 13"/>
          <p:cNvGrpSpPr>
            <a:grpSpLocks/>
          </p:cNvGrpSpPr>
          <p:nvPr/>
        </p:nvGrpSpPr>
        <p:grpSpPr bwMode="auto">
          <a:xfrm>
            <a:off x="31153100" y="41430575"/>
            <a:ext cx="4368800" cy="5038725"/>
            <a:chOff x="19488" y="25962"/>
            <a:chExt cx="2752" cy="3174"/>
          </a:xfrm>
        </p:grpSpPr>
        <p:graphicFrame>
          <p:nvGraphicFramePr>
            <p:cNvPr id="64526" name="Object 14"/>
            <p:cNvGraphicFramePr>
              <a:graphicFrameLocks noChangeAspect="1"/>
            </p:cNvGraphicFramePr>
            <p:nvPr/>
          </p:nvGraphicFramePr>
          <p:xfrm>
            <a:off x="19488" y="25962"/>
            <a:ext cx="2752" cy="3174"/>
          </p:xfrm>
          <a:graphic>
            <a:graphicData uri="http://schemas.openxmlformats.org/presentationml/2006/ole">
              <p:oleObj spid="_x0000_s1027" r:id="rId6" imgW="8590476" imgH="9980952" progId="">
                <p:embed/>
              </p:oleObj>
            </a:graphicData>
          </a:graphic>
        </p:graphicFrame>
        <p:sp>
          <p:nvSpPr>
            <p:cNvPr id="64527" name="AutoShape 15"/>
            <p:cNvSpPr>
              <a:spLocks noChangeAspect="1" noChangeArrowheads="1"/>
            </p:cNvSpPr>
            <p:nvPr/>
          </p:nvSpPr>
          <p:spPr bwMode="auto">
            <a:xfrm flipH="1">
              <a:off x="20400" y="26736"/>
              <a:ext cx="113" cy="114"/>
            </a:xfrm>
            <a:prstGeom prst="star4">
              <a:avLst>
                <a:gd name="adj" fmla="val 12500"/>
              </a:avLst>
            </a:prstGeom>
            <a:solidFill>
              <a:srgbClr val="0000FF"/>
            </a:solidFill>
            <a:ln w="9525">
              <a:solidFill>
                <a:srgbClr val="0000FF"/>
              </a:solidFill>
              <a:miter lim="800000"/>
              <a:headEnd/>
              <a:tailEnd/>
            </a:ln>
          </p:spPr>
          <p:txBody>
            <a:bodyPr/>
            <a:lstStyle/>
            <a:p>
              <a:pPr fontAlgn="base">
                <a:spcBef>
                  <a:spcPct val="0"/>
                </a:spcBef>
                <a:spcAft>
                  <a:spcPct val="0"/>
                </a:spcAft>
              </a:pPr>
              <a:endParaRPr lang="en-GB" sz="2800">
                <a:solidFill>
                  <a:srgbClr val="000000"/>
                </a:solidFill>
                <a:latin typeface="Times New Roman" pitchFamily="18" charset="0"/>
                <a:cs typeface="Times New Roman" pitchFamily="18" charset="0"/>
              </a:endParaRPr>
            </a:p>
          </p:txBody>
        </p:sp>
        <p:sp>
          <p:nvSpPr>
            <p:cNvPr id="64528" name="AutoShape 16"/>
            <p:cNvSpPr>
              <a:spLocks noChangeAspect="1" noChangeArrowheads="1"/>
            </p:cNvSpPr>
            <p:nvPr/>
          </p:nvSpPr>
          <p:spPr bwMode="auto">
            <a:xfrm>
              <a:off x="20544" y="26784"/>
              <a:ext cx="91" cy="91"/>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rgbClr val="FF0000"/>
              </a:solidFill>
              <a:round/>
              <a:headEnd/>
              <a:tailEnd/>
            </a:ln>
          </p:spPr>
          <p:txBody>
            <a:bodyPr/>
            <a:lstStyle/>
            <a:p>
              <a:pPr fontAlgn="base">
                <a:spcBef>
                  <a:spcPct val="0"/>
                </a:spcBef>
                <a:spcAft>
                  <a:spcPct val="0"/>
                </a:spcAft>
              </a:pPr>
              <a:endParaRPr lang="en-GB" sz="2800">
                <a:solidFill>
                  <a:srgbClr val="000000"/>
                </a:solidFill>
                <a:latin typeface="Times New Roman" pitchFamily="18" charset="0"/>
                <a:cs typeface="Times New Roman" pitchFamily="18" charset="0"/>
              </a:endParaRPr>
            </a:p>
          </p:txBody>
        </p:sp>
      </p:grpSp>
      <p:grpSp>
        <p:nvGrpSpPr>
          <p:cNvPr id="5" name="Group 30"/>
          <p:cNvGrpSpPr>
            <a:grpSpLocks/>
          </p:cNvGrpSpPr>
          <p:nvPr/>
        </p:nvGrpSpPr>
        <p:grpSpPr bwMode="auto">
          <a:xfrm>
            <a:off x="31369000" y="41646475"/>
            <a:ext cx="4368800" cy="5038725"/>
            <a:chOff x="19488" y="25962"/>
            <a:chExt cx="2752" cy="3174"/>
          </a:xfrm>
        </p:grpSpPr>
        <p:graphicFrame>
          <p:nvGraphicFramePr>
            <p:cNvPr id="64543" name="Object 31"/>
            <p:cNvGraphicFramePr>
              <a:graphicFrameLocks noChangeAspect="1"/>
            </p:cNvGraphicFramePr>
            <p:nvPr/>
          </p:nvGraphicFramePr>
          <p:xfrm>
            <a:off x="19488" y="25962"/>
            <a:ext cx="2752" cy="3174"/>
          </p:xfrm>
          <a:graphic>
            <a:graphicData uri="http://schemas.openxmlformats.org/presentationml/2006/ole">
              <p:oleObj spid="_x0000_s1028" r:id="rId7" imgW="8590476" imgH="9980952" progId="">
                <p:embed/>
              </p:oleObj>
            </a:graphicData>
          </a:graphic>
        </p:graphicFrame>
        <p:sp>
          <p:nvSpPr>
            <p:cNvPr id="64544" name="AutoShape 32"/>
            <p:cNvSpPr>
              <a:spLocks noChangeAspect="1" noChangeArrowheads="1"/>
            </p:cNvSpPr>
            <p:nvPr/>
          </p:nvSpPr>
          <p:spPr bwMode="auto">
            <a:xfrm flipH="1">
              <a:off x="20400" y="26736"/>
              <a:ext cx="113" cy="114"/>
            </a:xfrm>
            <a:prstGeom prst="star4">
              <a:avLst>
                <a:gd name="adj" fmla="val 12500"/>
              </a:avLst>
            </a:prstGeom>
            <a:solidFill>
              <a:srgbClr val="0000FF"/>
            </a:solidFill>
            <a:ln w="9525">
              <a:solidFill>
                <a:srgbClr val="0000FF"/>
              </a:solidFill>
              <a:miter lim="800000"/>
              <a:headEnd/>
              <a:tailEnd/>
            </a:ln>
          </p:spPr>
          <p:txBody>
            <a:bodyPr/>
            <a:lstStyle/>
            <a:p>
              <a:pPr fontAlgn="base">
                <a:spcBef>
                  <a:spcPct val="0"/>
                </a:spcBef>
                <a:spcAft>
                  <a:spcPct val="0"/>
                </a:spcAft>
              </a:pPr>
              <a:endParaRPr lang="en-GB" sz="2800">
                <a:solidFill>
                  <a:srgbClr val="000000"/>
                </a:solidFill>
                <a:latin typeface="Times New Roman" pitchFamily="18" charset="0"/>
                <a:cs typeface="Times New Roman" pitchFamily="18" charset="0"/>
              </a:endParaRPr>
            </a:p>
          </p:txBody>
        </p:sp>
        <p:sp>
          <p:nvSpPr>
            <p:cNvPr id="64545" name="AutoShape 33"/>
            <p:cNvSpPr>
              <a:spLocks noChangeAspect="1" noChangeArrowheads="1"/>
            </p:cNvSpPr>
            <p:nvPr/>
          </p:nvSpPr>
          <p:spPr bwMode="auto">
            <a:xfrm>
              <a:off x="20544" y="26784"/>
              <a:ext cx="91" cy="91"/>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rgbClr val="FF0000"/>
              </a:solidFill>
              <a:round/>
              <a:headEnd/>
              <a:tailEnd/>
            </a:ln>
          </p:spPr>
          <p:txBody>
            <a:bodyPr/>
            <a:lstStyle/>
            <a:p>
              <a:pPr fontAlgn="base">
                <a:spcBef>
                  <a:spcPct val="0"/>
                </a:spcBef>
                <a:spcAft>
                  <a:spcPct val="0"/>
                </a:spcAft>
              </a:pPr>
              <a:endParaRPr lang="en-GB" sz="2800">
                <a:solidFill>
                  <a:srgbClr val="000000"/>
                </a:solidFill>
                <a:latin typeface="Times New Roman" pitchFamily="18" charset="0"/>
                <a:cs typeface="Times New Roman" pitchFamily="18" charset="0"/>
              </a:endParaRPr>
            </a:p>
          </p:txBody>
        </p:sp>
      </p:grpSp>
      <p:grpSp>
        <p:nvGrpSpPr>
          <p:cNvPr id="6" name="Group 35"/>
          <p:cNvGrpSpPr>
            <a:grpSpLocks/>
          </p:cNvGrpSpPr>
          <p:nvPr/>
        </p:nvGrpSpPr>
        <p:grpSpPr bwMode="auto">
          <a:xfrm>
            <a:off x="31584900" y="41862375"/>
            <a:ext cx="4368800" cy="5038725"/>
            <a:chOff x="19488" y="25962"/>
            <a:chExt cx="2752" cy="3174"/>
          </a:xfrm>
        </p:grpSpPr>
        <p:graphicFrame>
          <p:nvGraphicFramePr>
            <p:cNvPr id="64548" name="Object 36"/>
            <p:cNvGraphicFramePr>
              <a:graphicFrameLocks noChangeAspect="1"/>
            </p:cNvGraphicFramePr>
            <p:nvPr/>
          </p:nvGraphicFramePr>
          <p:xfrm>
            <a:off x="19488" y="25962"/>
            <a:ext cx="2752" cy="3174"/>
          </p:xfrm>
          <a:graphic>
            <a:graphicData uri="http://schemas.openxmlformats.org/presentationml/2006/ole">
              <p:oleObj spid="_x0000_s1029" r:id="rId8" imgW="8590476" imgH="9980952" progId="">
                <p:embed/>
              </p:oleObj>
            </a:graphicData>
          </a:graphic>
        </p:graphicFrame>
        <p:grpSp>
          <p:nvGrpSpPr>
            <p:cNvPr id="7" name="Group 37"/>
            <p:cNvGrpSpPr>
              <a:grpSpLocks/>
            </p:cNvGrpSpPr>
            <p:nvPr/>
          </p:nvGrpSpPr>
          <p:grpSpPr bwMode="auto">
            <a:xfrm>
              <a:off x="20400" y="26736"/>
              <a:ext cx="235" cy="139"/>
              <a:chOff x="20400" y="26736"/>
              <a:chExt cx="235" cy="139"/>
            </a:xfrm>
          </p:grpSpPr>
          <p:sp>
            <p:nvSpPr>
              <p:cNvPr id="64550" name="AutoShape 38"/>
              <p:cNvSpPr>
                <a:spLocks noChangeAspect="1" noChangeArrowheads="1"/>
              </p:cNvSpPr>
              <p:nvPr/>
            </p:nvSpPr>
            <p:spPr bwMode="auto">
              <a:xfrm flipH="1">
                <a:off x="20400" y="26736"/>
                <a:ext cx="113" cy="114"/>
              </a:xfrm>
              <a:prstGeom prst="star4">
                <a:avLst>
                  <a:gd name="adj" fmla="val 12500"/>
                </a:avLst>
              </a:prstGeom>
              <a:solidFill>
                <a:srgbClr val="0000FF"/>
              </a:solidFill>
              <a:ln w="9525">
                <a:solidFill>
                  <a:srgbClr val="0000FF"/>
                </a:solidFill>
                <a:miter lim="800000"/>
                <a:headEnd/>
                <a:tailEnd/>
              </a:ln>
            </p:spPr>
            <p:txBody>
              <a:bodyPr/>
              <a:lstStyle/>
              <a:p>
                <a:pPr fontAlgn="base">
                  <a:spcBef>
                    <a:spcPct val="0"/>
                  </a:spcBef>
                  <a:spcAft>
                    <a:spcPct val="0"/>
                  </a:spcAft>
                </a:pPr>
                <a:endParaRPr lang="en-GB" sz="2800">
                  <a:solidFill>
                    <a:srgbClr val="000000"/>
                  </a:solidFill>
                  <a:latin typeface="Times New Roman" pitchFamily="18" charset="0"/>
                  <a:cs typeface="Times New Roman" pitchFamily="18" charset="0"/>
                </a:endParaRPr>
              </a:p>
            </p:txBody>
          </p:sp>
          <p:sp>
            <p:nvSpPr>
              <p:cNvPr id="64551" name="AutoShape 39"/>
              <p:cNvSpPr>
                <a:spLocks noChangeAspect="1" noChangeArrowheads="1"/>
              </p:cNvSpPr>
              <p:nvPr/>
            </p:nvSpPr>
            <p:spPr bwMode="auto">
              <a:xfrm>
                <a:off x="20544" y="26784"/>
                <a:ext cx="91" cy="91"/>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rgbClr val="FF0000"/>
                </a:solidFill>
                <a:round/>
                <a:headEnd/>
                <a:tailEnd/>
              </a:ln>
            </p:spPr>
            <p:txBody>
              <a:bodyPr/>
              <a:lstStyle/>
              <a:p>
                <a:pPr fontAlgn="base">
                  <a:spcBef>
                    <a:spcPct val="0"/>
                  </a:spcBef>
                  <a:spcAft>
                    <a:spcPct val="0"/>
                  </a:spcAft>
                </a:pPr>
                <a:endParaRPr lang="en-GB" sz="2800">
                  <a:solidFill>
                    <a:srgbClr val="000000"/>
                  </a:solidFill>
                  <a:latin typeface="Times New Roman" pitchFamily="18" charset="0"/>
                  <a:cs typeface="Times New Roman" pitchFamily="18" charset="0"/>
                </a:endParaRPr>
              </a:p>
            </p:txBody>
          </p:sp>
        </p:grpSp>
      </p:grpSp>
      <p:grpSp>
        <p:nvGrpSpPr>
          <p:cNvPr id="8" name="Group 40"/>
          <p:cNvGrpSpPr>
            <a:grpSpLocks/>
          </p:cNvGrpSpPr>
          <p:nvPr/>
        </p:nvGrpSpPr>
        <p:grpSpPr bwMode="auto">
          <a:xfrm>
            <a:off x="31800800" y="42078275"/>
            <a:ext cx="4368800" cy="5038725"/>
            <a:chOff x="19488" y="25962"/>
            <a:chExt cx="2752" cy="3174"/>
          </a:xfrm>
        </p:grpSpPr>
        <p:graphicFrame>
          <p:nvGraphicFramePr>
            <p:cNvPr id="64553" name="Object 41"/>
            <p:cNvGraphicFramePr>
              <a:graphicFrameLocks noChangeAspect="1"/>
            </p:cNvGraphicFramePr>
            <p:nvPr/>
          </p:nvGraphicFramePr>
          <p:xfrm>
            <a:off x="19488" y="25962"/>
            <a:ext cx="2752" cy="3174"/>
          </p:xfrm>
          <a:graphic>
            <a:graphicData uri="http://schemas.openxmlformats.org/presentationml/2006/ole">
              <p:oleObj spid="_x0000_s1030" r:id="rId9" imgW="8590476" imgH="9980952" progId="">
                <p:embed/>
              </p:oleObj>
            </a:graphicData>
          </a:graphic>
        </p:graphicFrame>
        <p:grpSp>
          <p:nvGrpSpPr>
            <p:cNvPr id="9" name="Group 42"/>
            <p:cNvGrpSpPr>
              <a:grpSpLocks/>
            </p:cNvGrpSpPr>
            <p:nvPr/>
          </p:nvGrpSpPr>
          <p:grpSpPr bwMode="auto">
            <a:xfrm>
              <a:off x="20400" y="26736"/>
              <a:ext cx="235" cy="139"/>
              <a:chOff x="20400" y="26736"/>
              <a:chExt cx="235" cy="139"/>
            </a:xfrm>
          </p:grpSpPr>
          <p:sp>
            <p:nvSpPr>
              <p:cNvPr id="64555" name="AutoShape 43"/>
              <p:cNvSpPr>
                <a:spLocks noChangeAspect="1" noChangeArrowheads="1"/>
              </p:cNvSpPr>
              <p:nvPr/>
            </p:nvSpPr>
            <p:spPr bwMode="auto">
              <a:xfrm flipH="1">
                <a:off x="20400" y="26736"/>
                <a:ext cx="113" cy="114"/>
              </a:xfrm>
              <a:prstGeom prst="star4">
                <a:avLst>
                  <a:gd name="adj" fmla="val 12500"/>
                </a:avLst>
              </a:prstGeom>
              <a:solidFill>
                <a:srgbClr val="0000FF"/>
              </a:solidFill>
              <a:ln w="9525">
                <a:solidFill>
                  <a:srgbClr val="0000FF"/>
                </a:solidFill>
                <a:miter lim="800000"/>
                <a:headEnd/>
                <a:tailEnd/>
              </a:ln>
            </p:spPr>
            <p:txBody>
              <a:bodyPr/>
              <a:lstStyle/>
              <a:p>
                <a:pPr fontAlgn="base">
                  <a:spcBef>
                    <a:spcPct val="0"/>
                  </a:spcBef>
                  <a:spcAft>
                    <a:spcPct val="0"/>
                  </a:spcAft>
                </a:pPr>
                <a:endParaRPr lang="en-GB" sz="2800">
                  <a:solidFill>
                    <a:srgbClr val="000000"/>
                  </a:solidFill>
                  <a:latin typeface="Times New Roman" pitchFamily="18" charset="0"/>
                  <a:cs typeface="Times New Roman" pitchFamily="18" charset="0"/>
                </a:endParaRPr>
              </a:p>
            </p:txBody>
          </p:sp>
          <p:sp>
            <p:nvSpPr>
              <p:cNvPr id="64556" name="AutoShape 44"/>
              <p:cNvSpPr>
                <a:spLocks noChangeAspect="1" noChangeArrowheads="1"/>
              </p:cNvSpPr>
              <p:nvPr/>
            </p:nvSpPr>
            <p:spPr bwMode="auto">
              <a:xfrm>
                <a:off x="20544" y="26784"/>
                <a:ext cx="91" cy="91"/>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rgbClr val="FF0000"/>
                </a:solidFill>
                <a:round/>
                <a:headEnd/>
                <a:tailEnd/>
              </a:ln>
            </p:spPr>
            <p:txBody>
              <a:bodyPr/>
              <a:lstStyle/>
              <a:p>
                <a:pPr fontAlgn="base">
                  <a:spcBef>
                    <a:spcPct val="0"/>
                  </a:spcBef>
                  <a:spcAft>
                    <a:spcPct val="0"/>
                  </a:spcAft>
                </a:pPr>
                <a:endParaRPr lang="en-GB" sz="2800">
                  <a:solidFill>
                    <a:srgbClr val="000000"/>
                  </a:solidFill>
                  <a:latin typeface="Times New Roman" pitchFamily="18" charset="0"/>
                  <a:cs typeface="Times New Roman" pitchFamily="18" charset="0"/>
                </a:endParaRPr>
              </a:p>
            </p:txBody>
          </p:sp>
        </p:grpSp>
      </p:grpSp>
      <p:sp>
        <p:nvSpPr>
          <p:cNvPr id="64575" name="Rectangle 63"/>
          <p:cNvSpPr>
            <a:spLocks noGrp="1" noChangeArrowheads="1"/>
          </p:cNvSpPr>
          <p:nvPr>
            <p:ph type="title"/>
          </p:nvPr>
        </p:nvSpPr>
        <p:spPr>
          <a:xfrm>
            <a:off x="0" y="764704"/>
            <a:ext cx="8785225" cy="508918"/>
          </a:xfrm>
          <a:solidFill>
            <a:schemeClr val="bg1"/>
          </a:solidFill>
          <a:ln w="12700">
            <a:solidFill>
              <a:schemeClr val="bg1"/>
            </a:solidFill>
            <a:miter lim="800000"/>
            <a:headEnd/>
            <a:tailEnd/>
          </a:ln>
        </p:spPr>
        <p:txBody>
          <a:bodyPr/>
          <a:lstStyle/>
          <a:p>
            <a:r>
              <a:rPr lang="en-GB" sz="3200" b="1" dirty="0" smtClean="0">
                <a:solidFill>
                  <a:schemeClr val="tx1"/>
                </a:solidFill>
                <a:latin typeface="Times New Roman" pitchFamily="18" charset="0"/>
              </a:rPr>
              <a:t>The OGS profiling </a:t>
            </a:r>
            <a:r>
              <a:rPr lang="en-GB" sz="3200" b="1" dirty="0">
                <a:solidFill>
                  <a:schemeClr val="tx1"/>
                </a:solidFill>
                <a:latin typeface="Times New Roman" pitchFamily="18" charset="0"/>
              </a:rPr>
              <a:t>data </a:t>
            </a:r>
            <a:r>
              <a:rPr lang="en-GB" sz="3200" b="1" dirty="0" smtClean="0">
                <a:solidFill>
                  <a:schemeClr val="tx1"/>
                </a:solidFill>
                <a:latin typeface="Times New Roman" pitchFamily="18" charset="0"/>
              </a:rPr>
              <a:t>buoy</a:t>
            </a:r>
            <a:endParaRPr lang="it-IT" sz="3200" b="1" dirty="0">
              <a:solidFill>
                <a:schemeClr val="tx1"/>
              </a:solidFill>
              <a:latin typeface="Times New Roman" pitchFamily="18" charset="0"/>
            </a:endParaRPr>
          </a:p>
        </p:txBody>
      </p:sp>
      <p:pic>
        <p:nvPicPr>
          <p:cNvPr id="2" name="Immagine 1"/>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5724128" y="2172794"/>
            <a:ext cx="3240000" cy="4320000"/>
          </a:xfrm>
          <a:prstGeom prst="rect">
            <a:avLst/>
          </a:prstGeom>
        </p:spPr>
      </p:pic>
    </p:spTree>
    <p:extLst>
      <p:ext uri="{BB962C8B-B14F-4D97-AF65-F5344CB8AC3E}">
        <p14:creationId xmlns:p14="http://schemas.microsoft.com/office/powerpoint/2010/main" xmlns="" val="210572963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vert="horz" wrap="square" lIns="91440" tIns="45720" rIns="91440" bIns="45720" numCol="1" anchorCtr="0" compatLnSpc="1">
            <a:prstTxWarp prst="textNoShape">
              <a:avLst/>
            </a:prstTxWarp>
          </a:bodyPr>
          <a:lstStyle/>
          <a:p>
            <a:pPr eaLnBrk="1" hangingPunct="1">
              <a:defRPr/>
            </a:pPr>
            <a:r>
              <a:rPr lang="it-IT" sz="1800" b="1" dirty="0" smtClean="0">
                <a:effectLst>
                  <a:outerShdw blurRad="38100" dist="38100" dir="2700000" algn="tl">
                    <a:srgbClr val="C0C0C0"/>
                  </a:outerShdw>
                </a:effectLst>
              </a:rPr>
              <a:t>OGS Update</a:t>
            </a:r>
          </a:p>
        </p:txBody>
      </p:sp>
      <p:sp>
        <p:nvSpPr>
          <p:cNvPr id="9219" name="Text Box 4"/>
          <p:cNvSpPr txBox="1">
            <a:spLocks noChangeArrowheads="1"/>
          </p:cNvSpPr>
          <p:nvPr/>
        </p:nvSpPr>
        <p:spPr bwMode="auto">
          <a:xfrm>
            <a:off x="683568" y="2019300"/>
            <a:ext cx="7391400" cy="2492990"/>
          </a:xfrm>
          <a:prstGeom prst="rect">
            <a:avLst/>
          </a:prstGeom>
          <a:noFill/>
          <a:ln w="9525">
            <a:noFill/>
            <a:miter lim="800000"/>
            <a:headEnd/>
            <a:tailEnd/>
          </a:ln>
          <a:effectLst/>
        </p:spPr>
        <p:txBody>
          <a:bodyPr>
            <a:spAutoFit/>
          </a:bodyPr>
          <a:lstStyle/>
          <a:p>
            <a:pPr algn="just">
              <a:spcBef>
                <a:spcPct val="50000"/>
              </a:spcBef>
            </a:pPr>
            <a:r>
              <a:rPr lang="en-IE" sz="2400" dirty="0" smtClean="0">
                <a:cs typeface="Calibri" pitchFamily="1" charset="0"/>
              </a:rPr>
              <a:t>OGS buoy has been refitted and is ready to go</a:t>
            </a:r>
          </a:p>
          <a:p>
            <a:pPr algn="just">
              <a:spcBef>
                <a:spcPct val="50000"/>
              </a:spcBef>
            </a:pPr>
            <a:r>
              <a:rPr lang="en-IE" sz="2400" dirty="0" smtClean="0">
                <a:cs typeface="Calibri" pitchFamily="1" charset="0"/>
              </a:rPr>
              <a:t>Tests on float tethering system (late May)</a:t>
            </a:r>
          </a:p>
          <a:p>
            <a:pPr algn="just">
              <a:spcBef>
                <a:spcPct val="50000"/>
              </a:spcBef>
            </a:pPr>
            <a:r>
              <a:rPr lang="en-IE" sz="2400" dirty="0" smtClean="0">
                <a:cs typeface="Calibri" pitchFamily="1" charset="0"/>
              </a:rPr>
              <a:t>PAGODE float to be shipped from IFREMER soon</a:t>
            </a:r>
          </a:p>
          <a:p>
            <a:pPr algn="just">
              <a:spcBef>
                <a:spcPct val="50000"/>
              </a:spcBef>
            </a:pPr>
            <a:r>
              <a:rPr lang="en-IE" sz="2400" dirty="0" smtClean="0">
                <a:cs typeface="Calibri" pitchFamily="1" charset="0"/>
              </a:rPr>
              <a:t>Experiment in summer 2013</a:t>
            </a:r>
            <a:endParaRPr lang="it-IT" sz="2400" dirty="0">
              <a:cs typeface="Calibri" pitchFamily="1" charset="0"/>
            </a:endParaRPr>
          </a:p>
          <a:p>
            <a:pPr>
              <a:spcBef>
                <a:spcPct val="50000"/>
              </a:spcBef>
            </a:pPr>
            <a:endParaRPr lang="it-IT" sz="24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err="1" smtClean="0"/>
              <a:t>Villefranche</a:t>
            </a:r>
            <a:r>
              <a:rPr lang="en-IE" dirty="0" smtClean="0"/>
              <a:t> workshop</a:t>
            </a:r>
            <a:endParaRPr lang="en-IE" dirty="0"/>
          </a:p>
        </p:txBody>
      </p:sp>
      <p:sp>
        <p:nvSpPr>
          <p:cNvPr id="3" name="Content Placeholder 2"/>
          <p:cNvSpPr>
            <a:spLocks noGrp="1"/>
          </p:cNvSpPr>
          <p:nvPr>
            <p:ph idx="1"/>
          </p:nvPr>
        </p:nvSpPr>
        <p:spPr>
          <a:xfrm>
            <a:off x="611560" y="1988840"/>
            <a:ext cx="8077200" cy="4392488"/>
          </a:xfrm>
        </p:spPr>
        <p:txBody>
          <a:bodyPr/>
          <a:lstStyle/>
          <a:p>
            <a:r>
              <a:rPr lang="en-GB" dirty="0" smtClean="0"/>
              <a:t>A workshop was held on October 16</a:t>
            </a:r>
            <a:r>
              <a:rPr lang="en-GB" baseline="30000" dirty="0" smtClean="0"/>
              <a:t>th</a:t>
            </a:r>
            <a:r>
              <a:rPr lang="en-GB" dirty="0" smtClean="0"/>
              <a:t> to 18</a:t>
            </a:r>
            <a:r>
              <a:rPr lang="en-GB" baseline="30000" dirty="0" smtClean="0"/>
              <a:t>th</a:t>
            </a:r>
            <a:r>
              <a:rPr lang="en-GB" dirty="0" smtClean="0"/>
              <a:t> 2013 at the </a:t>
            </a:r>
            <a:r>
              <a:rPr lang="en-GB" dirty="0" err="1" smtClean="0"/>
              <a:t>Villefranche</a:t>
            </a:r>
            <a:r>
              <a:rPr lang="en-GB" dirty="0" smtClean="0"/>
              <a:t> observatory to outline progress on emerging technologies within the JERICO FP7 project (Work-package 10). A particular focus of the workshop was to </a:t>
            </a:r>
            <a:r>
              <a:rPr lang="en-GB" b="1" dirty="0" smtClean="0"/>
              <a:t>invite researchers outside the project consortium to:</a:t>
            </a:r>
            <a:endParaRPr lang="en-IE" b="1" dirty="0" smtClean="0"/>
          </a:p>
          <a:p>
            <a:pPr lvl="0"/>
            <a:r>
              <a:rPr lang="en-GB" b="1" dirty="0" smtClean="0"/>
              <a:t>Learn of technology developments within JERICO </a:t>
            </a:r>
            <a:r>
              <a:rPr lang="en-GB" dirty="0" smtClean="0"/>
              <a:t>and</a:t>
            </a:r>
            <a:endParaRPr lang="en-IE" dirty="0" smtClean="0"/>
          </a:p>
          <a:p>
            <a:pPr lvl="0"/>
            <a:r>
              <a:rPr lang="en-GB" b="1" dirty="0" smtClean="0"/>
              <a:t>Present results of their own experiments </a:t>
            </a:r>
            <a:r>
              <a:rPr lang="en-GB" dirty="0" smtClean="0"/>
              <a:t>and technology development</a:t>
            </a:r>
            <a:endParaRPr lang="en-IE" dirty="0" smtClean="0"/>
          </a:p>
          <a:p>
            <a:r>
              <a:rPr lang="en-GB" dirty="0" smtClean="0"/>
              <a:t>The workshop was a mixture of invited talks and practical demonstrations of some of the technologies involved. There were a total of </a:t>
            </a:r>
            <a:r>
              <a:rPr lang="en-GB" b="1" u="sng" dirty="0" smtClean="0"/>
              <a:t>24 invited talks </a:t>
            </a:r>
            <a:r>
              <a:rPr lang="en-GB" dirty="0" smtClean="0"/>
              <a:t>and </a:t>
            </a:r>
            <a:r>
              <a:rPr lang="en-GB" b="1" u="sng" dirty="0" smtClean="0"/>
              <a:t>2 additional practical demonstrations.</a:t>
            </a:r>
            <a:endParaRPr lang="en-IE" b="1" u="sng" dirty="0" smtClean="0"/>
          </a:p>
          <a:p>
            <a:r>
              <a:rPr lang="en-GB" dirty="0" smtClean="0"/>
              <a:t>The talks focused on 5 key tasks within the emerging technologies area:</a:t>
            </a:r>
            <a:endParaRPr lang="en-IE" dirty="0" smtClean="0"/>
          </a:p>
          <a:p>
            <a:r>
              <a:rPr lang="en-GB" dirty="0" smtClean="0"/>
              <a:t>10.1	Biological compartments</a:t>
            </a:r>
            <a:endParaRPr lang="en-IE" dirty="0" smtClean="0"/>
          </a:p>
          <a:p>
            <a:r>
              <a:rPr lang="en-GB" dirty="0" smtClean="0"/>
              <a:t>10.2	Contaminants </a:t>
            </a:r>
            <a:endParaRPr lang="en-IE" dirty="0" smtClean="0"/>
          </a:p>
          <a:p>
            <a:r>
              <a:rPr lang="en-GB" dirty="0" smtClean="0"/>
              <a:t>10.3	Profiling technologies</a:t>
            </a:r>
            <a:endParaRPr lang="en-IE" dirty="0" smtClean="0"/>
          </a:p>
          <a:p>
            <a:r>
              <a:rPr lang="en-GB" dirty="0" smtClean="0"/>
              <a:t>10.4	Ships/vessels of opportunity</a:t>
            </a:r>
            <a:endParaRPr lang="en-IE" dirty="0" smtClean="0"/>
          </a:p>
          <a:p>
            <a:r>
              <a:rPr lang="en-GB" dirty="0" smtClean="0"/>
              <a:t>10.5	</a:t>
            </a:r>
            <a:r>
              <a:rPr lang="en-GB" dirty="0" err="1" smtClean="0"/>
              <a:t>Ferrybox</a:t>
            </a:r>
            <a:r>
              <a:rPr lang="en-GB" dirty="0" smtClean="0"/>
              <a:t> Quality Control algorithm development</a:t>
            </a:r>
            <a:endParaRPr lang="en-IE" dirty="0" smtClean="0"/>
          </a:p>
          <a:p>
            <a:endParaRPr lang="en-IE" dirty="0"/>
          </a:p>
        </p:txBody>
      </p:sp>
      <p:sp>
        <p:nvSpPr>
          <p:cNvPr id="4" name="Footer Placeholder 3"/>
          <p:cNvSpPr>
            <a:spLocks noGrp="1"/>
          </p:cNvSpPr>
          <p:nvPr>
            <p:ph type="ftr" sz="quarter" idx="11"/>
          </p:nvPr>
        </p:nvSpPr>
        <p:spPr/>
        <p:txBody>
          <a:bodyPr/>
          <a:lstStyle/>
          <a:p>
            <a:pPr>
              <a:defRPr/>
            </a:pPr>
            <a:endParaRPr lang="en-US"/>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G:\Articles in production\JERICO front\Fotografier växtplankton Jerico2012\Jerico_st13_30_Cjpg.jpg"/>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35785" t="36398" r="22341" b="16071"/>
          <a:stretch/>
        </p:blipFill>
        <p:spPr bwMode="auto">
          <a:xfrm>
            <a:off x="7327521" y="5109881"/>
            <a:ext cx="1811997" cy="1824319"/>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Bildobjekt 4"/>
          <p:cNvPicPr>
            <a:picLocks noChangeAspect="1"/>
          </p:cNvPicPr>
          <p:nvPr/>
        </p:nvPicPr>
        <p:blipFill rotWithShape="1">
          <a:blip r:embed="rId3" cstate="print">
            <a:extLst>
              <a:ext uri="{28A0092B-C50C-407E-A947-70E740481C1C}">
                <a14:useLocalDpi xmlns="" xmlns:a14="http://schemas.microsoft.com/office/drawing/2010/main" val="0"/>
              </a:ext>
            </a:extLst>
          </a:blip>
          <a:srcRect l="3087" t="50000" r="66037" b="7827"/>
          <a:stretch/>
        </p:blipFill>
        <p:spPr>
          <a:xfrm>
            <a:off x="228600" y="3505200"/>
            <a:ext cx="2866463" cy="2706147"/>
          </a:xfrm>
          <a:prstGeom prst="rect">
            <a:avLst/>
          </a:prstGeom>
        </p:spPr>
      </p:pic>
      <p:pic>
        <p:nvPicPr>
          <p:cNvPr id="1026" name="Picture 2" descr="G:\Articles in production\BOOS newsletter 2012\FerryBox routes Baltic Sea Area.png"/>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14982" t="15547" r="14982" b="14489"/>
          <a:stretch/>
        </p:blipFill>
        <p:spPr bwMode="auto">
          <a:xfrm>
            <a:off x="533400" y="685800"/>
            <a:ext cx="2561663" cy="2662518"/>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Bildobjekt 5"/>
          <p:cNvPicPr>
            <a:picLocks noChangeAspect="1"/>
          </p:cNvPicPr>
          <p:nvPr/>
        </p:nvPicPr>
        <p:blipFill rotWithShape="1">
          <a:blip r:embed="rId5" cstate="print">
            <a:extLst>
              <a:ext uri="{28A0092B-C50C-407E-A947-70E740481C1C}">
                <a14:useLocalDpi xmlns="" xmlns:a14="http://schemas.microsoft.com/office/drawing/2010/main" val="0"/>
              </a:ext>
            </a:extLst>
          </a:blip>
          <a:srcRect r="40000" b="58156"/>
          <a:stretch/>
        </p:blipFill>
        <p:spPr>
          <a:xfrm>
            <a:off x="3276600" y="2072038"/>
            <a:ext cx="3886200" cy="1873250"/>
          </a:xfrm>
          <a:prstGeom prst="rect">
            <a:avLst/>
          </a:prstGeom>
        </p:spPr>
      </p:pic>
      <p:pic>
        <p:nvPicPr>
          <p:cNvPr id="8" name="Bildobjekt 7"/>
          <p:cNvPicPr>
            <a:picLocks noChangeAspect="1"/>
          </p:cNvPicPr>
          <p:nvPr/>
        </p:nvPicPr>
        <p:blipFill rotWithShape="1">
          <a:blip r:embed="rId6" cstate="print">
            <a:extLst>
              <a:ext uri="{28A0092B-C50C-407E-A947-70E740481C1C}">
                <a14:useLocalDpi xmlns="" xmlns:a14="http://schemas.microsoft.com/office/drawing/2010/main" val="0"/>
              </a:ext>
            </a:extLst>
          </a:blip>
          <a:srcRect l="33848" t="43333" r="1029"/>
          <a:stretch/>
        </p:blipFill>
        <p:spPr>
          <a:xfrm>
            <a:off x="3588772" y="4310651"/>
            <a:ext cx="3601969" cy="2166349"/>
          </a:xfrm>
          <a:prstGeom prst="rect">
            <a:avLst/>
          </a:prstGeom>
        </p:spPr>
      </p:pic>
      <p:sp>
        <p:nvSpPr>
          <p:cNvPr id="3" name="textruta 2"/>
          <p:cNvSpPr txBox="1"/>
          <p:nvPr/>
        </p:nvSpPr>
        <p:spPr>
          <a:xfrm>
            <a:off x="914400" y="73967"/>
            <a:ext cx="7531549" cy="461665"/>
          </a:xfrm>
          <a:prstGeom prst="rect">
            <a:avLst/>
          </a:prstGeom>
          <a:noFill/>
        </p:spPr>
        <p:txBody>
          <a:bodyPr wrap="none" rtlCol="0">
            <a:spAutoFit/>
          </a:bodyPr>
          <a:lstStyle/>
          <a:p>
            <a:r>
              <a:rPr lang="sv-SE" sz="2400" b="1" dirty="0" smtClean="0"/>
              <a:t>WP10 Demonstration survey the </a:t>
            </a:r>
            <a:r>
              <a:rPr lang="sv-SE" sz="2400" b="1" dirty="0" err="1" smtClean="0"/>
              <a:t>Kattegat</a:t>
            </a:r>
            <a:r>
              <a:rPr lang="sv-SE" sz="2400" b="1" dirty="0" smtClean="0"/>
              <a:t>-Skagerrak front</a:t>
            </a:r>
            <a:endParaRPr lang="sv-SE" sz="2400" b="1" dirty="0"/>
          </a:p>
        </p:txBody>
      </p:sp>
      <p:sp>
        <p:nvSpPr>
          <p:cNvPr id="4" name="textruta 3"/>
          <p:cNvSpPr txBox="1"/>
          <p:nvPr/>
        </p:nvSpPr>
        <p:spPr>
          <a:xfrm>
            <a:off x="3275856" y="548680"/>
            <a:ext cx="5174228" cy="1421928"/>
          </a:xfrm>
          <a:prstGeom prst="rect">
            <a:avLst/>
          </a:prstGeom>
          <a:solidFill>
            <a:schemeClr val="tx1"/>
          </a:solidFill>
        </p:spPr>
        <p:txBody>
          <a:bodyPr wrap="square" rtlCol="0">
            <a:spAutoFit/>
          </a:bodyPr>
          <a:lstStyle/>
          <a:p>
            <a:pPr marL="285750" indent="-285750">
              <a:buFont typeface="Arial" pitchFamily="34" charset="0"/>
              <a:buChar char="•"/>
            </a:pPr>
            <a:r>
              <a:rPr lang="sv-SE" sz="1600" dirty="0" err="1" smtClean="0"/>
              <a:t>Aim</a:t>
            </a:r>
            <a:r>
              <a:rPr lang="sv-SE" sz="1600" dirty="0" smtClean="0"/>
              <a:t> – </a:t>
            </a:r>
            <a:r>
              <a:rPr lang="sv-SE" sz="1600" dirty="0" err="1" smtClean="0"/>
              <a:t>describe</a:t>
            </a:r>
            <a:r>
              <a:rPr lang="sv-SE" sz="1600" dirty="0" smtClean="0"/>
              <a:t> processes in 3-D</a:t>
            </a:r>
          </a:p>
          <a:p>
            <a:pPr marL="285750" indent="-285750">
              <a:buFont typeface="Arial" pitchFamily="34" charset="0"/>
              <a:buChar char="•"/>
            </a:pPr>
            <a:r>
              <a:rPr lang="sv-SE" sz="1600" dirty="0" smtClean="0"/>
              <a:t>Three </a:t>
            </a:r>
            <a:r>
              <a:rPr lang="sv-SE" sz="1600" dirty="0" err="1" smtClean="0"/>
              <a:t>FerryBox</a:t>
            </a:r>
            <a:r>
              <a:rPr lang="sv-SE" sz="1600" dirty="0" smtClean="0"/>
              <a:t>  routes in the area</a:t>
            </a:r>
          </a:p>
          <a:p>
            <a:pPr marL="285750" indent="-285750">
              <a:buFont typeface="Arial" pitchFamily="34" charset="0"/>
              <a:buChar char="•"/>
            </a:pPr>
            <a:r>
              <a:rPr lang="sv-SE" sz="1600" dirty="0" err="1" smtClean="0"/>
              <a:t>Buoys</a:t>
            </a:r>
            <a:r>
              <a:rPr lang="sv-SE" sz="1600" dirty="0" smtClean="0"/>
              <a:t>, </a:t>
            </a:r>
            <a:r>
              <a:rPr lang="sv-SE" sz="1600" dirty="0" err="1" smtClean="0"/>
              <a:t>one</a:t>
            </a:r>
            <a:r>
              <a:rPr lang="sv-SE" sz="1600" dirty="0" smtClean="0"/>
              <a:t> Argo float</a:t>
            </a:r>
          </a:p>
          <a:p>
            <a:pPr marL="285750" indent="-285750">
              <a:buFont typeface="Arial" pitchFamily="34" charset="0"/>
              <a:buChar char="•"/>
            </a:pPr>
            <a:r>
              <a:rPr lang="sv-SE" sz="1600" dirty="0" err="1" smtClean="0"/>
              <a:t>Monthly</a:t>
            </a:r>
            <a:r>
              <a:rPr lang="sv-SE" sz="1600" dirty="0" smtClean="0"/>
              <a:t> </a:t>
            </a:r>
            <a:r>
              <a:rPr lang="sv-SE" sz="1600" dirty="0" err="1" smtClean="0"/>
              <a:t>monitoring</a:t>
            </a:r>
            <a:r>
              <a:rPr lang="sv-SE" sz="1600" dirty="0" smtClean="0"/>
              <a:t> </a:t>
            </a:r>
            <a:r>
              <a:rPr lang="sv-SE" sz="1600" dirty="0" err="1" smtClean="0"/>
              <a:t>cruises</a:t>
            </a:r>
            <a:endParaRPr lang="sv-SE" sz="1600" dirty="0" smtClean="0"/>
          </a:p>
          <a:p>
            <a:pPr marL="285750" indent="-285750">
              <a:buFont typeface="Arial" pitchFamily="34" charset="0"/>
              <a:buChar char="•"/>
            </a:pPr>
            <a:r>
              <a:rPr lang="sv-SE" sz="1600" dirty="0" smtClean="0"/>
              <a:t>Short cruises with research vessel in August 2012, May 2013 and June 2013</a:t>
            </a:r>
          </a:p>
        </p:txBody>
      </p:sp>
      <p:sp>
        <p:nvSpPr>
          <p:cNvPr id="2" name="textruta 1"/>
          <p:cNvSpPr txBox="1"/>
          <p:nvPr/>
        </p:nvSpPr>
        <p:spPr>
          <a:xfrm>
            <a:off x="457200" y="6443246"/>
            <a:ext cx="5420010" cy="338554"/>
          </a:xfrm>
          <a:prstGeom prst="rect">
            <a:avLst/>
          </a:prstGeom>
          <a:noFill/>
        </p:spPr>
        <p:txBody>
          <a:bodyPr wrap="none" rtlCol="0">
            <a:spAutoFit/>
          </a:bodyPr>
          <a:lstStyle/>
          <a:p>
            <a:r>
              <a:rPr lang="sv-SE" sz="1600" dirty="0" err="1" smtClean="0"/>
              <a:t>Cooperation</a:t>
            </a:r>
            <a:r>
              <a:rPr lang="sv-SE" sz="1600" dirty="0" smtClean="0"/>
              <a:t> </a:t>
            </a:r>
            <a:r>
              <a:rPr lang="sv-SE" sz="1600" dirty="0" err="1" smtClean="0"/>
              <a:t>with</a:t>
            </a:r>
            <a:r>
              <a:rPr lang="sv-SE" sz="1600" dirty="0" smtClean="0"/>
              <a:t> WP3 and 4 and the University of Gothenburg</a:t>
            </a:r>
            <a:endParaRPr lang="sv-SE" sz="1600" dirty="0"/>
          </a:p>
        </p:txBody>
      </p:sp>
    </p:spTree>
    <p:extLst>
      <p:ext uri="{BB962C8B-B14F-4D97-AF65-F5344CB8AC3E}">
        <p14:creationId xmlns="" xmlns:p14="http://schemas.microsoft.com/office/powerpoint/2010/main" val="118697325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28"/>
          <p:cNvSpPr/>
          <p:nvPr/>
        </p:nvSpPr>
        <p:spPr>
          <a:xfrm>
            <a:off x="0" y="1905000"/>
            <a:ext cx="1905000" cy="4267200"/>
          </a:xfrm>
          <a:prstGeom prst="round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E"/>
          </a:p>
        </p:txBody>
      </p:sp>
      <p:sp>
        <p:nvSpPr>
          <p:cNvPr id="28" name="Rounded Rectangle 27"/>
          <p:cNvSpPr/>
          <p:nvPr/>
        </p:nvSpPr>
        <p:spPr>
          <a:xfrm>
            <a:off x="3810000" y="1981200"/>
            <a:ext cx="1600200" cy="3505200"/>
          </a:xfrm>
          <a:prstGeom prst="round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E"/>
          </a:p>
        </p:txBody>
      </p:sp>
      <p:sp>
        <p:nvSpPr>
          <p:cNvPr id="21" name="Rectangle 20"/>
          <p:cNvSpPr/>
          <p:nvPr/>
        </p:nvSpPr>
        <p:spPr>
          <a:xfrm>
            <a:off x="457200" y="152400"/>
            <a:ext cx="8153400" cy="609600"/>
          </a:xfrm>
          <a:prstGeom prst="rect">
            <a:avLst/>
          </a:prstGeom>
          <a:ln/>
        </p:spPr>
        <p:style>
          <a:lnRef idx="2">
            <a:schemeClr val="dk1"/>
          </a:lnRef>
          <a:fillRef idx="1">
            <a:schemeClr val="lt1"/>
          </a:fillRef>
          <a:effectRef idx="0">
            <a:schemeClr val="dk1"/>
          </a:effectRef>
          <a:fontRef idx="minor">
            <a:schemeClr val="dk1"/>
          </a:fontRef>
        </p:style>
        <p:txBody>
          <a:bodyPr anchor="ctr"/>
          <a:lstStyle/>
          <a:p>
            <a:pPr algn="ctr">
              <a:defRPr/>
            </a:pPr>
            <a:endParaRPr lang="en-IE" dirty="0"/>
          </a:p>
        </p:txBody>
      </p:sp>
      <p:sp>
        <p:nvSpPr>
          <p:cNvPr id="2056" name="TextBox 27"/>
          <p:cNvSpPr txBox="1">
            <a:spLocks noChangeArrowheads="1"/>
          </p:cNvSpPr>
          <p:nvPr/>
        </p:nvSpPr>
        <p:spPr bwMode="auto">
          <a:xfrm>
            <a:off x="228600" y="228600"/>
            <a:ext cx="8763000" cy="535531"/>
          </a:xfrm>
          <a:prstGeom prst="rect">
            <a:avLst/>
          </a:prstGeom>
          <a:noFill/>
          <a:ln w="9525">
            <a:noFill/>
            <a:miter lim="800000"/>
            <a:headEnd/>
            <a:tailEnd/>
          </a:ln>
        </p:spPr>
        <p:txBody>
          <a:bodyPr>
            <a:spAutoFit/>
          </a:bodyPr>
          <a:lstStyle/>
          <a:p>
            <a:pPr algn="ctr"/>
            <a:r>
              <a:rPr lang="en-IE" sz="3200" b="1" dirty="0" smtClean="0"/>
              <a:t>WP10 </a:t>
            </a:r>
            <a:r>
              <a:rPr lang="en-IE" sz="3200" b="1" dirty="0"/>
              <a:t>Overview </a:t>
            </a:r>
            <a:r>
              <a:rPr lang="en-IE" sz="3200" b="1" dirty="0" smtClean="0"/>
              <a:t>2013</a:t>
            </a:r>
            <a:endParaRPr lang="en-IE" sz="3200" b="1" dirty="0"/>
          </a:p>
        </p:txBody>
      </p:sp>
      <p:sp>
        <p:nvSpPr>
          <p:cNvPr id="40" name="Rounded Rectangle 39"/>
          <p:cNvSpPr/>
          <p:nvPr/>
        </p:nvSpPr>
        <p:spPr>
          <a:xfrm>
            <a:off x="0" y="2133600"/>
            <a:ext cx="1752600" cy="685800"/>
          </a:xfrm>
          <a:prstGeom prst="roundRect">
            <a:avLst/>
          </a:prstGeom>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sz="1400" b="1" u="sng" dirty="0" smtClean="0">
                <a:solidFill>
                  <a:schemeClr val="bg2"/>
                </a:solidFill>
              </a:rPr>
              <a:t>Biological compartments</a:t>
            </a:r>
            <a:endParaRPr lang="en-IE" sz="1400" dirty="0">
              <a:solidFill>
                <a:schemeClr val="bg2"/>
              </a:solidFill>
            </a:endParaRPr>
          </a:p>
        </p:txBody>
      </p:sp>
      <p:sp>
        <p:nvSpPr>
          <p:cNvPr id="24" name="Rounded Rectangle 23"/>
          <p:cNvSpPr/>
          <p:nvPr/>
        </p:nvSpPr>
        <p:spPr>
          <a:xfrm>
            <a:off x="228600" y="5410200"/>
            <a:ext cx="1440160" cy="685800"/>
          </a:xfrm>
          <a:prstGeom prst="roundRect">
            <a:avLst/>
          </a:prstGeom>
          <a:solidFill>
            <a:srgbClr val="FFC00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sz="1400" b="1" u="sng" dirty="0" err="1" smtClean="0">
                <a:solidFill>
                  <a:schemeClr val="bg2">
                    <a:lumMod val="65000"/>
                    <a:lumOff val="35000"/>
                  </a:schemeClr>
                </a:solidFill>
              </a:rPr>
              <a:t>FlowCam</a:t>
            </a:r>
            <a:endParaRPr lang="en-IE" sz="1400" b="1" u="sng" dirty="0" smtClean="0">
              <a:solidFill>
                <a:schemeClr val="bg2">
                  <a:lumMod val="65000"/>
                  <a:lumOff val="35000"/>
                </a:schemeClr>
              </a:solidFill>
            </a:endParaRPr>
          </a:p>
          <a:p>
            <a:pPr algn="ctr">
              <a:defRPr/>
            </a:pPr>
            <a:r>
              <a:rPr lang="en-IE" sz="1400" b="1" u="sng" dirty="0" err="1" smtClean="0">
                <a:solidFill>
                  <a:schemeClr val="bg2">
                    <a:lumMod val="65000"/>
                    <a:lumOff val="35000"/>
                  </a:schemeClr>
                </a:solidFill>
              </a:rPr>
              <a:t>Zooscan</a:t>
            </a:r>
            <a:endParaRPr lang="en-IE" sz="1400" b="1" u="sng" dirty="0" smtClean="0">
              <a:solidFill>
                <a:schemeClr val="bg2">
                  <a:lumMod val="65000"/>
                  <a:lumOff val="35000"/>
                </a:schemeClr>
              </a:solidFill>
            </a:endParaRPr>
          </a:p>
          <a:p>
            <a:pPr algn="ctr">
              <a:defRPr/>
            </a:pPr>
            <a:endParaRPr lang="en-IE" sz="1400" dirty="0"/>
          </a:p>
        </p:txBody>
      </p:sp>
      <p:sp>
        <p:nvSpPr>
          <p:cNvPr id="32" name="Rounded Rectangle 31"/>
          <p:cNvSpPr/>
          <p:nvPr/>
        </p:nvSpPr>
        <p:spPr>
          <a:xfrm>
            <a:off x="5334000" y="990600"/>
            <a:ext cx="1038200" cy="685800"/>
          </a:xfrm>
          <a:prstGeom prst="roundRect">
            <a:avLst/>
          </a:prstGeom>
          <a:solidFill>
            <a:srgbClr val="33CC33"/>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b="1" dirty="0" smtClean="0"/>
              <a:t>10.4</a:t>
            </a:r>
            <a:endParaRPr lang="en-IE" dirty="0"/>
          </a:p>
        </p:txBody>
      </p:sp>
      <p:sp>
        <p:nvSpPr>
          <p:cNvPr id="33" name="Rounded Rectangle 32"/>
          <p:cNvSpPr/>
          <p:nvPr/>
        </p:nvSpPr>
        <p:spPr>
          <a:xfrm>
            <a:off x="2438400" y="990600"/>
            <a:ext cx="981472" cy="685800"/>
          </a:xfrm>
          <a:prstGeom prst="roundRect">
            <a:avLst/>
          </a:prstGeom>
          <a:solidFill>
            <a:srgbClr val="33CC33"/>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b="1" dirty="0" smtClean="0"/>
              <a:t>10.2</a:t>
            </a:r>
            <a:endParaRPr lang="en-IE" dirty="0"/>
          </a:p>
        </p:txBody>
      </p:sp>
      <p:sp>
        <p:nvSpPr>
          <p:cNvPr id="34" name="Rounded Rectangle 33"/>
          <p:cNvSpPr/>
          <p:nvPr/>
        </p:nvSpPr>
        <p:spPr>
          <a:xfrm>
            <a:off x="3962400" y="990600"/>
            <a:ext cx="969640" cy="685800"/>
          </a:xfrm>
          <a:prstGeom prst="roundRect">
            <a:avLst/>
          </a:prstGeom>
          <a:solidFill>
            <a:srgbClr val="33CC33"/>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b="1" dirty="0" smtClean="0"/>
              <a:t>10.3</a:t>
            </a:r>
            <a:endParaRPr lang="en-IE" dirty="0"/>
          </a:p>
        </p:txBody>
      </p:sp>
      <p:sp>
        <p:nvSpPr>
          <p:cNvPr id="35" name="Rounded Rectangle 34"/>
          <p:cNvSpPr/>
          <p:nvPr/>
        </p:nvSpPr>
        <p:spPr>
          <a:xfrm>
            <a:off x="762000" y="990600"/>
            <a:ext cx="1001688" cy="685800"/>
          </a:xfrm>
          <a:prstGeom prst="roundRect">
            <a:avLst/>
          </a:prstGeom>
          <a:solidFill>
            <a:srgbClr val="33CC33"/>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b="1" dirty="0" smtClean="0"/>
              <a:t>10.1</a:t>
            </a:r>
            <a:endParaRPr lang="en-IE" dirty="0"/>
          </a:p>
        </p:txBody>
      </p:sp>
      <p:sp>
        <p:nvSpPr>
          <p:cNvPr id="36" name="Rounded Rectangle 35"/>
          <p:cNvSpPr/>
          <p:nvPr/>
        </p:nvSpPr>
        <p:spPr>
          <a:xfrm>
            <a:off x="3886200" y="2209800"/>
            <a:ext cx="1440160" cy="609600"/>
          </a:xfrm>
          <a:prstGeom prst="roundRect">
            <a:avLst/>
          </a:prstGeom>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sz="1400" b="1" u="sng" dirty="0" smtClean="0">
                <a:solidFill>
                  <a:schemeClr val="bg2"/>
                </a:solidFill>
              </a:rPr>
              <a:t>Profiling technology</a:t>
            </a:r>
            <a:endParaRPr lang="en-IE" sz="1400" dirty="0">
              <a:solidFill>
                <a:schemeClr val="bg2"/>
              </a:solidFill>
            </a:endParaRPr>
          </a:p>
        </p:txBody>
      </p:sp>
      <p:sp>
        <p:nvSpPr>
          <p:cNvPr id="45" name="Rounded Rectangle 44"/>
          <p:cNvSpPr/>
          <p:nvPr/>
        </p:nvSpPr>
        <p:spPr>
          <a:xfrm>
            <a:off x="6705600" y="990600"/>
            <a:ext cx="1034752" cy="685800"/>
          </a:xfrm>
          <a:prstGeom prst="roundRect">
            <a:avLst/>
          </a:prstGeom>
          <a:solidFill>
            <a:srgbClr val="33CC33"/>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b="1" dirty="0" smtClean="0"/>
              <a:t>10.5</a:t>
            </a:r>
            <a:endParaRPr lang="en-IE" dirty="0"/>
          </a:p>
        </p:txBody>
      </p:sp>
      <p:sp>
        <p:nvSpPr>
          <p:cNvPr id="48" name="Rounded Rectangle 47"/>
          <p:cNvSpPr/>
          <p:nvPr/>
        </p:nvSpPr>
        <p:spPr>
          <a:xfrm>
            <a:off x="7956376" y="1052736"/>
            <a:ext cx="967680" cy="685800"/>
          </a:xfrm>
          <a:prstGeom prst="roundRect">
            <a:avLst/>
          </a:prstGeom>
          <a:solidFill>
            <a:srgbClr val="33CC33"/>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b="1" dirty="0" smtClean="0"/>
              <a:t>10.6</a:t>
            </a:r>
            <a:endParaRPr lang="en-IE" dirty="0"/>
          </a:p>
        </p:txBody>
      </p:sp>
      <p:sp>
        <p:nvSpPr>
          <p:cNvPr id="50" name="Rounded Rectangle 49"/>
          <p:cNvSpPr/>
          <p:nvPr/>
        </p:nvSpPr>
        <p:spPr>
          <a:xfrm>
            <a:off x="304800" y="2895600"/>
            <a:ext cx="1440160" cy="685800"/>
          </a:xfrm>
          <a:prstGeom prst="roundRect">
            <a:avLst/>
          </a:prstGeom>
          <a:solidFill>
            <a:srgbClr val="FFC00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sz="1400" b="1" dirty="0" smtClean="0">
                <a:solidFill>
                  <a:schemeClr val="bg2">
                    <a:lumMod val="65000"/>
                    <a:lumOff val="35000"/>
                  </a:schemeClr>
                </a:solidFill>
              </a:rPr>
              <a:t>In situ video</a:t>
            </a:r>
            <a:endParaRPr lang="en-IE" sz="1400" dirty="0">
              <a:solidFill>
                <a:schemeClr val="bg2">
                  <a:lumMod val="65000"/>
                  <a:lumOff val="35000"/>
                </a:schemeClr>
              </a:solidFill>
            </a:endParaRPr>
          </a:p>
        </p:txBody>
      </p:sp>
      <p:sp>
        <p:nvSpPr>
          <p:cNvPr id="51" name="Rounded Rectangle 50"/>
          <p:cNvSpPr/>
          <p:nvPr/>
        </p:nvSpPr>
        <p:spPr>
          <a:xfrm>
            <a:off x="228600" y="3733800"/>
            <a:ext cx="1440160" cy="685800"/>
          </a:xfrm>
          <a:prstGeom prst="roundRect">
            <a:avLst/>
          </a:prstGeom>
          <a:solidFill>
            <a:srgbClr val="FFC00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sz="1400" b="1" dirty="0" smtClean="0">
                <a:solidFill>
                  <a:schemeClr val="bg2">
                    <a:lumMod val="65000"/>
                    <a:lumOff val="35000"/>
                  </a:schemeClr>
                </a:solidFill>
              </a:rPr>
              <a:t>Sediment profile imagery</a:t>
            </a:r>
            <a:endParaRPr lang="en-IE" sz="1400" dirty="0">
              <a:solidFill>
                <a:schemeClr val="bg2">
                  <a:lumMod val="65000"/>
                  <a:lumOff val="35000"/>
                </a:schemeClr>
              </a:solidFill>
            </a:endParaRPr>
          </a:p>
        </p:txBody>
      </p:sp>
      <p:sp>
        <p:nvSpPr>
          <p:cNvPr id="52" name="Rounded Rectangle 51"/>
          <p:cNvSpPr/>
          <p:nvPr/>
        </p:nvSpPr>
        <p:spPr>
          <a:xfrm>
            <a:off x="228600" y="4572000"/>
            <a:ext cx="1440160" cy="685800"/>
          </a:xfrm>
          <a:prstGeom prst="roundRect">
            <a:avLst/>
          </a:prstGeom>
          <a:solidFill>
            <a:srgbClr val="FFC00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sz="1400" b="1" dirty="0" smtClean="0">
                <a:solidFill>
                  <a:schemeClr val="bg2">
                    <a:lumMod val="65000"/>
                    <a:lumOff val="35000"/>
                  </a:schemeClr>
                </a:solidFill>
              </a:rPr>
              <a:t>In situ fixed camera</a:t>
            </a:r>
            <a:endParaRPr lang="en-IE" sz="1400" dirty="0">
              <a:solidFill>
                <a:schemeClr val="bg2">
                  <a:lumMod val="65000"/>
                  <a:lumOff val="35000"/>
                </a:schemeClr>
              </a:solidFill>
            </a:endParaRPr>
          </a:p>
        </p:txBody>
      </p:sp>
      <p:sp>
        <p:nvSpPr>
          <p:cNvPr id="53" name="Rounded Rectangle 52"/>
          <p:cNvSpPr/>
          <p:nvPr/>
        </p:nvSpPr>
        <p:spPr>
          <a:xfrm>
            <a:off x="5562600" y="2209800"/>
            <a:ext cx="906760" cy="609600"/>
          </a:xfrm>
          <a:prstGeom prst="roundRect">
            <a:avLst/>
          </a:prstGeom>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sz="1400" b="1" u="sng" dirty="0" smtClean="0">
                <a:solidFill>
                  <a:schemeClr val="bg2"/>
                </a:solidFill>
              </a:rPr>
              <a:t>VOS</a:t>
            </a:r>
            <a:endParaRPr lang="en-IE" sz="1400" dirty="0">
              <a:solidFill>
                <a:schemeClr val="bg2"/>
              </a:solidFill>
            </a:endParaRPr>
          </a:p>
        </p:txBody>
      </p:sp>
      <p:sp>
        <p:nvSpPr>
          <p:cNvPr id="54" name="Rounded Rectangle 53"/>
          <p:cNvSpPr/>
          <p:nvPr/>
        </p:nvSpPr>
        <p:spPr>
          <a:xfrm>
            <a:off x="7010400" y="2133600"/>
            <a:ext cx="1295400" cy="609600"/>
          </a:xfrm>
          <a:prstGeom prst="roundRect">
            <a:avLst/>
          </a:prstGeom>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sz="1400" b="1" u="sng" dirty="0" err="1" smtClean="0">
                <a:solidFill>
                  <a:schemeClr val="bg2"/>
                </a:solidFill>
              </a:rPr>
              <a:t>Ferrybox</a:t>
            </a:r>
            <a:r>
              <a:rPr lang="en-IE" sz="1400" b="1" u="sng" dirty="0" smtClean="0">
                <a:solidFill>
                  <a:schemeClr val="bg2"/>
                </a:solidFill>
              </a:rPr>
              <a:t> QA</a:t>
            </a:r>
            <a:endParaRPr lang="en-IE" sz="1400" dirty="0">
              <a:solidFill>
                <a:schemeClr val="bg2"/>
              </a:solidFill>
            </a:endParaRPr>
          </a:p>
        </p:txBody>
      </p:sp>
      <p:sp>
        <p:nvSpPr>
          <p:cNvPr id="55" name="Rounded Rectangle 54"/>
          <p:cNvSpPr/>
          <p:nvPr/>
        </p:nvSpPr>
        <p:spPr>
          <a:xfrm>
            <a:off x="7703840" y="2895600"/>
            <a:ext cx="1440160" cy="609600"/>
          </a:xfrm>
          <a:prstGeom prst="roundRect">
            <a:avLst/>
          </a:prstGeom>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sz="1400" b="1" u="sng" dirty="0" smtClean="0">
                <a:solidFill>
                  <a:schemeClr val="bg2"/>
                </a:solidFill>
              </a:rPr>
              <a:t>SPM inter</a:t>
            </a:r>
          </a:p>
          <a:p>
            <a:pPr algn="ctr">
              <a:defRPr/>
            </a:pPr>
            <a:r>
              <a:rPr lang="en-IE" sz="1400" b="1" u="sng" dirty="0" smtClean="0">
                <a:solidFill>
                  <a:schemeClr val="bg2"/>
                </a:solidFill>
              </a:rPr>
              <a:t>comparison </a:t>
            </a:r>
            <a:endParaRPr lang="en-IE" sz="1400" dirty="0">
              <a:solidFill>
                <a:schemeClr val="bg2"/>
              </a:solidFill>
            </a:endParaRPr>
          </a:p>
        </p:txBody>
      </p:sp>
      <p:sp>
        <p:nvSpPr>
          <p:cNvPr id="57" name="Rounded Rectangle 56"/>
          <p:cNvSpPr/>
          <p:nvPr/>
        </p:nvSpPr>
        <p:spPr>
          <a:xfrm>
            <a:off x="2057400" y="4572000"/>
            <a:ext cx="1440160" cy="685800"/>
          </a:xfrm>
          <a:prstGeom prst="roundRect">
            <a:avLst/>
          </a:prstGeom>
          <a:solidFill>
            <a:srgbClr val="FFC00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sz="1400" b="1" dirty="0" smtClean="0">
                <a:solidFill>
                  <a:schemeClr val="bg2">
                    <a:lumMod val="65000"/>
                    <a:lumOff val="35000"/>
                  </a:schemeClr>
                </a:solidFill>
              </a:rPr>
              <a:t>CO2</a:t>
            </a:r>
            <a:endParaRPr lang="en-IE" sz="1400" dirty="0">
              <a:solidFill>
                <a:schemeClr val="bg2">
                  <a:lumMod val="65000"/>
                  <a:lumOff val="35000"/>
                </a:schemeClr>
              </a:solidFill>
            </a:endParaRPr>
          </a:p>
        </p:txBody>
      </p:sp>
      <p:sp>
        <p:nvSpPr>
          <p:cNvPr id="58" name="Rounded Rectangle 57"/>
          <p:cNvSpPr/>
          <p:nvPr/>
        </p:nvSpPr>
        <p:spPr>
          <a:xfrm>
            <a:off x="2057400" y="3810000"/>
            <a:ext cx="1440160" cy="685800"/>
          </a:xfrm>
          <a:prstGeom prst="roundRect">
            <a:avLst/>
          </a:prstGeom>
          <a:solidFill>
            <a:srgbClr val="FFC00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sz="1400" b="1" dirty="0" smtClean="0">
                <a:solidFill>
                  <a:schemeClr val="bg2">
                    <a:lumMod val="65000"/>
                    <a:lumOff val="35000"/>
                  </a:schemeClr>
                </a:solidFill>
              </a:rPr>
              <a:t>Algal pigments</a:t>
            </a:r>
            <a:endParaRPr lang="en-IE" sz="1400" dirty="0">
              <a:solidFill>
                <a:schemeClr val="bg2">
                  <a:lumMod val="65000"/>
                  <a:lumOff val="35000"/>
                </a:schemeClr>
              </a:solidFill>
            </a:endParaRPr>
          </a:p>
        </p:txBody>
      </p:sp>
      <p:sp>
        <p:nvSpPr>
          <p:cNvPr id="59" name="Rounded Rectangle 58"/>
          <p:cNvSpPr/>
          <p:nvPr/>
        </p:nvSpPr>
        <p:spPr>
          <a:xfrm>
            <a:off x="2057400" y="2971800"/>
            <a:ext cx="1440160" cy="685800"/>
          </a:xfrm>
          <a:prstGeom prst="roundRect">
            <a:avLst/>
          </a:prstGeom>
          <a:solidFill>
            <a:srgbClr val="FFC00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sz="1400" b="1" dirty="0" smtClean="0">
                <a:solidFill>
                  <a:schemeClr val="bg2">
                    <a:lumMod val="65000"/>
                    <a:lumOff val="35000"/>
                  </a:schemeClr>
                </a:solidFill>
              </a:rPr>
              <a:t>PAH</a:t>
            </a:r>
            <a:endParaRPr lang="en-IE" sz="1400" dirty="0">
              <a:solidFill>
                <a:schemeClr val="bg2">
                  <a:lumMod val="65000"/>
                  <a:lumOff val="35000"/>
                </a:schemeClr>
              </a:solidFill>
            </a:endParaRPr>
          </a:p>
        </p:txBody>
      </p:sp>
      <p:sp>
        <p:nvSpPr>
          <p:cNvPr id="60" name="Rounded Rectangle 59"/>
          <p:cNvSpPr/>
          <p:nvPr/>
        </p:nvSpPr>
        <p:spPr>
          <a:xfrm>
            <a:off x="1981200" y="2209800"/>
            <a:ext cx="1676400" cy="609600"/>
          </a:xfrm>
          <a:prstGeom prst="roundRect">
            <a:avLst/>
          </a:prstGeom>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sz="1400" b="1" u="sng" dirty="0" smtClean="0">
                <a:solidFill>
                  <a:schemeClr val="bg2"/>
                </a:solidFill>
              </a:rPr>
              <a:t>Contaminants</a:t>
            </a:r>
            <a:endParaRPr lang="en-IE" sz="1400" dirty="0">
              <a:solidFill>
                <a:schemeClr val="bg2"/>
              </a:solidFill>
            </a:endParaRPr>
          </a:p>
        </p:txBody>
      </p:sp>
      <p:sp>
        <p:nvSpPr>
          <p:cNvPr id="64" name="Rounded Rectangle 63"/>
          <p:cNvSpPr/>
          <p:nvPr/>
        </p:nvSpPr>
        <p:spPr>
          <a:xfrm>
            <a:off x="3962400" y="4648200"/>
            <a:ext cx="1219200" cy="685800"/>
          </a:xfrm>
          <a:prstGeom prst="roundRect">
            <a:avLst/>
          </a:prstGeom>
          <a:solidFill>
            <a:srgbClr val="FFC00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sz="1400" b="1" dirty="0" smtClean="0">
                <a:solidFill>
                  <a:schemeClr val="bg2">
                    <a:lumMod val="65000"/>
                    <a:lumOff val="35000"/>
                  </a:schemeClr>
                </a:solidFill>
              </a:rPr>
              <a:t>Atlantic</a:t>
            </a:r>
            <a:endParaRPr lang="en-IE" sz="1400" dirty="0">
              <a:solidFill>
                <a:schemeClr val="bg2">
                  <a:lumMod val="65000"/>
                  <a:lumOff val="35000"/>
                </a:schemeClr>
              </a:solidFill>
            </a:endParaRPr>
          </a:p>
        </p:txBody>
      </p:sp>
      <p:sp>
        <p:nvSpPr>
          <p:cNvPr id="65" name="Rounded Rectangle 64"/>
          <p:cNvSpPr/>
          <p:nvPr/>
        </p:nvSpPr>
        <p:spPr>
          <a:xfrm>
            <a:off x="3962400" y="3810000"/>
            <a:ext cx="1219200" cy="685800"/>
          </a:xfrm>
          <a:prstGeom prst="roundRect">
            <a:avLst/>
          </a:prstGeom>
          <a:solidFill>
            <a:srgbClr val="FFC00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sz="1400" b="1" dirty="0" err="1" smtClean="0">
                <a:solidFill>
                  <a:schemeClr val="bg2">
                    <a:lumMod val="65000"/>
                    <a:lumOff val="35000"/>
                  </a:schemeClr>
                </a:solidFill>
              </a:rPr>
              <a:t>Ligurian</a:t>
            </a:r>
            <a:endParaRPr lang="en-IE" sz="1400" dirty="0">
              <a:solidFill>
                <a:schemeClr val="bg2">
                  <a:lumMod val="65000"/>
                  <a:lumOff val="35000"/>
                </a:schemeClr>
              </a:solidFill>
            </a:endParaRPr>
          </a:p>
        </p:txBody>
      </p:sp>
      <p:sp>
        <p:nvSpPr>
          <p:cNvPr id="66" name="Rounded Rectangle 65"/>
          <p:cNvSpPr/>
          <p:nvPr/>
        </p:nvSpPr>
        <p:spPr>
          <a:xfrm>
            <a:off x="3962400" y="2971800"/>
            <a:ext cx="1219200" cy="685800"/>
          </a:xfrm>
          <a:prstGeom prst="roundRect">
            <a:avLst/>
          </a:prstGeom>
          <a:solidFill>
            <a:srgbClr val="FFC00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sz="1400" b="1" dirty="0" smtClean="0">
                <a:solidFill>
                  <a:schemeClr val="bg2">
                    <a:lumMod val="65000"/>
                    <a:lumOff val="35000"/>
                  </a:schemeClr>
                </a:solidFill>
              </a:rPr>
              <a:t>Adriatic</a:t>
            </a:r>
            <a:endParaRPr lang="en-IE" sz="1400" dirty="0">
              <a:solidFill>
                <a:schemeClr val="bg2">
                  <a:lumMod val="65000"/>
                  <a:lumOff val="35000"/>
                </a:schemeClr>
              </a:solidFill>
            </a:endParaRPr>
          </a:p>
        </p:txBody>
      </p:sp>
      <p:sp>
        <p:nvSpPr>
          <p:cNvPr id="67" name="Rounded Rectangle 66"/>
          <p:cNvSpPr/>
          <p:nvPr/>
        </p:nvSpPr>
        <p:spPr>
          <a:xfrm>
            <a:off x="5486400" y="3886200"/>
            <a:ext cx="1371600" cy="685800"/>
          </a:xfrm>
          <a:prstGeom prst="roundRect">
            <a:avLst/>
          </a:prstGeom>
          <a:solidFill>
            <a:srgbClr val="FFC00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sz="1400" b="1" dirty="0" smtClean="0">
                <a:solidFill>
                  <a:schemeClr val="bg2">
                    <a:lumMod val="65000"/>
                    <a:lumOff val="35000"/>
                  </a:schemeClr>
                </a:solidFill>
              </a:rPr>
              <a:t>FV</a:t>
            </a:r>
          </a:p>
          <a:p>
            <a:pPr algn="ctr">
              <a:defRPr/>
            </a:pPr>
            <a:r>
              <a:rPr lang="en-IE" sz="1400" b="1" dirty="0" err="1" smtClean="0">
                <a:solidFill>
                  <a:schemeClr val="bg2">
                    <a:lumMod val="65000"/>
                    <a:lumOff val="35000"/>
                  </a:schemeClr>
                </a:solidFill>
              </a:rPr>
              <a:t>Recopesca</a:t>
            </a:r>
            <a:endParaRPr lang="en-IE" sz="1400" dirty="0">
              <a:solidFill>
                <a:schemeClr val="bg2">
                  <a:lumMod val="65000"/>
                  <a:lumOff val="35000"/>
                </a:schemeClr>
              </a:solidFill>
            </a:endParaRPr>
          </a:p>
        </p:txBody>
      </p:sp>
      <p:sp>
        <p:nvSpPr>
          <p:cNvPr id="68" name="Rounded Rectangle 67"/>
          <p:cNvSpPr/>
          <p:nvPr/>
        </p:nvSpPr>
        <p:spPr>
          <a:xfrm>
            <a:off x="5486400" y="3048000"/>
            <a:ext cx="1295400" cy="685800"/>
          </a:xfrm>
          <a:prstGeom prst="roundRect">
            <a:avLst/>
          </a:prstGeom>
          <a:solidFill>
            <a:srgbClr val="FFC00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sz="1400" b="1" dirty="0" smtClean="0">
                <a:solidFill>
                  <a:schemeClr val="bg2">
                    <a:lumMod val="65000"/>
                    <a:lumOff val="35000"/>
                  </a:schemeClr>
                </a:solidFill>
              </a:rPr>
              <a:t>SOOP</a:t>
            </a:r>
          </a:p>
          <a:p>
            <a:pPr algn="ctr">
              <a:defRPr/>
            </a:pPr>
            <a:r>
              <a:rPr lang="en-IE" sz="1400" b="1" dirty="0" smtClean="0">
                <a:solidFill>
                  <a:schemeClr val="bg2">
                    <a:lumMod val="65000"/>
                    <a:lumOff val="35000"/>
                  </a:schemeClr>
                </a:solidFill>
              </a:rPr>
              <a:t>Workshop</a:t>
            </a:r>
            <a:endParaRPr lang="en-IE" sz="1400" dirty="0">
              <a:solidFill>
                <a:schemeClr val="bg2">
                  <a:lumMod val="65000"/>
                  <a:lumOff val="35000"/>
                </a:schemeClr>
              </a:solidFill>
            </a:endParaRPr>
          </a:p>
        </p:txBody>
      </p:sp>
      <p:sp>
        <p:nvSpPr>
          <p:cNvPr id="69" name="Rounded Rectangle 68"/>
          <p:cNvSpPr/>
          <p:nvPr/>
        </p:nvSpPr>
        <p:spPr>
          <a:xfrm>
            <a:off x="6934200" y="3733800"/>
            <a:ext cx="1600200" cy="685800"/>
          </a:xfrm>
          <a:prstGeom prst="roundRect">
            <a:avLst/>
          </a:prstGeom>
          <a:solidFill>
            <a:srgbClr val="FFC00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sz="1400" b="1" dirty="0" err="1" smtClean="0">
                <a:solidFill>
                  <a:schemeClr val="bg2">
                    <a:lumMod val="65000"/>
                    <a:lumOff val="35000"/>
                  </a:schemeClr>
                </a:solidFill>
              </a:rPr>
              <a:t>Algorithim</a:t>
            </a:r>
            <a:r>
              <a:rPr lang="en-IE" sz="1400" b="1" dirty="0" smtClean="0">
                <a:solidFill>
                  <a:schemeClr val="bg2">
                    <a:lumMod val="65000"/>
                    <a:lumOff val="35000"/>
                  </a:schemeClr>
                </a:solidFill>
              </a:rPr>
              <a:t> development</a:t>
            </a:r>
            <a:endParaRPr lang="en-IE" sz="1400" dirty="0">
              <a:solidFill>
                <a:schemeClr val="bg2">
                  <a:lumMod val="65000"/>
                  <a:lumOff val="35000"/>
                </a:schemeClr>
              </a:solidFill>
            </a:endParaRPr>
          </a:p>
        </p:txBody>
      </p:sp>
      <p:sp>
        <p:nvSpPr>
          <p:cNvPr id="70" name="Rounded Rectangle 69"/>
          <p:cNvSpPr/>
          <p:nvPr/>
        </p:nvSpPr>
        <p:spPr>
          <a:xfrm>
            <a:off x="7315200" y="4800600"/>
            <a:ext cx="1828800" cy="1143000"/>
          </a:xfrm>
          <a:prstGeom prst="roundRect">
            <a:avLst/>
          </a:prstGeom>
          <a:solidFill>
            <a:srgbClr val="FFC00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sz="1400" b="1" dirty="0" smtClean="0">
                <a:solidFill>
                  <a:schemeClr val="bg2">
                    <a:lumMod val="65000"/>
                    <a:lumOff val="35000"/>
                  </a:schemeClr>
                </a:solidFill>
              </a:rPr>
              <a:t>RS, Buoy, Lander concurrent measurements</a:t>
            </a:r>
            <a:endParaRPr lang="en-IE" sz="1400" dirty="0">
              <a:solidFill>
                <a:schemeClr val="bg2">
                  <a:lumMod val="65000"/>
                  <a:lumOff val="35000"/>
                </a:schemeClr>
              </a:solidFill>
            </a:endParaRPr>
          </a:p>
        </p:txBody>
      </p:sp>
      <p:sp>
        <p:nvSpPr>
          <p:cNvPr id="71" name="Rounded Rectangle 70"/>
          <p:cNvSpPr/>
          <p:nvPr/>
        </p:nvSpPr>
        <p:spPr>
          <a:xfrm>
            <a:off x="1981200" y="1905000"/>
            <a:ext cx="1752600" cy="3505200"/>
          </a:xfrm>
          <a:prstGeom prst="round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E"/>
          </a:p>
        </p:txBody>
      </p:sp>
      <p:sp>
        <p:nvSpPr>
          <p:cNvPr id="75" name="Rounded Rectangle 74"/>
          <p:cNvSpPr/>
          <p:nvPr/>
        </p:nvSpPr>
        <p:spPr>
          <a:xfrm>
            <a:off x="5410200" y="1981200"/>
            <a:ext cx="1447800" cy="2743200"/>
          </a:xfrm>
          <a:prstGeom prst="round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E"/>
          </a:p>
        </p:txBody>
      </p:sp>
      <p:sp>
        <p:nvSpPr>
          <p:cNvPr id="76" name="Rounded Rectangle 75"/>
          <p:cNvSpPr/>
          <p:nvPr/>
        </p:nvSpPr>
        <p:spPr>
          <a:xfrm>
            <a:off x="6858000" y="1981200"/>
            <a:ext cx="1676400" cy="2514600"/>
          </a:xfrm>
          <a:prstGeom prst="round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E"/>
          </a:p>
        </p:txBody>
      </p:sp>
      <p:sp>
        <p:nvSpPr>
          <p:cNvPr id="77" name="Rounded Rectangle 76"/>
          <p:cNvSpPr/>
          <p:nvPr/>
        </p:nvSpPr>
        <p:spPr>
          <a:xfrm>
            <a:off x="7162800" y="2743200"/>
            <a:ext cx="1981200" cy="3352800"/>
          </a:xfrm>
          <a:prstGeom prst="round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E"/>
          </a:p>
        </p:txBody>
      </p:sp>
      <p:cxnSp>
        <p:nvCxnSpPr>
          <p:cNvPr id="79" name="Straight Connector 78"/>
          <p:cNvCxnSpPr/>
          <p:nvPr/>
        </p:nvCxnSpPr>
        <p:spPr>
          <a:xfrm>
            <a:off x="7162800" y="1676400"/>
            <a:ext cx="457200" cy="22860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81" name="Straight Connector 80"/>
          <p:cNvCxnSpPr>
            <a:stCxn id="32" idx="2"/>
            <a:endCxn id="75" idx="0"/>
          </p:cNvCxnSpPr>
          <p:nvPr/>
        </p:nvCxnSpPr>
        <p:spPr>
          <a:xfrm>
            <a:off x="5853100" y="1676400"/>
            <a:ext cx="281000" cy="30480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85" name="Straight Connector 84"/>
          <p:cNvCxnSpPr>
            <a:endCxn id="71" idx="0"/>
          </p:cNvCxnSpPr>
          <p:nvPr/>
        </p:nvCxnSpPr>
        <p:spPr>
          <a:xfrm flipH="1">
            <a:off x="2857500" y="1676400"/>
            <a:ext cx="38100" cy="22860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87" name="Straight Connector 86"/>
          <p:cNvCxnSpPr>
            <a:endCxn id="29" idx="0"/>
          </p:cNvCxnSpPr>
          <p:nvPr/>
        </p:nvCxnSpPr>
        <p:spPr>
          <a:xfrm flipH="1">
            <a:off x="952500" y="1676400"/>
            <a:ext cx="190500" cy="22860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89" name="Straight Connector 88"/>
          <p:cNvCxnSpPr>
            <a:stCxn id="34" idx="2"/>
            <a:endCxn id="28" idx="0"/>
          </p:cNvCxnSpPr>
          <p:nvPr/>
        </p:nvCxnSpPr>
        <p:spPr>
          <a:xfrm>
            <a:off x="4447220" y="1676400"/>
            <a:ext cx="162880" cy="30480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46" name="Straight Connector 45"/>
          <p:cNvCxnSpPr>
            <a:stCxn id="48" idx="2"/>
            <a:endCxn id="55" idx="0"/>
          </p:cNvCxnSpPr>
          <p:nvPr/>
        </p:nvCxnSpPr>
        <p:spPr bwMode="auto">
          <a:xfrm flipH="1">
            <a:off x="8423920" y="1738536"/>
            <a:ext cx="16296" cy="1157064"/>
          </a:xfrm>
          <a:prstGeom prst="line">
            <a:avLst/>
          </a:prstGeom>
          <a:noFill/>
          <a:ln w="50800" cap="flat" cmpd="sng" algn="ctr">
            <a:solidFill>
              <a:schemeClr val="bg1">
                <a:lumMod val="60000"/>
                <a:lumOff val="40000"/>
              </a:schemeClr>
            </a:solidFill>
            <a:prstDash val="solid"/>
            <a:round/>
            <a:headEnd type="none" w="med" len="med"/>
            <a:tailEnd type="none" w="med" len="med"/>
          </a:ln>
          <a:effectLst/>
        </p:spPr>
      </p:cxnSp>
      <p:sp>
        <p:nvSpPr>
          <p:cNvPr id="42" name="Rounded Rectangle 41"/>
          <p:cNvSpPr/>
          <p:nvPr/>
        </p:nvSpPr>
        <p:spPr bwMode="auto">
          <a:xfrm>
            <a:off x="5292080" y="1916832"/>
            <a:ext cx="1584176" cy="2952328"/>
          </a:xfrm>
          <a:prstGeom prst="roundRect">
            <a:avLst/>
          </a:prstGeom>
          <a:noFill/>
          <a:ln w="63500" cap="flat" cmpd="sng" algn="ctr">
            <a:solidFill>
              <a:srgbClr val="FF0000"/>
            </a:solidFill>
            <a:prstDash val="solid"/>
            <a:round/>
            <a:headEnd type="none" w="med" len="med"/>
            <a:tailEnd type="none" w="med" len="med"/>
          </a:ln>
          <a:effectLst/>
        </p:spPr>
        <p:txBody>
          <a:bodyPr vert="horz" wrap="square" lIns="92075" tIns="46038" rIns="92075" bIns="46038" numCol="1" rtlCol="0" anchor="b"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IE" sz="2700" b="0" i="0" u="none" strike="noStrike" cap="none" normalizeH="0" baseline="0" smtClean="0">
              <a:ln>
                <a:noFill/>
              </a:ln>
              <a:solidFill>
                <a:srgbClr val="007AB4"/>
              </a:solidFill>
              <a:effectLst/>
              <a:latin typeface="Helvetica" pitchFamily="-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fill="hold"/>
                                        <p:tgtEl>
                                          <p:spTgt spid="42"/>
                                        </p:tgtEl>
                                        <p:attrNameLst>
                                          <p:attrName>ppt_x</p:attrName>
                                        </p:attrNameLst>
                                      </p:cBhvr>
                                      <p:tavLst>
                                        <p:tav tm="0">
                                          <p:val>
                                            <p:strVal val="#ppt_x"/>
                                          </p:val>
                                        </p:tav>
                                        <p:tav tm="100000">
                                          <p:val>
                                            <p:strVal val="#ppt_x"/>
                                          </p:val>
                                        </p:tav>
                                      </p:tavLst>
                                    </p:anim>
                                    <p:anim calcmode="lin" valueType="num">
                                      <p:cBhvr additive="base">
                                        <p:cTn id="8"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ftr" sz="quarter" idx="10"/>
          </p:nvPr>
        </p:nvSpPr>
        <p:spPr/>
        <p:txBody>
          <a:bodyPr/>
          <a:lstStyle/>
          <a:p>
            <a:pPr>
              <a:defRPr/>
            </a:pPr>
            <a:r>
              <a:rPr lang="fr-FR" dirty="0" smtClean="0"/>
              <a:t>Date </a:t>
            </a:r>
            <a:r>
              <a:rPr lang="fr-FR" dirty="0"/>
              <a:t>I </a:t>
            </a:r>
            <a:r>
              <a:rPr lang="fr-FR" dirty="0" smtClean="0"/>
              <a:t>City </a:t>
            </a:r>
            <a:r>
              <a:rPr lang="fr-FR" dirty="0"/>
              <a:t>I Land</a:t>
            </a:r>
          </a:p>
        </p:txBody>
      </p:sp>
      <p:sp>
        <p:nvSpPr>
          <p:cNvPr id="37890" name="Rectangle 2"/>
          <p:cNvSpPr>
            <a:spLocks noGrp="1" noChangeArrowheads="1"/>
          </p:cNvSpPr>
          <p:nvPr>
            <p:ph type="ctrTitle"/>
          </p:nvPr>
        </p:nvSpPr>
        <p:spPr>
          <a:xfrm>
            <a:off x="2303240" y="4581128"/>
            <a:ext cx="6840760" cy="677863"/>
          </a:xfrm>
        </p:spPr>
        <p:txBody>
          <a:bodyPr/>
          <a:lstStyle/>
          <a:p>
            <a:pPr>
              <a:defRPr/>
            </a:pPr>
            <a:r>
              <a:rPr lang="en-GB" b="1" dirty="0" smtClean="0">
                <a:solidFill>
                  <a:schemeClr val="bg1">
                    <a:lumMod val="75000"/>
                  </a:schemeClr>
                </a:solidFill>
                <a:latin typeface="Verdana" pitchFamily="34" charset="0"/>
              </a:rPr>
              <a:t>JERICO WP10: JRA</a:t>
            </a:r>
            <a:br>
              <a:rPr lang="en-GB" b="1" dirty="0" smtClean="0">
                <a:solidFill>
                  <a:schemeClr val="bg1">
                    <a:lumMod val="75000"/>
                  </a:schemeClr>
                </a:solidFill>
                <a:latin typeface="Verdana" pitchFamily="34" charset="0"/>
              </a:rPr>
            </a:br>
            <a:r>
              <a:rPr lang="en-GB" b="1" dirty="0" smtClean="0">
                <a:solidFill>
                  <a:schemeClr val="bg1">
                    <a:lumMod val="75000"/>
                  </a:schemeClr>
                </a:solidFill>
                <a:latin typeface="Verdana" pitchFamily="34" charset="0"/>
              </a:rPr>
              <a:t>task 10.4 VESSELS OF OPPORTUNITY</a:t>
            </a:r>
            <a:endParaRPr lang="fr-FR" dirty="0" smtClean="0">
              <a:solidFill>
                <a:schemeClr val="bg1">
                  <a:lumMod val="75000"/>
                </a:schemeClr>
              </a:solidFill>
            </a:endParaRPr>
          </a:p>
        </p:txBody>
      </p:sp>
      <p:sp>
        <p:nvSpPr>
          <p:cNvPr id="3076" name="Rectangle 3"/>
          <p:cNvSpPr>
            <a:spLocks noGrp="1" noChangeArrowheads="1"/>
          </p:cNvSpPr>
          <p:nvPr>
            <p:ph type="subTitle" idx="1"/>
          </p:nvPr>
        </p:nvSpPr>
        <p:spPr>
          <a:xfrm>
            <a:off x="2051720" y="5373216"/>
            <a:ext cx="6192688" cy="936104"/>
          </a:xfrm>
        </p:spPr>
        <p:txBody>
          <a:bodyPr/>
          <a:lstStyle/>
          <a:p>
            <a:pPr eaLnBrk="1" hangingPunct="1"/>
            <a:r>
              <a:rPr lang="fr-FR" dirty="0" smtClean="0"/>
              <a:t>Laurent Delaunay, IFREMER</a:t>
            </a:r>
          </a:p>
          <a:p>
            <a:pPr eaLnBrk="1" hangingPunct="1"/>
            <a:r>
              <a:rPr lang="fr-FR" dirty="0" err="1" smtClean="0"/>
              <a:t>Michela</a:t>
            </a:r>
            <a:r>
              <a:rPr lang="fr-FR" dirty="0" smtClean="0"/>
              <a:t> </a:t>
            </a:r>
            <a:r>
              <a:rPr lang="fr-FR" dirty="0" err="1" smtClean="0"/>
              <a:t>Martinelli</a:t>
            </a:r>
            <a:r>
              <a:rPr lang="fr-FR" dirty="0" smtClean="0"/>
              <a:t>  CNR-ISMAR</a:t>
            </a:r>
            <a:endParaRPr lang="fr-FR" sz="1600" dirty="0" smtClean="0"/>
          </a:p>
        </p:txBody>
      </p:sp>
      <p:sp>
        <p:nvSpPr>
          <p:cNvPr id="3077" name="Rectangle 4"/>
          <p:cNvSpPr>
            <a:spLocks noChangeArrowheads="1"/>
          </p:cNvSpPr>
          <p:nvPr/>
        </p:nvSpPr>
        <p:spPr bwMode="auto">
          <a:xfrm>
            <a:off x="3397250" y="254000"/>
            <a:ext cx="184150" cy="461963"/>
          </a:xfrm>
          <a:prstGeom prst="rect">
            <a:avLst/>
          </a:prstGeom>
          <a:noFill/>
          <a:ln w="9525">
            <a:noFill/>
            <a:miter lim="800000"/>
            <a:headEnd/>
            <a:tailEnd/>
          </a:ln>
        </p:spPr>
        <p:txBody>
          <a:bodyPr wrap="none" lIns="92075" tIns="46038" rIns="92075" bIns="46038" anchor="b">
            <a:spAutoFit/>
          </a:bodyPr>
          <a:lstStyle/>
          <a:p>
            <a:endParaRPr lang="fr-FR"/>
          </a:p>
        </p:txBody>
      </p:sp>
      <p:sp>
        <p:nvSpPr>
          <p:cNvPr id="3078" name="Rectangle 5"/>
          <p:cNvSpPr>
            <a:spLocks noChangeArrowheads="1"/>
          </p:cNvSpPr>
          <p:nvPr/>
        </p:nvSpPr>
        <p:spPr bwMode="auto">
          <a:xfrm>
            <a:off x="3408363" y="244475"/>
            <a:ext cx="184150" cy="461963"/>
          </a:xfrm>
          <a:prstGeom prst="rect">
            <a:avLst/>
          </a:prstGeom>
          <a:noFill/>
          <a:ln w="9525">
            <a:noFill/>
            <a:miter lim="800000"/>
            <a:headEnd/>
            <a:tailEnd/>
          </a:ln>
        </p:spPr>
        <p:txBody>
          <a:bodyPr wrap="none" lIns="92075" tIns="46038" rIns="92075" bIns="46038" anchor="b">
            <a:spAutoFit/>
          </a:bodyPr>
          <a:lstStyle/>
          <a:p>
            <a:endParaRPr lang="fr-F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0"/>
          </p:nvPr>
        </p:nvSpPr>
        <p:spPr/>
        <p:txBody>
          <a:bodyPr/>
          <a:lstStyle/>
          <a:p>
            <a:pPr>
              <a:defRPr/>
            </a:pPr>
            <a:r>
              <a:rPr lang="fr-FR"/>
              <a:t>www.jerico-fp7.eu</a:t>
            </a:r>
          </a:p>
        </p:txBody>
      </p:sp>
      <p:sp>
        <p:nvSpPr>
          <p:cNvPr id="47106" name="Rectangle 2"/>
          <p:cNvSpPr>
            <a:spLocks noGrp="1" noChangeArrowheads="1"/>
          </p:cNvSpPr>
          <p:nvPr>
            <p:ph type="title"/>
          </p:nvPr>
        </p:nvSpPr>
        <p:spPr>
          <a:xfrm>
            <a:off x="609600" y="260350"/>
            <a:ext cx="6781800" cy="1143000"/>
          </a:xfrm>
        </p:spPr>
        <p:txBody>
          <a:bodyPr/>
          <a:lstStyle/>
          <a:p>
            <a:pPr eaLnBrk="1" hangingPunct="1">
              <a:defRPr/>
            </a:pPr>
            <a:r>
              <a:rPr lang="en-GB">
                <a:ea typeface="ＭＳ Ｐゴシック" charset="0"/>
              </a:rPr>
              <a:t>New observing systems for ships of Opportunity</a:t>
            </a:r>
            <a:r>
              <a:rPr lang="fr-FR">
                <a:ea typeface="ＭＳ Ｐゴシック" charset="0"/>
              </a:rPr>
              <a:t> </a:t>
            </a:r>
            <a:endParaRPr lang="fr-FR" dirty="0" smtClean="0">
              <a:ea typeface="+mj-ea"/>
            </a:endParaRPr>
          </a:p>
        </p:txBody>
      </p:sp>
      <p:sp>
        <p:nvSpPr>
          <p:cNvPr id="10243" name="Rectangle 3"/>
          <p:cNvSpPr>
            <a:spLocks noGrp="1" noChangeArrowheads="1"/>
          </p:cNvSpPr>
          <p:nvPr>
            <p:ph type="body" idx="4294967295"/>
          </p:nvPr>
        </p:nvSpPr>
        <p:spPr>
          <a:xfrm>
            <a:off x="609600" y="1916113"/>
            <a:ext cx="8534400" cy="3733800"/>
          </a:xfrm>
        </p:spPr>
        <p:txBody>
          <a:bodyPr/>
          <a:lstStyle/>
          <a:p>
            <a:pPr eaLnBrk="1" hangingPunct="1"/>
            <a:r>
              <a:rPr lang="fr-FR" sz="2000" b="1" smtClean="0"/>
              <a:t>Ifremer – June 2012 – Workshop on Autonomous Surface vehicles</a:t>
            </a:r>
          </a:p>
          <a:p>
            <a:pPr eaLnBrk="1" hangingPunct="1"/>
            <a:r>
              <a:rPr lang="fr-FR" sz="2000" b="1" smtClean="0"/>
              <a:t> </a:t>
            </a:r>
          </a:p>
          <a:p>
            <a:pPr eaLnBrk="1" hangingPunct="1">
              <a:buFont typeface="Symbol" pitchFamily="18" charset="2"/>
              <a:buChar char=""/>
            </a:pPr>
            <a:endParaRPr lang="fr-FR" sz="2000" smtClean="0"/>
          </a:p>
          <a:p>
            <a:pPr eaLnBrk="1" hangingPunct="1">
              <a:buFont typeface="Symbol" pitchFamily="18" charset="2"/>
              <a:buChar char=""/>
            </a:pPr>
            <a:endParaRPr lang="fr-FR" sz="2000" b="1" smtClean="0"/>
          </a:p>
          <a:p>
            <a:pPr eaLnBrk="1" hangingPunct="1">
              <a:buFont typeface="Symbol" pitchFamily="18" charset="2"/>
              <a:buChar char=""/>
            </a:pPr>
            <a:endParaRPr lang="fr-FR" sz="2000" b="1" smtClean="0"/>
          </a:p>
          <a:p>
            <a:pPr eaLnBrk="1" hangingPunct="1">
              <a:buFont typeface="Symbol" pitchFamily="18" charset="2"/>
              <a:buChar char=""/>
            </a:pPr>
            <a:endParaRPr lang="fr-FR" sz="2000" b="1" smtClean="0"/>
          </a:p>
          <a:p>
            <a:pPr eaLnBrk="1" hangingPunct="1">
              <a:buFont typeface="Symbol" pitchFamily="18" charset="2"/>
              <a:buChar char=""/>
            </a:pPr>
            <a:endParaRPr lang="fr-FR" sz="2000" b="1" smtClean="0"/>
          </a:p>
          <a:p>
            <a:pPr eaLnBrk="1" hangingPunct="1"/>
            <a:endParaRPr lang="fr-FR" sz="2000" b="1" smtClean="0"/>
          </a:p>
          <a:p>
            <a:pPr eaLnBrk="1" hangingPunct="1"/>
            <a:endParaRPr lang="fr-FR" smtClean="0"/>
          </a:p>
          <a:p>
            <a:pPr eaLnBrk="1" hangingPunct="1"/>
            <a:endParaRPr lang="fr-FR" smtClean="0"/>
          </a:p>
        </p:txBody>
      </p:sp>
      <p:pic>
        <p:nvPicPr>
          <p:cNvPr id="10244" name="Image 2" descr="Capture d’écran 2012-10-02 à 06.53.51.png"/>
          <p:cNvPicPr>
            <a:picLocks noChangeAspect="1"/>
          </p:cNvPicPr>
          <p:nvPr/>
        </p:nvPicPr>
        <p:blipFill>
          <a:blip r:embed="rId2" cstate="print"/>
          <a:srcRect/>
          <a:stretch>
            <a:fillRect/>
          </a:stretch>
        </p:blipFill>
        <p:spPr bwMode="auto">
          <a:xfrm>
            <a:off x="6227763" y="2449513"/>
            <a:ext cx="2635250" cy="3960812"/>
          </a:xfrm>
          <a:prstGeom prst="rect">
            <a:avLst/>
          </a:prstGeom>
          <a:noFill/>
          <a:ln w="9525">
            <a:noFill/>
            <a:miter lim="800000"/>
            <a:headEnd/>
            <a:tailEnd/>
          </a:ln>
        </p:spPr>
      </p:pic>
      <p:pic>
        <p:nvPicPr>
          <p:cNvPr id="10245" name="Image 4" descr="Capture d’écran 2012-10-02 à 06.54.41.png"/>
          <p:cNvPicPr>
            <a:picLocks noChangeAspect="1"/>
          </p:cNvPicPr>
          <p:nvPr/>
        </p:nvPicPr>
        <p:blipFill>
          <a:blip r:embed="rId3" cstate="print"/>
          <a:srcRect/>
          <a:stretch>
            <a:fillRect/>
          </a:stretch>
        </p:blipFill>
        <p:spPr bwMode="auto">
          <a:xfrm>
            <a:off x="250825" y="2462213"/>
            <a:ext cx="2692400" cy="1974850"/>
          </a:xfrm>
          <a:prstGeom prst="rect">
            <a:avLst/>
          </a:prstGeom>
          <a:noFill/>
          <a:ln w="9525">
            <a:noFill/>
            <a:miter lim="800000"/>
            <a:headEnd/>
            <a:tailEnd/>
          </a:ln>
        </p:spPr>
      </p:pic>
      <p:pic>
        <p:nvPicPr>
          <p:cNvPr id="10246" name="Image 5" descr="Capture d’écran 2012-10-02 à 06.55.12.png"/>
          <p:cNvPicPr>
            <a:picLocks noChangeAspect="1"/>
          </p:cNvPicPr>
          <p:nvPr/>
        </p:nvPicPr>
        <p:blipFill>
          <a:blip r:embed="rId4" cstate="print"/>
          <a:srcRect/>
          <a:stretch>
            <a:fillRect/>
          </a:stretch>
        </p:blipFill>
        <p:spPr bwMode="auto">
          <a:xfrm>
            <a:off x="2987675" y="2462213"/>
            <a:ext cx="3063875" cy="1974850"/>
          </a:xfrm>
          <a:prstGeom prst="rect">
            <a:avLst/>
          </a:prstGeom>
          <a:noFill/>
          <a:ln w="9525">
            <a:noFill/>
            <a:miter lim="800000"/>
            <a:headEnd/>
            <a:tailEnd/>
          </a:ln>
        </p:spPr>
      </p:pic>
      <p:pic>
        <p:nvPicPr>
          <p:cNvPr id="10247" name="Image 6" descr="Capture d’écran 2012-10-02 à 06.55.59.png"/>
          <p:cNvPicPr>
            <a:picLocks noChangeAspect="1"/>
          </p:cNvPicPr>
          <p:nvPr/>
        </p:nvPicPr>
        <p:blipFill>
          <a:blip r:embed="rId5" cstate="print"/>
          <a:srcRect/>
          <a:stretch>
            <a:fillRect/>
          </a:stretch>
        </p:blipFill>
        <p:spPr bwMode="auto">
          <a:xfrm>
            <a:off x="250825" y="4508500"/>
            <a:ext cx="3171825" cy="2109788"/>
          </a:xfrm>
          <a:prstGeom prst="rect">
            <a:avLst/>
          </a:prstGeom>
          <a:noFill/>
          <a:ln w="9525">
            <a:noFill/>
            <a:miter lim="800000"/>
            <a:headEnd/>
            <a:tailEnd/>
          </a:ln>
        </p:spPr>
      </p:pic>
      <p:pic>
        <p:nvPicPr>
          <p:cNvPr id="10248" name="Image 7" descr="Capture d’écran 2012-10-02 à 06.58.16.png"/>
          <p:cNvPicPr>
            <a:picLocks noChangeAspect="1"/>
          </p:cNvPicPr>
          <p:nvPr/>
        </p:nvPicPr>
        <p:blipFill>
          <a:blip r:embed="rId6" cstate="print"/>
          <a:srcRect/>
          <a:stretch>
            <a:fillRect/>
          </a:stretch>
        </p:blipFill>
        <p:spPr bwMode="auto">
          <a:xfrm>
            <a:off x="3635375" y="4508500"/>
            <a:ext cx="2427288" cy="2130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79512" y="197768"/>
            <a:ext cx="6781800" cy="1143000"/>
          </a:xfrm>
          <a:noFill/>
        </p:spPr>
        <p:txBody>
          <a:bodyPr/>
          <a:lstStyle/>
          <a:p>
            <a:pPr algn="ctr"/>
            <a:r>
              <a:rPr lang="en-US" sz="2000" dirty="0"/>
              <a:t>FOS </a:t>
            </a:r>
            <a:r>
              <a:rPr lang="en-US" sz="2000" dirty="0" smtClean="0"/>
              <a:t>-  </a:t>
            </a:r>
            <a:r>
              <a:rPr lang="en-US" sz="2000" dirty="0"/>
              <a:t>Fishery Observing </a:t>
            </a:r>
            <a:r>
              <a:rPr lang="en-US" sz="2000" dirty="0" smtClean="0"/>
              <a:t>System:</a:t>
            </a:r>
            <a:r>
              <a:rPr lang="en-US" sz="2000" dirty="0"/>
              <a:t/>
            </a:r>
            <a:br>
              <a:rPr lang="en-US" sz="2000" dirty="0"/>
            </a:br>
            <a:r>
              <a:rPr lang="en-US" sz="2000" dirty="0"/>
              <a:t>7 vessels monitoring the Adriatic </a:t>
            </a:r>
            <a:r>
              <a:rPr lang="en-US" sz="2000" dirty="0" smtClean="0"/>
              <a:t>Sea</a:t>
            </a:r>
            <a:br>
              <a:rPr lang="en-US" sz="2000" dirty="0" smtClean="0"/>
            </a:br>
            <a:r>
              <a:rPr lang="en-US" sz="2000" dirty="0" smtClean="0"/>
              <a:t>since </a:t>
            </a:r>
            <a:r>
              <a:rPr lang="en-US" sz="2000" dirty="0"/>
              <a:t>2003</a:t>
            </a:r>
          </a:p>
        </p:txBody>
      </p:sp>
      <p:sp>
        <p:nvSpPr>
          <p:cNvPr id="5123" name="Rectangle 3"/>
          <p:cNvSpPr>
            <a:spLocks noGrp="1" noChangeArrowheads="1"/>
          </p:cNvSpPr>
          <p:nvPr>
            <p:ph type="body" idx="1"/>
          </p:nvPr>
        </p:nvSpPr>
        <p:spPr>
          <a:noFill/>
        </p:spPr>
        <p:txBody>
          <a:bodyPr/>
          <a:lstStyle/>
          <a:p>
            <a:endParaRPr lang="en-US" dirty="0" smtClean="0">
              <a:effectLst/>
            </a:endParaRPr>
          </a:p>
        </p:txBody>
      </p:sp>
      <p:pic>
        <p:nvPicPr>
          <p:cNvPr id="4" name="Picture 18"/>
          <p:cNvPicPr>
            <a:picLocks noChangeAspect="1" noChangeArrowheads="1"/>
          </p:cNvPicPr>
          <p:nvPr/>
        </p:nvPicPr>
        <p:blipFill>
          <a:blip r:embed="rId2" cstate="print">
            <a:extLst>
              <a:ext uri="{28A0092B-C50C-407E-A947-70E740481C1C}">
                <a14:useLocalDpi xmlns="" xmlns:a14="http://schemas.microsoft.com/office/drawing/2010/main" val="0"/>
              </a:ext>
            </a:extLst>
          </a:blip>
          <a:srcRect l="4796" t="12337" r="25099" b="9669"/>
          <a:stretch>
            <a:fillRect/>
          </a:stretch>
        </p:blipFill>
        <p:spPr bwMode="auto">
          <a:xfrm>
            <a:off x="144463" y="2097236"/>
            <a:ext cx="6264275" cy="43561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 name="Picture 2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44463" y="5700347"/>
            <a:ext cx="1147154" cy="91230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503813" y="917575"/>
            <a:ext cx="1452563" cy="20066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pic>
        <p:nvPicPr>
          <p:cNvPr id="8" name="Picture 3"/>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6521450" y="4653136"/>
            <a:ext cx="2371725" cy="15113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9" name="Rettangolo 13"/>
          <p:cNvSpPr>
            <a:spLocks noChangeArrowheads="1"/>
          </p:cNvSpPr>
          <p:nvPr/>
        </p:nvSpPr>
        <p:spPr bwMode="auto">
          <a:xfrm>
            <a:off x="6267450" y="6156499"/>
            <a:ext cx="2768600"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fontAlgn="base">
              <a:spcBef>
                <a:spcPct val="0"/>
              </a:spcBef>
              <a:spcAft>
                <a:spcPct val="0"/>
              </a:spcAft>
            </a:pPr>
            <a:r>
              <a:rPr lang="it-IT" sz="1600" b="1" smtClean="0">
                <a:solidFill>
                  <a:prstClr val="black"/>
                </a:solidFill>
                <a:latin typeface="Arial" pitchFamily="34" charset="0"/>
                <a:cs typeface="Arial" pitchFamily="34" charset="0"/>
              </a:rPr>
              <a:t>n. 6 Midwater pair trawlers</a:t>
            </a:r>
            <a:endParaRPr lang="it-IT" sz="1600" smtClean="0">
              <a:solidFill>
                <a:prstClr val="black"/>
              </a:solidFill>
              <a:latin typeface="Arial" pitchFamily="34" charset="0"/>
              <a:cs typeface="Arial" pitchFamily="34" charset="0"/>
            </a:endParaRPr>
          </a:p>
        </p:txBody>
      </p:sp>
      <p:sp>
        <p:nvSpPr>
          <p:cNvPr id="10" name="Rettangolo 14"/>
          <p:cNvSpPr>
            <a:spLocks noChangeArrowheads="1"/>
          </p:cNvSpPr>
          <p:nvPr/>
        </p:nvSpPr>
        <p:spPr bwMode="auto">
          <a:xfrm>
            <a:off x="6300192" y="2946847"/>
            <a:ext cx="1914525"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fontAlgn="base">
              <a:spcBef>
                <a:spcPct val="0"/>
              </a:spcBef>
              <a:spcAft>
                <a:spcPct val="0"/>
              </a:spcAft>
            </a:pPr>
            <a:r>
              <a:rPr lang="it-IT" sz="1600" b="1" dirty="0" smtClean="0">
                <a:solidFill>
                  <a:prstClr val="black"/>
                </a:solidFill>
                <a:latin typeface="Arial" pitchFamily="34" charset="0"/>
                <a:cs typeface="Arial" pitchFamily="34" charset="0"/>
              </a:rPr>
              <a:t>n.1 </a:t>
            </a:r>
            <a:r>
              <a:rPr lang="it-IT" sz="1600" b="1" dirty="0" err="1" smtClean="0">
                <a:solidFill>
                  <a:prstClr val="black"/>
                </a:solidFill>
                <a:latin typeface="Arial" pitchFamily="34" charset="0"/>
                <a:cs typeface="Arial" pitchFamily="34" charset="0"/>
              </a:rPr>
              <a:t>Purse</a:t>
            </a:r>
            <a:r>
              <a:rPr lang="it-IT" sz="1600" b="1" dirty="0" smtClean="0">
                <a:solidFill>
                  <a:prstClr val="black"/>
                </a:solidFill>
                <a:latin typeface="Arial" pitchFamily="34" charset="0"/>
                <a:cs typeface="Arial" pitchFamily="34" charset="0"/>
              </a:rPr>
              <a:t> </a:t>
            </a:r>
            <a:r>
              <a:rPr lang="it-IT" sz="1600" b="1" dirty="0" err="1" smtClean="0">
                <a:solidFill>
                  <a:prstClr val="black"/>
                </a:solidFill>
                <a:latin typeface="Arial" pitchFamily="34" charset="0"/>
                <a:cs typeface="Arial" pitchFamily="34" charset="0"/>
              </a:rPr>
              <a:t>seine</a:t>
            </a:r>
            <a:endParaRPr lang="it-IT" sz="1600" dirty="0" smtClean="0">
              <a:solidFill>
                <a:prstClr val="black"/>
              </a:solidFill>
              <a:latin typeface="Arial" pitchFamily="34" charset="0"/>
              <a:cs typeface="Arial" pitchFamily="34" charset="0"/>
            </a:endParaRPr>
          </a:p>
        </p:txBody>
      </p:sp>
      <p:pic>
        <p:nvPicPr>
          <p:cNvPr id="11" name="Picture 6"/>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6626225" y="3298825"/>
            <a:ext cx="1944688" cy="13239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2" name="Rettangolo 11"/>
          <p:cNvSpPr/>
          <p:nvPr/>
        </p:nvSpPr>
        <p:spPr>
          <a:xfrm>
            <a:off x="6596063" y="4256088"/>
            <a:ext cx="2025650" cy="277812"/>
          </a:xfrm>
          <a:prstGeom prst="rect">
            <a:avLst/>
          </a:prstGeom>
        </p:spPr>
        <p:txBody>
          <a:bodyPr wrap="none">
            <a:spAutoFit/>
          </a:bodyPr>
          <a:lstStyle/>
          <a:p>
            <a:pPr>
              <a:defRPr/>
            </a:pPr>
            <a:r>
              <a:rPr lang="en-US" sz="1200" b="1" dirty="0">
                <a:solidFill>
                  <a:srgbClr val="FFFF00"/>
                </a:solidFill>
                <a:effectLst>
                  <a:outerShdw blurRad="38100" dist="38100" dir="2700000" algn="tl">
                    <a:srgbClr val="000000">
                      <a:alpha val="43137"/>
                    </a:srgbClr>
                  </a:outerShdw>
                </a:effectLst>
                <a:latin typeface="Arial Black" pitchFamily="34" charset="0"/>
                <a:cs typeface="Arial" charset="0"/>
              </a:rPr>
              <a:t>Small pelagic species</a:t>
            </a:r>
            <a:endParaRPr lang="it-IT" sz="1200" dirty="0">
              <a:solidFill>
                <a:srgbClr val="FFFF00"/>
              </a:solidFill>
              <a:effectLst>
                <a:outerShdw blurRad="38100" dist="38100" dir="2700000" algn="tl">
                  <a:srgbClr val="000000">
                    <a:alpha val="43137"/>
                  </a:srgbClr>
                </a:outerShdw>
              </a:effectLst>
              <a:cs typeface="Arial" pitchFamily="34" charset="0"/>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33"/>
          <p:cNvGrpSpPr>
            <a:grpSpLocks noChangeAspect="1"/>
          </p:cNvGrpSpPr>
          <p:nvPr/>
        </p:nvGrpSpPr>
        <p:grpSpPr bwMode="auto">
          <a:xfrm>
            <a:off x="6630988" y="1160463"/>
            <a:ext cx="2555875" cy="1417637"/>
            <a:chOff x="2519363" y="102816"/>
            <a:chExt cx="4830762" cy="2678112"/>
          </a:xfrm>
        </p:grpSpPr>
        <p:pic>
          <p:nvPicPr>
            <p:cNvPr id="15396" name="Picture 2" descr="http://gosweb.artov.isac.cnr.it/viewer/images/2011/12/20111205-multiSensor-SST-MED-L4.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563938" y="1807791"/>
              <a:ext cx="2576512" cy="749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97"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351213" y="102816"/>
              <a:ext cx="3381375" cy="1736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98" name="Picture 2" descr="http://www.istitutosuperiorecarlodellacqua.it/pubblicato/images/statistiche.jp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5891213" y="1817316"/>
              <a:ext cx="1036637" cy="9636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99" name="Picture 4" descr="http://globalwarming.blog.meteogiornale.it/files/sig-anno-49-09.JPG"/>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2519363" y="1595066"/>
              <a:ext cx="1114425" cy="1017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400" name="Picture 2" descr="http://hub.qgis.org/attachments/download/3989"/>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6507163" y="1044203"/>
              <a:ext cx="842962" cy="901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5363" name="Rectangle 1"/>
          <p:cNvSpPr>
            <a:spLocks noChangeArrowheads="1"/>
          </p:cNvSpPr>
          <p:nvPr/>
        </p:nvSpPr>
        <p:spPr bwMode="auto">
          <a:xfrm>
            <a:off x="149225" y="2060575"/>
            <a:ext cx="3541713" cy="1570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just" fontAlgn="base">
              <a:spcBef>
                <a:spcPct val="0"/>
              </a:spcBef>
              <a:spcAft>
                <a:spcPct val="0"/>
              </a:spcAft>
            </a:pPr>
            <a:r>
              <a:rPr lang="en-US" sz="1600" b="1" smtClean="0">
                <a:solidFill>
                  <a:srgbClr val="002060"/>
                </a:solidFill>
                <a:latin typeface="Arial Black" pitchFamily="34" charset="0"/>
                <a:cs typeface="Arial" pitchFamily="34" charset="0"/>
              </a:rPr>
              <a:t>The </a:t>
            </a:r>
            <a:r>
              <a:rPr lang="en-US" sz="1600" b="1" smtClean="0">
                <a:solidFill>
                  <a:srgbClr val="FF0000"/>
                </a:solidFill>
                <a:latin typeface="Arial Black" pitchFamily="34" charset="0"/>
                <a:cs typeface="Arial" pitchFamily="34" charset="0"/>
              </a:rPr>
              <a:t>e-logbook</a:t>
            </a:r>
            <a:r>
              <a:rPr lang="en-US" sz="1600" b="1" smtClean="0">
                <a:solidFill>
                  <a:srgbClr val="002060"/>
                </a:solidFill>
                <a:latin typeface="Arial Black" pitchFamily="34" charset="0"/>
                <a:cs typeface="Arial" pitchFamily="34" charset="0"/>
              </a:rPr>
              <a:t> allows the control center to download the collected data and send back other info to the fisherman daily via </a:t>
            </a:r>
            <a:r>
              <a:rPr lang="en-US" sz="1600" b="1" smtClean="0">
                <a:solidFill>
                  <a:srgbClr val="FF0000"/>
                </a:solidFill>
                <a:latin typeface="Arial Black" pitchFamily="34" charset="0"/>
                <a:cs typeface="Arial" pitchFamily="34" charset="0"/>
              </a:rPr>
              <a:t>GPRS</a:t>
            </a:r>
            <a:r>
              <a:rPr lang="en-US" sz="1600" b="1" smtClean="0">
                <a:solidFill>
                  <a:srgbClr val="002060"/>
                </a:solidFill>
                <a:latin typeface="Arial Black" pitchFamily="34" charset="0"/>
                <a:cs typeface="Arial" pitchFamily="34" charset="0"/>
              </a:rPr>
              <a:t> or satellite</a:t>
            </a:r>
          </a:p>
        </p:txBody>
      </p:sp>
      <p:grpSp>
        <p:nvGrpSpPr>
          <p:cNvPr id="3" name="Gruppo 2"/>
          <p:cNvGrpSpPr>
            <a:grpSpLocks/>
          </p:cNvGrpSpPr>
          <p:nvPr/>
        </p:nvGrpSpPr>
        <p:grpSpPr bwMode="auto">
          <a:xfrm>
            <a:off x="115888" y="4525963"/>
            <a:ext cx="3001962" cy="2287587"/>
            <a:chOff x="395536" y="3501008"/>
            <a:chExt cx="4457279" cy="3007544"/>
          </a:xfrm>
        </p:grpSpPr>
        <p:pic>
          <p:nvPicPr>
            <p:cNvPr id="15392" name="Picture 6"/>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395536" y="3501008"/>
              <a:ext cx="4421540" cy="30075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nvGrpSpPr>
            <p:cNvPr id="4" name="Group 2"/>
            <p:cNvGrpSpPr>
              <a:grpSpLocks/>
            </p:cNvGrpSpPr>
            <p:nvPr/>
          </p:nvGrpSpPr>
          <p:grpSpPr bwMode="auto">
            <a:xfrm>
              <a:off x="2728701" y="5016256"/>
              <a:ext cx="2124114" cy="1490342"/>
              <a:chOff x="3152" y="119"/>
              <a:chExt cx="2400" cy="1800"/>
            </a:xfrm>
          </p:grpSpPr>
          <p:pic>
            <p:nvPicPr>
              <p:cNvPr id="15394" name="Picture 3" descr="Image3"/>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3152" y="119"/>
                <a:ext cx="2400" cy="1800"/>
              </a:xfrm>
              <a:prstGeom prst="rect">
                <a:avLst/>
              </a:prstGeom>
              <a:noFill/>
              <a:ln w="22225">
                <a:solidFill>
                  <a:srgbClr val="FF0000"/>
                </a:solidFill>
                <a:miter lim="80000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15395" name="Oval 4"/>
              <p:cNvSpPr>
                <a:spLocks noChangeArrowheads="1"/>
              </p:cNvSpPr>
              <p:nvPr/>
            </p:nvSpPr>
            <p:spPr bwMode="auto">
              <a:xfrm>
                <a:off x="3878" y="572"/>
                <a:ext cx="953" cy="816"/>
              </a:xfrm>
              <a:prstGeom prst="ellipse">
                <a:avLst/>
              </a:prstGeom>
              <a:noFill/>
              <a:ln w="22225" algn="ctr">
                <a:solidFill>
                  <a:srgbClr val="FF0000"/>
                </a:solidFill>
                <a:round/>
                <a:headEnd/>
                <a:tailEnd/>
              </a:ln>
              <a:effectLst/>
              <a:extLst>
                <a:ext uri="{909E8E84-426E-40DD-AFC4-6F175D3DCCD1}">
                  <a14:hiddenFill xmlns="" xmlns:a14="http://schemas.microsoft.com/office/drawing/2010/main">
                    <a:solidFill>
                      <a:srgbClr val="FF0000"/>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sz="2200" smtClean="0">
                  <a:solidFill>
                    <a:srgbClr val="C0504D"/>
                  </a:solidFill>
                  <a:latin typeface="Arial" pitchFamily="34" charset="0"/>
                  <a:cs typeface="Arial" pitchFamily="34" charset="0"/>
                </a:endParaRPr>
              </a:p>
            </p:txBody>
          </p:sp>
        </p:grpSp>
      </p:grpSp>
      <p:pic>
        <p:nvPicPr>
          <p:cNvPr id="15365" name="Picture 21" descr="D:\dati\MFstep\Foto\NKE\SP2T_NKE.jpg"/>
          <p:cNvPicPr>
            <a:picLocks noChangeAspect="1" noChangeArrowheads="1"/>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a:off x="3244850" y="5395913"/>
            <a:ext cx="1460500" cy="1462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66" name="Picture 22" descr="D:\dati\MFstep\Foto\NKE\STBD_NKE.jpg"/>
          <p:cNvPicPr>
            <a:picLocks noChangeAspect="1" noChangeArrowheads="1"/>
          </p:cNvPicPr>
          <p:nvPr/>
        </p:nvPicPr>
        <p:blipFill>
          <a:blip r:embed="rId11" cstate="print">
            <a:extLst>
              <a:ext uri="{28A0092B-C50C-407E-A947-70E740481C1C}">
                <a14:useLocalDpi xmlns="" xmlns:a14="http://schemas.microsoft.com/office/drawing/2010/main" val="0"/>
              </a:ext>
            </a:extLst>
          </a:blip>
          <a:srcRect/>
          <a:stretch>
            <a:fillRect/>
          </a:stretch>
        </p:blipFill>
        <p:spPr bwMode="auto">
          <a:xfrm>
            <a:off x="2625725" y="4086225"/>
            <a:ext cx="1236663" cy="1235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67" name="Picture 23" descr="D:\dati\MFstep\Foto\NKE\STPS_NKE.jpg"/>
          <p:cNvPicPr>
            <a:picLocks noChangeAspect="1" noChangeArrowheads="1"/>
          </p:cNvPicPr>
          <p:nvPr/>
        </p:nvPicPr>
        <p:blipFill>
          <a:blip r:embed="rId12" cstate="print">
            <a:extLst>
              <a:ext uri="{28A0092B-C50C-407E-A947-70E740481C1C}">
                <a14:useLocalDpi xmlns="" xmlns:a14="http://schemas.microsoft.com/office/drawing/2010/main" val="0"/>
              </a:ext>
            </a:extLst>
          </a:blip>
          <a:srcRect/>
          <a:stretch>
            <a:fillRect/>
          </a:stretch>
        </p:blipFill>
        <p:spPr bwMode="auto">
          <a:xfrm>
            <a:off x="1216025" y="3871913"/>
            <a:ext cx="1268413" cy="954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68" name="Immagine 30"/>
          <p:cNvPicPr>
            <a:picLocks noChangeAspect="1"/>
          </p:cNvPicPr>
          <p:nvPr/>
        </p:nvPicPr>
        <p:blipFill>
          <a:blip r:embed="rId13" cstate="print">
            <a:extLst>
              <a:ext uri="{28A0092B-C50C-407E-A947-70E740481C1C}">
                <a14:useLocalDpi xmlns="" xmlns:a14="http://schemas.microsoft.com/office/drawing/2010/main" val="0"/>
              </a:ext>
            </a:extLst>
          </a:blip>
          <a:srcRect/>
          <a:stretch>
            <a:fillRect/>
          </a:stretch>
        </p:blipFill>
        <p:spPr bwMode="auto">
          <a:xfrm>
            <a:off x="4129088" y="2009775"/>
            <a:ext cx="2979737" cy="223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6" name="Connettore 2 5"/>
          <p:cNvCxnSpPr/>
          <p:nvPr/>
        </p:nvCxnSpPr>
        <p:spPr>
          <a:xfrm>
            <a:off x="4941888" y="2563813"/>
            <a:ext cx="315912" cy="433387"/>
          </a:xfrm>
          <a:prstGeom prst="straightConnector1">
            <a:avLst/>
          </a:prstGeom>
          <a:ln w="444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5" name="Gruppo 19"/>
          <p:cNvGrpSpPr>
            <a:grpSpLocks/>
          </p:cNvGrpSpPr>
          <p:nvPr/>
        </p:nvGrpSpPr>
        <p:grpSpPr bwMode="auto">
          <a:xfrm>
            <a:off x="3522663" y="3352800"/>
            <a:ext cx="1017587" cy="704850"/>
            <a:chOff x="3523294" y="3352801"/>
            <a:chExt cx="1016958" cy="705280"/>
          </a:xfrm>
        </p:grpSpPr>
        <p:sp>
          <p:nvSpPr>
            <p:cNvPr id="17" name="Arc 8"/>
            <p:cNvSpPr>
              <a:spLocks/>
            </p:cNvSpPr>
            <p:nvPr/>
          </p:nvSpPr>
          <p:spPr bwMode="auto">
            <a:xfrm rot="427701">
              <a:off x="3942135" y="3352801"/>
              <a:ext cx="598117" cy="385998"/>
            </a:xfrm>
            <a:custGeom>
              <a:avLst/>
              <a:gdLst>
                <a:gd name="G0" fmla="+- 0 0 0"/>
                <a:gd name="G1" fmla="+- 21501 0 0"/>
                <a:gd name="G2" fmla="+- 21600 0 0"/>
                <a:gd name="T0" fmla="*/ 2071 w 21518"/>
                <a:gd name="T1" fmla="*/ 0 h 21501"/>
                <a:gd name="T2" fmla="*/ 21518 w 21518"/>
                <a:gd name="T3" fmla="*/ 19625 h 21501"/>
                <a:gd name="T4" fmla="*/ 0 w 21518"/>
                <a:gd name="T5" fmla="*/ 21501 h 21501"/>
              </a:gdLst>
              <a:ahLst/>
              <a:cxnLst>
                <a:cxn ang="0">
                  <a:pos x="T0" y="T1"/>
                </a:cxn>
                <a:cxn ang="0">
                  <a:pos x="T2" y="T3"/>
                </a:cxn>
                <a:cxn ang="0">
                  <a:pos x="T4" y="T5"/>
                </a:cxn>
              </a:cxnLst>
              <a:rect l="0" t="0" r="r" b="b"/>
              <a:pathLst>
                <a:path w="21518" h="21501" fill="none" extrusionOk="0">
                  <a:moveTo>
                    <a:pt x="2070" y="0"/>
                  </a:moveTo>
                  <a:cubicBezTo>
                    <a:pt x="12436" y="998"/>
                    <a:pt x="20613" y="9250"/>
                    <a:pt x="21518" y="19624"/>
                  </a:cubicBezTo>
                </a:path>
                <a:path w="21518" h="21501" stroke="0" extrusionOk="0">
                  <a:moveTo>
                    <a:pt x="2070" y="0"/>
                  </a:moveTo>
                  <a:cubicBezTo>
                    <a:pt x="12436" y="998"/>
                    <a:pt x="20613" y="9250"/>
                    <a:pt x="21518" y="19624"/>
                  </a:cubicBezTo>
                  <a:lnTo>
                    <a:pt x="0" y="21501"/>
                  </a:lnTo>
                  <a:close/>
                </a:path>
              </a:pathLst>
            </a:custGeom>
            <a:noFill/>
            <a:ln>
              <a:solidFill>
                <a:srgbClr val="FF0000"/>
              </a:solidFill>
              <a:headEnd/>
              <a:tailEnd/>
            </a:ln>
          </p:spPr>
          <p:style>
            <a:lnRef idx="2">
              <a:schemeClr val="accent5">
                <a:shade val="50000"/>
              </a:schemeClr>
            </a:lnRef>
            <a:fillRef idx="1">
              <a:schemeClr val="accent5"/>
            </a:fillRef>
            <a:effectRef idx="0">
              <a:schemeClr val="accent5"/>
            </a:effectRef>
            <a:fontRef idx="minor">
              <a:schemeClr val="lt1"/>
            </a:fontRef>
          </p:style>
          <p:txBody>
            <a:bodyPr wrap="none" anchor="ctr"/>
            <a:lstStyle/>
            <a:p>
              <a:pPr>
                <a:defRPr/>
              </a:pPr>
              <a:endParaRPr lang="it-IT" kern="0">
                <a:solidFill>
                  <a:sysClr val="windowText" lastClr="000000"/>
                </a:solidFill>
              </a:endParaRPr>
            </a:p>
          </p:txBody>
        </p:sp>
        <p:sp>
          <p:nvSpPr>
            <p:cNvPr id="44" name="Arc 8"/>
            <p:cNvSpPr>
              <a:spLocks/>
            </p:cNvSpPr>
            <p:nvPr/>
          </p:nvSpPr>
          <p:spPr bwMode="auto">
            <a:xfrm rot="427701">
              <a:off x="3786656" y="3541829"/>
              <a:ext cx="539416" cy="338343"/>
            </a:xfrm>
            <a:custGeom>
              <a:avLst/>
              <a:gdLst>
                <a:gd name="G0" fmla="+- 0 0 0"/>
                <a:gd name="G1" fmla="+- 21501 0 0"/>
                <a:gd name="G2" fmla="+- 21600 0 0"/>
                <a:gd name="T0" fmla="*/ 2071 w 21518"/>
                <a:gd name="T1" fmla="*/ 0 h 21501"/>
                <a:gd name="T2" fmla="*/ 21518 w 21518"/>
                <a:gd name="T3" fmla="*/ 19625 h 21501"/>
                <a:gd name="T4" fmla="*/ 0 w 21518"/>
                <a:gd name="T5" fmla="*/ 21501 h 21501"/>
              </a:gdLst>
              <a:ahLst/>
              <a:cxnLst>
                <a:cxn ang="0">
                  <a:pos x="T0" y="T1"/>
                </a:cxn>
                <a:cxn ang="0">
                  <a:pos x="T2" y="T3"/>
                </a:cxn>
                <a:cxn ang="0">
                  <a:pos x="T4" y="T5"/>
                </a:cxn>
              </a:cxnLst>
              <a:rect l="0" t="0" r="r" b="b"/>
              <a:pathLst>
                <a:path w="21518" h="21501" fill="none" extrusionOk="0">
                  <a:moveTo>
                    <a:pt x="2070" y="0"/>
                  </a:moveTo>
                  <a:cubicBezTo>
                    <a:pt x="12436" y="998"/>
                    <a:pt x="20613" y="9250"/>
                    <a:pt x="21518" y="19624"/>
                  </a:cubicBezTo>
                </a:path>
                <a:path w="21518" h="21501" stroke="0" extrusionOk="0">
                  <a:moveTo>
                    <a:pt x="2070" y="0"/>
                  </a:moveTo>
                  <a:cubicBezTo>
                    <a:pt x="12436" y="998"/>
                    <a:pt x="20613" y="9250"/>
                    <a:pt x="21518" y="19624"/>
                  </a:cubicBezTo>
                  <a:lnTo>
                    <a:pt x="0" y="21501"/>
                  </a:lnTo>
                  <a:close/>
                </a:path>
              </a:pathLst>
            </a:custGeom>
            <a:noFill/>
            <a:ln>
              <a:solidFill>
                <a:srgbClr val="FF0000"/>
              </a:solidFill>
              <a:headEnd/>
              <a:tailEnd/>
            </a:ln>
          </p:spPr>
          <p:style>
            <a:lnRef idx="2">
              <a:schemeClr val="accent5">
                <a:shade val="50000"/>
              </a:schemeClr>
            </a:lnRef>
            <a:fillRef idx="1">
              <a:schemeClr val="accent5"/>
            </a:fillRef>
            <a:effectRef idx="0">
              <a:schemeClr val="accent5"/>
            </a:effectRef>
            <a:fontRef idx="minor">
              <a:schemeClr val="lt1"/>
            </a:fontRef>
          </p:style>
          <p:txBody>
            <a:bodyPr wrap="none" anchor="ctr"/>
            <a:lstStyle/>
            <a:p>
              <a:pPr>
                <a:defRPr/>
              </a:pPr>
              <a:endParaRPr lang="it-IT" kern="0">
                <a:solidFill>
                  <a:sysClr val="windowText" lastClr="000000"/>
                </a:solidFill>
              </a:endParaRPr>
            </a:p>
          </p:txBody>
        </p:sp>
        <p:sp>
          <p:nvSpPr>
            <p:cNvPr id="45" name="Arc 8"/>
            <p:cNvSpPr>
              <a:spLocks/>
            </p:cNvSpPr>
            <p:nvPr/>
          </p:nvSpPr>
          <p:spPr bwMode="auto">
            <a:xfrm rot="427701">
              <a:off x="3648628" y="3713384"/>
              <a:ext cx="499754" cy="262097"/>
            </a:xfrm>
            <a:custGeom>
              <a:avLst/>
              <a:gdLst>
                <a:gd name="G0" fmla="+- 0 0 0"/>
                <a:gd name="G1" fmla="+- 21501 0 0"/>
                <a:gd name="G2" fmla="+- 21600 0 0"/>
                <a:gd name="T0" fmla="*/ 2071 w 21518"/>
                <a:gd name="T1" fmla="*/ 0 h 21501"/>
                <a:gd name="T2" fmla="*/ 21518 w 21518"/>
                <a:gd name="T3" fmla="*/ 19625 h 21501"/>
                <a:gd name="T4" fmla="*/ 0 w 21518"/>
                <a:gd name="T5" fmla="*/ 21501 h 21501"/>
              </a:gdLst>
              <a:ahLst/>
              <a:cxnLst>
                <a:cxn ang="0">
                  <a:pos x="T0" y="T1"/>
                </a:cxn>
                <a:cxn ang="0">
                  <a:pos x="T2" y="T3"/>
                </a:cxn>
                <a:cxn ang="0">
                  <a:pos x="T4" y="T5"/>
                </a:cxn>
              </a:cxnLst>
              <a:rect l="0" t="0" r="r" b="b"/>
              <a:pathLst>
                <a:path w="21518" h="21501" fill="none" extrusionOk="0">
                  <a:moveTo>
                    <a:pt x="2070" y="0"/>
                  </a:moveTo>
                  <a:cubicBezTo>
                    <a:pt x="12436" y="998"/>
                    <a:pt x="20613" y="9250"/>
                    <a:pt x="21518" y="19624"/>
                  </a:cubicBezTo>
                </a:path>
                <a:path w="21518" h="21501" stroke="0" extrusionOk="0">
                  <a:moveTo>
                    <a:pt x="2070" y="0"/>
                  </a:moveTo>
                  <a:cubicBezTo>
                    <a:pt x="12436" y="998"/>
                    <a:pt x="20613" y="9250"/>
                    <a:pt x="21518" y="19624"/>
                  </a:cubicBezTo>
                  <a:lnTo>
                    <a:pt x="0" y="21501"/>
                  </a:lnTo>
                  <a:close/>
                </a:path>
              </a:pathLst>
            </a:custGeom>
            <a:noFill/>
            <a:ln>
              <a:solidFill>
                <a:srgbClr val="FF0000"/>
              </a:solidFill>
              <a:headEnd/>
              <a:tailEnd/>
            </a:ln>
          </p:spPr>
          <p:style>
            <a:lnRef idx="2">
              <a:schemeClr val="accent5">
                <a:shade val="50000"/>
              </a:schemeClr>
            </a:lnRef>
            <a:fillRef idx="1">
              <a:schemeClr val="accent5"/>
            </a:fillRef>
            <a:effectRef idx="0">
              <a:schemeClr val="accent5"/>
            </a:effectRef>
            <a:fontRef idx="minor">
              <a:schemeClr val="lt1"/>
            </a:fontRef>
          </p:style>
          <p:txBody>
            <a:bodyPr wrap="none" anchor="ctr"/>
            <a:lstStyle/>
            <a:p>
              <a:pPr>
                <a:defRPr/>
              </a:pPr>
              <a:endParaRPr lang="it-IT" kern="0">
                <a:solidFill>
                  <a:sysClr val="windowText" lastClr="000000"/>
                </a:solidFill>
              </a:endParaRPr>
            </a:p>
          </p:txBody>
        </p:sp>
        <p:sp>
          <p:nvSpPr>
            <p:cNvPr id="46" name="Arc 8"/>
            <p:cNvSpPr>
              <a:spLocks/>
            </p:cNvSpPr>
            <p:nvPr/>
          </p:nvSpPr>
          <p:spPr bwMode="auto">
            <a:xfrm rot="427701">
              <a:off x="3523294" y="3886526"/>
              <a:ext cx="464849" cy="171555"/>
            </a:xfrm>
            <a:custGeom>
              <a:avLst/>
              <a:gdLst>
                <a:gd name="G0" fmla="+- 0 0 0"/>
                <a:gd name="G1" fmla="+- 21501 0 0"/>
                <a:gd name="G2" fmla="+- 21600 0 0"/>
                <a:gd name="T0" fmla="*/ 2071 w 21518"/>
                <a:gd name="T1" fmla="*/ 0 h 21501"/>
                <a:gd name="T2" fmla="*/ 21518 w 21518"/>
                <a:gd name="T3" fmla="*/ 19625 h 21501"/>
                <a:gd name="T4" fmla="*/ 0 w 21518"/>
                <a:gd name="T5" fmla="*/ 21501 h 21501"/>
              </a:gdLst>
              <a:ahLst/>
              <a:cxnLst>
                <a:cxn ang="0">
                  <a:pos x="T0" y="T1"/>
                </a:cxn>
                <a:cxn ang="0">
                  <a:pos x="T2" y="T3"/>
                </a:cxn>
                <a:cxn ang="0">
                  <a:pos x="T4" y="T5"/>
                </a:cxn>
              </a:cxnLst>
              <a:rect l="0" t="0" r="r" b="b"/>
              <a:pathLst>
                <a:path w="21518" h="21501" fill="none" extrusionOk="0">
                  <a:moveTo>
                    <a:pt x="2070" y="0"/>
                  </a:moveTo>
                  <a:cubicBezTo>
                    <a:pt x="12436" y="998"/>
                    <a:pt x="20613" y="9250"/>
                    <a:pt x="21518" y="19624"/>
                  </a:cubicBezTo>
                </a:path>
                <a:path w="21518" h="21501" stroke="0" extrusionOk="0">
                  <a:moveTo>
                    <a:pt x="2070" y="0"/>
                  </a:moveTo>
                  <a:cubicBezTo>
                    <a:pt x="12436" y="998"/>
                    <a:pt x="20613" y="9250"/>
                    <a:pt x="21518" y="19624"/>
                  </a:cubicBezTo>
                  <a:lnTo>
                    <a:pt x="0" y="21501"/>
                  </a:lnTo>
                  <a:close/>
                </a:path>
              </a:pathLst>
            </a:custGeom>
            <a:noFill/>
            <a:ln>
              <a:solidFill>
                <a:srgbClr val="FF0000"/>
              </a:solidFill>
              <a:headEnd/>
              <a:tailEnd/>
            </a:ln>
          </p:spPr>
          <p:style>
            <a:lnRef idx="2">
              <a:schemeClr val="accent5">
                <a:shade val="50000"/>
              </a:schemeClr>
            </a:lnRef>
            <a:fillRef idx="1">
              <a:schemeClr val="accent5"/>
            </a:fillRef>
            <a:effectRef idx="0">
              <a:schemeClr val="accent5"/>
            </a:effectRef>
            <a:fontRef idx="minor">
              <a:schemeClr val="lt1"/>
            </a:fontRef>
          </p:style>
          <p:txBody>
            <a:bodyPr wrap="none" anchor="ctr"/>
            <a:lstStyle/>
            <a:p>
              <a:pPr>
                <a:defRPr/>
              </a:pPr>
              <a:endParaRPr lang="it-IT" kern="0">
                <a:solidFill>
                  <a:sysClr val="windowText" lastClr="000000"/>
                </a:solidFill>
              </a:endParaRPr>
            </a:p>
          </p:txBody>
        </p:sp>
      </p:grpSp>
      <p:grpSp>
        <p:nvGrpSpPr>
          <p:cNvPr id="7" name="Gruppo 47"/>
          <p:cNvGrpSpPr>
            <a:grpSpLocks/>
          </p:cNvGrpSpPr>
          <p:nvPr/>
        </p:nvGrpSpPr>
        <p:grpSpPr bwMode="auto">
          <a:xfrm>
            <a:off x="6699250" y="2138363"/>
            <a:ext cx="1016000" cy="704850"/>
            <a:chOff x="3523294" y="3352801"/>
            <a:chExt cx="1016958" cy="705280"/>
          </a:xfrm>
        </p:grpSpPr>
        <p:sp>
          <p:nvSpPr>
            <p:cNvPr id="49" name="Arc 8"/>
            <p:cNvSpPr>
              <a:spLocks/>
            </p:cNvSpPr>
            <p:nvPr/>
          </p:nvSpPr>
          <p:spPr bwMode="auto">
            <a:xfrm rot="427701">
              <a:off x="3941201" y="3352801"/>
              <a:ext cx="599051" cy="385997"/>
            </a:xfrm>
            <a:custGeom>
              <a:avLst/>
              <a:gdLst>
                <a:gd name="G0" fmla="+- 0 0 0"/>
                <a:gd name="G1" fmla="+- 21501 0 0"/>
                <a:gd name="G2" fmla="+- 21600 0 0"/>
                <a:gd name="T0" fmla="*/ 2071 w 21518"/>
                <a:gd name="T1" fmla="*/ 0 h 21501"/>
                <a:gd name="T2" fmla="*/ 21518 w 21518"/>
                <a:gd name="T3" fmla="*/ 19625 h 21501"/>
                <a:gd name="T4" fmla="*/ 0 w 21518"/>
                <a:gd name="T5" fmla="*/ 21501 h 21501"/>
              </a:gdLst>
              <a:ahLst/>
              <a:cxnLst>
                <a:cxn ang="0">
                  <a:pos x="T0" y="T1"/>
                </a:cxn>
                <a:cxn ang="0">
                  <a:pos x="T2" y="T3"/>
                </a:cxn>
                <a:cxn ang="0">
                  <a:pos x="T4" y="T5"/>
                </a:cxn>
              </a:cxnLst>
              <a:rect l="0" t="0" r="r" b="b"/>
              <a:pathLst>
                <a:path w="21518" h="21501" fill="none" extrusionOk="0">
                  <a:moveTo>
                    <a:pt x="2070" y="0"/>
                  </a:moveTo>
                  <a:cubicBezTo>
                    <a:pt x="12436" y="998"/>
                    <a:pt x="20613" y="9250"/>
                    <a:pt x="21518" y="19624"/>
                  </a:cubicBezTo>
                </a:path>
                <a:path w="21518" h="21501" stroke="0" extrusionOk="0">
                  <a:moveTo>
                    <a:pt x="2070" y="0"/>
                  </a:moveTo>
                  <a:cubicBezTo>
                    <a:pt x="12436" y="998"/>
                    <a:pt x="20613" y="9250"/>
                    <a:pt x="21518" y="19624"/>
                  </a:cubicBezTo>
                  <a:lnTo>
                    <a:pt x="0" y="21501"/>
                  </a:lnTo>
                  <a:close/>
                </a:path>
              </a:pathLst>
            </a:custGeom>
            <a:noFill/>
            <a:ln>
              <a:solidFill>
                <a:srgbClr val="FF0000"/>
              </a:solidFill>
              <a:headEnd/>
              <a:tailEnd/>
            </a:ln>
          </p:spPr>
          <p:style>
            <a:lnRef idx="2">
              <a:schemeClr val="accent5">
                <a:shade val="50000"/>
              </a:schemeClr>
            </a:lnRef>
            <a:fillRef idx="1">
              <a:schemeClr val="accent5"/>
            </a:fillRef>
            <a:effectRef idx="0">
              <a:schemeClr val="accent5"/>
            </a:effectRef>
            <a:fontRef idx="minor">
              <a:schemeClr val="lt1"/>
            </a:fontRef>
          </p:style>
          <p:txBody>
            <a:bodyPr wrap="none" anchor="ctr"/>
            <a:lstStyle/>
            <a:p>
              <a:pPr>
                <a:defRPr/>
              </a:pPr>
              <a:endParaRPr lang="it-IT" kern="0">
                <a:solidFill>
                  <a:sysClr val="windowText" lastClr="000000"/>
                </a:solidFill>
              </a:endParaRPr>
            </a:p>
          </p:txBody>
        </p:sp>
        <p:sp>
          <p:nvSpPr>
            <p:cNvPr id="50" name="Arc 8"/>
            <p:cNvSpPr>
              <a:spLocks/>
            </p:cNvSpPr>
            <p:nvPr/>
          </p:nvSpPr>
          <p:spPr bwMode="auto">
            <a:xfrm rot="427701">
              <a:off x="3787067" y="3541828"/>
              <a:ext cx="538670" cy="338344"/>
            </a:xfrm>
            <a:custGeom>
              <a:avLst/>
              <a:gdLst>
                <a:gd name="G0" fmla="+- 0 0 0"/>
                <a:gd name="G1" fmla="+- 21501 0 0"/>
                <a:gd name="G2" fmla="+- 21600 0 0"/>
                <a:gd name="T0" fmla="*/ 2071 w 21518"/>
                <a:gd name="T1" fmla="*/ 0 h 21501"/>
                <a:gd name="T2" fmla="*/ 21518 w 21518"/>
                <a:gd name="T3" fmla="*/ 19625 h 21501"/>
                <a:gd name="T4" fmla="*/ 0 w 21518"/>
                <a:gd name="T5" fmla="*/ 21501 h 21501"/>
              </a:gdLst>
              <a:ahLst/>
              <a:cxnLst>
                <a:cxn ang="0">
                  <a:pos x="T0" y="T1"/>
                </a:cxn>
                <a:cxn ang="0">
                  <a:pos x="T2" y="T3"/>
                </a:cxn>
                <a:cxn ang="0">
                  <a:pos x="T4" y="T5"/>
                </a:cxn>
              </a:cxnLst>
              <a:rect l="0" t="0" r="r" b="b"/>
              <a:pathLst>
                <a:path w="21518" h="21501" fill="none" extrusionOk="0">
                  <a:moveTo>
                    <a:pt x="2070" y="0"/>
                  </a:moveTo>
                  <a:cubicBezTo>
                    <a:pt x="12436" y="998"/>
                    <a:pt x="20613" y="9250"/>
                    <a:pt x="21518" y="19624"/>
                  </a:cubicBezTo>
                </a:path>
                <a:path w="21518" h="21501" stroke="0" extrusionOk="0">
                  <a:moveTo>
                    <a:pt x="2070" y="0"/>
                  </a:moveTo>
                  <a:cubicBezTo>
                    <a:pt x="12436" y="998"/>
                    <a:pt x="20613" y="9250"/>
                    <a:pt x="21518" y="19624"/>
                  </a:cubicBezTo>
                  <a:lnTo>
                    <a:pt x="0" y="21501"/>
                  </a:lnTo>
                  <a:close/>
                </a:path>
              </a:pathLst>
            </a:custGeom>
            <a:noFill/>
            <a:ln>
              <a:solidFill>
                <a:srgbClr val="FF0000"/>
              </a:solidFill>
              <a:headEnd/>
              <a:tailEnd/>
            </a:ln>
          </p:spPr>
          <p:style>
            <a:lnRef idx="2">
              <a:schemeClr val="accent5">
                <a:shade val="50000"/>
              </a:schemeClr>
            </a:lnRef>
            <a:fillRef idx="1">
              <a:schemeClr val="accent5"/>
            </a:fillRef>
            <a:effectRef idx="0">
              <a:schemeClr val="accent5"/>
            </a:effectRef>
            <a:fontRef idx="minor">
              <a:schemeClr val="lt1"/>
            </a:fontRef>
          </p:style>
          <p:txBody>
            <a:bodyPr wrap="none" anchor="ctr"/>
            <a:lstStyle/>
            <a:p>
              <a:pPr>
                <a:defRPr/>
              </a:pPr>
              <a:endParaRPr lang="it-IT" kern="0">
                <a:solidFill>
                  <a:sysClr val="windowText" lastClr="000000"/>
                </a:solidFill>
              </a:endParaRPr>
            </a:p>
          </p:txBody>
        </p:sp>
        <p:sp>
          <p:nvSpPr>
            <p:cNvPr id="51" name="Arc 8"/>
            <p:cNvSpPr>
              <a:spLocks/>
            </p:cNvSpPr>
            <p:nvPr/>
          </p:nvSpPr>
          <p:spPr bwMode="auto">
            <a:xfrm rot="427701">
              <a:off x="3648825" y="3713383"/>
              <a:ext cx="498945" cy="262098"/>
            </a:xfrm>
            <a:custGeom>
              <a:avLst/>
              <a:gdLst>
                <a:gd name="G0" fmla="+- 0 0 0"/>
                <a:gd name="G1" fmla="+- 21501 0 0"/>
                <a:gd name="G2" fmla="+- 21600 0 0"/>
                <a:gd name="T0" fmla="*/ 2071 w 21518"/>
                <a:gd name="T1" fmla="*/ 0 h 21501"/>
                <a:gd name="T2" fmla="*/ 21518 w 21518"/>
                <a:gd name="T3" fmla="*/ 19625 h 21501"/>
                <a:gd name="T4" fmla="*/ 0 w 21518"/>
                <a:gd name="T5" fmla="*/ 21501 h 21501"/>
              </a:gdLst>
              <a:ahLst/>
              <a:cxnLst>
                <a:cxn ang="0">
                  <a:pos x="T0" y="T1"/>
                </a:cxn>
                <a:cxn ang="0">
                  <a:pos x="T2" y="T3"/>
                </a:cxn>
                <a:cxn ang="0">
                  <a:pos x="T4" y="T5"/>
                </a:cxn>
              </a:cxnLst>
              <a:rect l="0" t="0" r="r" b="b"/>
              <a:pathLst>
                <a:path w="21518" h="21501" fill="none" extrusionOk="0">
                  <a:moveTo>
                    <a:pt x="2070" y="0"/>
                  </a:moveTo>
                  <a:cubicBezTo>
                    <a:pt x="12436" y="998"/>
                    <a:pt x="20613" y="9250"/>
                    <a:pt x="21518" y="19624"/>
                  </a:cubicBezTo>
                </a:path>
                <a:path w="21518" h="21501" stroke="0" extrusionOk="0">
                  <a:moveTo>
                    <a:pt x="2070" y="0"/>
                  </a:moveTo>
                  <a:cubicBezTo>
                    <a:pt x="12436" y="998"/>
                    <a:pt x="20613" y="9250"/>
                    <a:pt x="21518" y="19624"/>
                  </a:cubicBezTo>
                  <a:lnTo>
                    <a:pt x="0" y="21501"/>
                  </a:lnTo>
                  <a:close/>
                </a:path>
              </a:pathLst>
            </a:custGeom>
            <a:noFill/>
            <a:ln>
              <a:solidFill>
                <a:srgbClr val="FF0000"/>
              </a:solidFill>
              <a:headEnd/>
              <a:tailEnd/>
            </a:ln>
          </p:spPr>
          <p:style>
            <a:lnRef idx="2">
              <a:schemeClr val="accent5">
                <a:shade val="50000"/>
              </a:schemeClr>
            </a:lnRef>
            <a:fillRef idx="1">
              <a:schemeClr val="accent5"/>
            </a:fillRef>
            <a:effectRef idx="0">
              <a:schemeClr val="accent5"/>
            </a:effectRef>
            <a:fontRef idx="minor">
              <a:schemeClr val="lt1"/>
            </a:fontRef>
          </p:style>
          <p:txBody>
            <a:bodyPr wrap="none" anchor="ctr"/>
            <a:lstStyle/>
            <a:p>
              <a:pPr>
                <a:defRPr/>
              </a:pPr>
              <a:endParaRPr lang="it-IT" kern="0">
                <a:solidFill>
                  <a:sysClr val="windowText" lastClr="000000"/>
                </a:solidFill>
              </a:endParaRPr>
            </a:p>
          </p:txBody>
        </p:sp>
        <p:sp>
          <p:nvSpPr>
            <p:cNvPr id="52" name="Arc 8"/>
            <p:cNvSpPr>
              <a:spLocks/>
            </p:cNvSpPr>
            <p:nvPr/>
          </p:nvSpPr>
          <p:spPr bwMode="auto">
            <a:xfrm rot="427701">
              <a:off x="3523294" y="3886526"/>
              <a:ext cx="463987" cy="171555"/>
            </a:xfrm>
            <a:custGeom>
              <a:avLst/>
              <a:gdLst>
                <a:gd name="G0" fmla="+- 0 0 0"/>
                <a:gd name="G1" fmla="+- 21501 0 0"/>
                <a:gd name="G2" fmla="+- 21600 0 0"/>
                <a:gd name="T0" fmla="*/ 2071 w 21518"/>
                <a:gd name="T1" fmla="*/ 0 h 21501"/>
                <a:gd name="T2" fmla="*/ 21518 w 21518"/>
                <a:gd name="T3" fmla="*/ 19625 h 21501"/>
                <a:gd name="T4" fmla="*/ 0 w 21518"/>
                <a:gd name="T5" fmla="*/ 21501 h 21501"/>
              </a:gdLst>
              <a:ahLst/>
              <a:cxnLst>
                <a:cxn ang="0">
                  <a:pos x="T0" y="T1"/>
                </a:cxn>
                <a:cxn ang="0">
                  <a:pos x="T2" y="T3"/>
                </a:cxn>
                <a:cxn ang="0">
                  <a:pos x="T4" y="T5"/>
                </a:cxn>
              </a:cxnLst>
              <a:rect l="0" t="0" r="r" b="b"/>
              <a:pathLst>
                <a:path w="21518" h="21501" fill="none" extrusionOk="0">
                  <a:moveTo>
                    <a:pt x="2070" y="0"/>
                  </a:moveTo>
                  <a:cubicBezTo>
                    <a:pt x="12436" y="998"/>
                    <a:pt x="20613" y="9250"/>
                    <a:pt x="21518" y="19624"/>
                  </a:cubicBezTo>
                </a:path>
                <a:path w="21518" h="21501" stroke="0" extrusionOk="0">
                  <a:moveTo>
                    <a:pt x="2070" y="0"/>
                  </a:moveTo>
                  <a:cubicBezTo>
                    <a:pt x="12436" y="998"/>
                    <a:pt x="20613" y="9250"/>
                    <a:pt x="21518" y="19624"/>
                  </a:cubicBezTo>
                  <a:lnTo>
                    <a:pt x="0" y="21501"/>
                  </a:lnTo>
                  <a:close/>
                </a:path>
              </a:pathLst>
            </a:custGeom>
            <a:noFill/>
            <a:ln>
              <a:solidFill>
                <a:srgbClr val="FF0000"/>
              </a:solidFill>
              <a:headEnd/>
              <a:tailEnd/>
            </a:ln>
          </p:spPr>
          <p:style>
            <a:lnRef idx="2">
              <a:schemeClr val="accent5">
                <a:shade val="50000"/>
              </a:schemeClr>
            </a:lnRef>
            <a:fillRef idx="1">
              <a:schemeClr val="accent5"/>
            </a:fillRef>
            <a:effectRef idx="0">
              <a:schemeClr val="accent5"/>
            </a:effectRef>
            <a:fontRef idx="minor">
              <a:schemeClr val="lt1"/>
            </a:fontRef>
          </p:style>
          <p:txBody>
            <a:bodyPr wrap="none" anchor="ctr"/>
            <a:lstStyle/>
            <a:p>
              <a:pPr>
                <a:defRPr/>
              </a:pPr>
              <a:endParaRPr lang="it-IT" kern="0">
                <a:solidFill>
                  <a:sysClr val="windowText" lastClr="000000"/>
                </a:solidFill>
              </a:endParaRPr>
            </a:p>
          </p:txBody>
        </p:sp>
      </p:grpSp>
      <p:grpSp>
        <p:nvGrpSpPr>
          <p:cNvPr id="8" name="Gruppo 4"/>
          <p:cNvGrpSpPr>
            <a:grpSpLocks/>
          </p:cNvGrpSpPr>
          <p:nvPr/>
        </p:nvGrpSpPr>
        <p:grpSpPr bwMode="auto">
          <a:xfrm>
            <a:off x="146050" y="119063"/>
            <a:ext cx="2947730" cy="1831311"/>
            <a:chOff x="115888" y="1277801"/>
            <a:chExt cx="2772000" cy="1388349"/>
          </a:xfrm>
        </p:grpSpPr>
        <p:pic>
          <p:nvPicPr>
            <p:cNvPr id="15382" name="Picture 4"/>
            <p:cNvPicPr>
              <a:picLocks noChangeAspect="1" noChangeArrowheads="1"/>
            </p:cNvPicPr>
            <p:nvPr/>
          </p:nvPicPr>
          <p:blipFill>
            <a:blip r:embed="rId14" cstate="print">
              <a:extLst>
                <a:ext uri="{28A0092B-C50C-407E-A947-70E740481C1C}">
                  <a14:useLocalDpi xmlns="" xmlns:a14="http://schemas.microsoft.com/office/drawing/2010/main" val="0"/>
                </a:ext>
              </a:extLst>
            </a:blip>
            <a:srcRect/>
            <a:stretch>
              <a:fillRect/>
            </a:stretch>
          </p:blipFill>
          <p:spPr bwMode="auto">
            <a:xfrm>
              <a:off x="115888" y="1277801"/>
              <a:ext cx="2772000" cy="138834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5383" name="CasellaDiTesto 35"/>
            <p:cNvSpPr txBox="1">
              <a:spLocks noChangeArrowheads="1"/>
            </p:cNvSpPr>
            <p:nvPr/>
          </p:nvSpPr>
          <p:spPr bwMode="auto">
            <a:xfrm>
              <a:off x="155604" y="1287332"/>
              <a:ext cx="2658261" cy="400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r>
                <a:rPr lang="it-IT" sz="2000" b="1" smtClean="0">
                  <a:solidFill>
                    <a:srgbClr val="FF0000"/>
                  </a:solidFill>
                  <a:latin typeface="Tahoma" pitchFamily="34" charset="0"/>
                  <a:cs typeface="Tahoma" pitchFamily="34" charset="0"/>
                </a:rPr>
                <a:t>SSD-Pesca </a:t>
              </a:r>
              <a:r>
                <a:rPr lang="it-IT" sz="1600" b="1" smtClean="0">
                  <a:solidFill>
                    <a:srgbClr val="FF0000"/>
                  </a:solidFill>
                  <a:latin typeface="Tahoma" pitchFamily="34" charset="0"/>
                  <a:cs typeface="Tahoma" pitchFamily="34" charset="0"/>
                </a:rPr>
                <a:t>Project</a:t>
              </a:r>
              <a:endParaRPr lang="it-IT" sz="2000" b="1" smtClean="0">
                <a:solidFill>
                  <a:srgbClr val="FF0000"/>
                </a:solidFill>
                <a:latin typeface="Tahoma" pitchFamily="34" charset="0"/>
                <a:cs typeface="Tahoma" pitchFamily="34" charset="0"/>
              </a:endParaRPr>
            </a:p>
          </p:txBody>
        </p:sp>
      </p:grpSp>
      <p:sp>
        <p:nvSpPr>
          <p:cNvPr id="37" name="CasellaDiTesto 36"/>
          <p:cNvSpPr txBox="1"/>
          <p:nvPr/>
        </p:nvSpPr>
        <p:spPr>
          <a:xfrm>
            <a:off x="2841625" y="260648"/>
            <a:ext cx="5146675" cy="923330"/>
          </a:xfrm>
          <a:prstGeom prst="rect">
            <a:avLst/>
          </a:prstGeom>
          <a:noFill/>
        </p:spPr>
        <p:txBody>
          <a:bodyPr>
            <a:spAutoFit/>
          </a:bodyPr>
          <a:lstStyle/>
          <a:p>
            <a:pPr algn="ctr">
              <a:defRPr/>
            </a:pPr>
            <a:r>
              <a:rPr lang="it-IT" sz="2000" b="1" dirty="0">
                <a:solidFill>
                  <a:srgbClr val="000000"/>
                </a:solidFill>
                <a:latin typeface="Helvetica Neue"/>
                <a:cs typeface="Arial" pitchFamily="34" charset="0"/>
              </a:rPr>
              <a:t>Future Upgrade of the FOS to</a:t>
            </a:r>
          </a:p>
          <a:p>
            <a:pPr algn="ctr" fontAlgn="base">
              <a:spcBef>
                <a:spcPct val="0"/>
              </a:spcBef>
              <a:spcAft>
                <a:spcPct val="0"/>
              </a:spcAft>
              <a:defRPr/>
            </a:pPr>
            <a:r>
              <a:rPr lang="it-IT" sz="2000" b="1" dirty="0">
                <a:solidFill>
                  <a:srgbClr val="000000"/>
                </a:solidFill>
                <a:latin typeface="Helvetica Neue"/>
                <a:cs typeface="Arial" pitchFamily="34" charset="0"/>
              </a:rPr>
              <a:t>FOOS: </a:t>
            </a:r>
            <a:r>
              <a:rPr lang="it-IT" sz="2000" b="1" i="1" dirty="0" err="1">
                <a:solidFill>
                  <a:prstClr val="black"/>
                </a:solidFill>
                <a:latin typeface="Arial-BoldItalicMT"/>
                <a:cs typeface="Arial" pitchFamily="34" charset="0"/>
              </a:rPr>
              <a:t>Fishery</a:t>
            </a:r>
            <a:r>
              <a:rPr lang="it-IT" sz="2000" b="1" i="1" dirty="0">
                <a:solidFill>
                  <a:prstClr val="black"/>
                </a:solidFill>
                <a:latin typeface="Arial-BoldItalicMT"/>
                <a:cs typeface="Arial" pitchFamily="34" charset="0"/>
              </a:rPr>
              <a:t>  &amp; </a:t>
            </a:r>
            <a:r>
              <a:rPr lang="it-IT" sz="2000" b="1" i="1" dirty="0" err="1">
                <a:solidFill>
                  <a:prstClr val="black"/>
                </a:solidFill>
                <a:latin typeface="Arial-BoldItalicMT"/>
                <a:cs typeface="Arial" pitchFamily="34" charset="0"/>
              </a:rPr>
              <a:t>Oceanography</a:t>
            </a:r>
            <a:r>
              <a:rPr lang="it-IT" sz="2000" b="1" i="1" dirty="0">
                <a:solidFill>
                  <a:prstClr val="black"/>
                </a:solidFill>
                <a:latin typeface="Arial-BoldItalicMT"/>
                <a:cs typeface="Arial" pitchFamily="34" charset="0"/>
              </a:rPr>
              <a:t> </a:t>
            </a:r>
            <a:r>
              <a:rPr lang="it-IT" sz="2000" b="1" i="1" dirty="0" err="1">
                <a:solidFill>
                  <a:prstClr val="black"/>
                </a:solidFill>
                <a:latin typeface="Arial-BoldItalicMT"/>
                <a:cs typeface="Arial" pitchFamily="34" charset="0"/>
              </a:rPr>
              <a:t>Observing</a:t>
            </a:r>
            <a:r>
              <a:rPr lang="it-IT" sz="2000" b="1" i="1" dirty="0">
                <a:solidFill>
                  <a:prstClr val="black"/>
                </a:solidFill>
                <a:latin typeface="Arial-BoldItalicMT"/>
                <a:cs typeface="Arial" pitchFamily="34" charset="0"/>
              </a:rPr>
              <a:t> System</a:t>
            </a:r>
            <a:endParaRPr lang="it-IT" sz="2000" b="1" dirty="0">
              <a:solidFill>
                <a:srgbClr val="000000"/>
              </a:solidFill>
              <a:latin typeface="Helvetica Neue"/>
              <a:cs typeface="Arial" pitchFamily="34" charset="0"/>
            </a:endParaRPr>
          </a:p>
        </p:txBody>
      </p:sp>
      <p:sp>
        <p:nvSpPr>
          <p:cNvPr id="15375" name="Rectangle 30"/>
          <p:cNvSpPr>
            <a:spLocks noChangeArrowheads="1"/>
          </p:cNvSpPr>
          <p:nvPr/>
        </p:nvSpPr>
        <p:spPr bwMode="auto">
          <a:xfrm>
            <a:off x="4716016" y="5934354"/>
            <a:ext cx="4691063" cy="7294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25400">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GB" sz="1800" b="1" dirty="0" smtClean="0">
                <a:solidFill>
                  <a:prstClr val="black"/>
                </a:solidFill>
                <a:cs typeface="Arial" pitchFamily="34" charset="0"/>
              </a:rPr>
              <a:t>Collected data:</a:t>
            </a:r>
            <a:r>
              <a:rPr lang="en-GB" sz="1400" i="1" dirty="0" smtClean="0">
                <a:solidFill>
                  <a:prstClr val="black"/>
                </a:solidFill>
                <a:cs typeface="Arial" pitchFamily="34" charset="0"/>
              </a:rPr>
              <a:t> GPS, water temperature, salinity, pressure, meteorology, catch amount, species caught and  target species size</a:t>
            </a:r>
          </a:p>
        </p:txBody>
      </p:sp>
      <p:pic>
        <p:nvPicPr>
          <p:cNvPr id="15376" name="Immagine 32"/>
          <p:cNvPicPr>
            <a:picLocks noChangeAspect="1" noChangeArrowheads="1"/>
          </p:cNvPicPr>
          <p:nvPr/>
        </p:nvPicPr>
        <p:blipFill>
          <a:blip r:embed="rId15" cstate="print">
            <a:extLst>
              <a:ext uri="{28A0092B-C50C-407E-A947-70E740481C1C}">
                <a14:useLocalDpi xmlns="" xmlns:a14="http://schemas.microsoft.com/office/drawing/2010/main" val="0"/>
              </a:ext>
            </a:extLst>
          </a:blip>
          <a:srcRect/>
          <a:stretch>
            <a:fillRect/>
          </a:stretch>
        </p:blipFill>
        <p:spPr bwMode="auto">
          <a:xfrm>
            <a:off x="3633788" y="1193800"/>
            <a:ext cx="1531937" cy="1295400"/>
          </a:xfrm>
          <a:prstGeom prst="rect">
            <a:avLst/>
          </a:prstGeom>
          <a:blipFill dpi="0" rotWithShape="1">
            <a:blip r:embed="rId16" cstate="print"/>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15377" name="Rettangolo 24"/>
          <p:cNvSpPr>
            <a:spLocks noChangeArrowheads="1"/>
          </p:cNvSpPr>
          <p:nvPr/>
        </p:nvSpPr>
        <p:spPr bwMode="auto">
          <a:xfrm>
            <a:off x="4427538" y="5445224"/>
            <a:ext cx="4968875"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fontAlgn="base">
              <a:spcBef>
                <a:spcPct val="0"/>
              </a:spcBef>
              <a:spcAft>
                <a:spcPct val="0"/>
              </a:spcAft>
            </a:pPr>
            <a:r>
              <a:rPr lang="en-US" sz="1600" b="1" dirty="0" smtClean="0">
                <a:solidFill>
                  <a:srgbClr val="002060"/>
                </a:solidFill>
                <a:latin typeface="Arial Black" pitchFamily="34" charset="0"/>
                <a:cs typeface="Arial" pitchFamily="34" charset="0"/>
              </a:rPr>
              <a:t>1 </a:t>
            </a:r>
            <a:r>
              <a:rPr lang="it-IT" sz="1600" b="1" dirty="0" smtClean="0">
                <a:solidFill>
                  <a:srgbClr val="002060"/>
                </a:solidFill>
                <a:latin typeface="Arial Black" pitchFamily="34" charset="0"/>
                <a:cs typeface="Arial" pitchFamily="34" charset="0"/>
              </a:rPr>
              <a:t>Bottom  </a:t>
            </a:r>
            <a:r>
              <a:rPr lang="it-IT" sz="1600" b="1" dirty="0" err="1" smtClean="0">
                <a:solidFill>
                  <a:srgbClr val="002060"/>
                </a:solidFill>
                <a:latin typeface="Arial Black" pitchFamily="34" charset="0"/>
                <a:cs typeface="Arial" pitchFamily="34" charset="0"/>
              </a:rPr>
              <a:t>trawler</a:t>
            </a:r>
            <a:r>
              <a:rPr lang="it-IT" sz="1600" b="1" dirty="0" smtClean="0">
                <a:solidFill>
                  <a:srgbClr val="002060"/>
                </a:solidFill>
                <a:latin typeface="Arial Black" pitchFamily="34" charset="0"/>
                <a:cs typeface="Arial" pitchFamily="34" charset="0"/>
              </a:rPr>
              <a:t> </a:t>
            </a:r>
            <a:r>
              <a:rPr lang="it-IT" sz="1600" b="1" dirty="0" err="1" smtClean="0">
                <a:solidFill>
                  <a:srgbClr val="002060"/>
                </a:solidFill>
                <a:latin typeface="Arial Black" pitchFamily="34" charset="0"/>
                <a:cs typeface="Arial" pitchFamily="34" charset="0"/>
              </a:rPr>
              <a:t>already</a:t>
            </a:r>
            <a:r>
              <a:rPr lang="it-IT" sz="1600" b="1" dirty="0" smtClean="0">
                <a:solidFill>
                  <a:srgbClr val="002060"/>
                </a:solidFill>
                <a:latin typeface="Arial Black" pitchFamily="34" charset="0"/>
                <a:cs typeface="Arial" pitchFamily="34" charset="0"/>
              </a:rPr>
              <a:t> </a:t>
            </a:r>
            <a:r>
              <a:rPr lang="it-IT" sz="1600" b="1" dirty="0" err="1" smtClean="0">
                <a:solidFill>
                  <a:srgbClr val="002060"/>
                </a:solidFill>
                <a:latin typeface="Arial Black" pitchFamily="34" charset="0"/>
                <a:cs typeface="Arial" pitchFamily="34" charset="0"/>
              </a:rPr>
              <a:t>implemented</a:t>
            </a:r>
            <a:r>
              <a:rPr lang="it-IT" sz="1600" b="1" dirty="0" smtClean="0">
                <a:solidFill>
                  <a:srgbClr val="002060"/>
                </a:solidFill>
                <a:latin typeface="Arial Black" pitchFamily="34" charset="0"/>
                <a:cs typeface="Arial" pitchFamily="34" charset="0"/>
              </a:rPr>
              <a:t> More </a:t>
            </a:r>
            <a:r>
              <a:rPr lang="it-IT" sz="1600" b="1" dirty="0" err="1" smtClean="0">
                <a:solidFill>
                  <a:srgbClr val="002060"/>
                </a:solidFill>
                <a:latin typeface="Arial Black" pitchFamily="34" charset="0"/>
                <a:cs typeface="Arial" pitchFamily="34" charset="0"/>
              </a:rPr>
              <a:t>vessels</a:t>
            </a:r>
            <a:r>
              <a:rPr lang="it-IT" sz="1600" b="1" dirty="0" smtClean="0">
                <a:solidFill>
                  <a:srgbClr val="002060"/>
                </a:solidFill>
                <a:latin typeface="Arial Black" pitchFamily="34" charset="0"/>
                <a:cs typeface="Arial" pitchFamily="34" charset="0"/>
              </a:rPr>
              <a:t> </a:t>
            </a:r>
            <a:r>
              <a:rPr lang="en-US" sz="1600" b="1" dirty="0" smtClean="0">
                <a:solidFill>
                  <a:srgbClr val="002060"/>
                </a:solidFill>
                <a:latin typeface="Arial Black" pitchFamily="34" charset="0"/>
                <a:cs typeface="Arial" pitchFamily="34" charset="0"/>
              </a:rPr>
              <a:t>by the end of 2013</a:t>
            </a:r>
            <a:endParaRPr lang="it-IT" sz="1600" b="1" dirty="0" smtClean="0">
              <a:solidFill>
                <a:srgbClr val="002060"/>
              </a:solidFill>
              <a:latin typeface="Arial Black" pitchFamily="34" charset="0"/>
              <a:cs typeface="Arial" pitchFamily="34" charset="0"/>
            </a:endParaRPr>
          </a:p>
        </p:txBody>
      </p:sp>
      <p:pic>
        <p:nvPicPr>
          <p:cNvPr id="15378" name="Picture 2" descr="http://www.ispesl.it/profili_di_rischio/sitopesca/strascico_file/image002.jpg"/>
          <p:cNvPicPr>
            <a:picLocks noChangeAspect="1" noChangeArrowheads="1"/>
          </p:cNvPicPr>
          <p:nvPr/>
        </p:nvPicPr>
        <p:blipFill>
          <a:blip r:embed="rId17" cstate="print">
            <a:extLst>
              <a:ext uri="{28A0092B-C50C-407E-A947-70E740481C1C}">
                <a14:useLocalDpi xmlns="" xmlns:a14="http://schemas.microsoft.com/office/drawing/2010/main" val="0"/>
              </a:ext>
            </a:extLst>
          </a:blip>
          <a:srcRect l="3874" r="4561" b="41098"/>
          <a:stretch>
            <a:fillRect/>
          </a:stretch>
        </p:blipFill>
        <p:spPr bwMode="auto">
          <a:xfrm>
            <a:off x="4822825" y="4149725"/>
            <a:ext cx="3417888" cy="1004888"/>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pic>
        <p:nvPicPr>
          <p:cNvPr id="15379" name="Picture 2" descr="C:\Documents and Settings\m.martinelli\Documenti\Documenti Michy\Sito Ismar\materiale\foto\IMG_0770.JPG"/>
          <p:cNvPicPr>
            <a:picLocks noChangeAspect="1" noChangeArrowheads="1"/>
          </p:cNvPicPr>
          <p:nvPr/>
        </p:nvPicPr>
        <p:blipFill>
          <a:blip r:embed="rId18" cstate="print">
            <a:extLst>
              <a:ext uri="{28A0092B-C50C-407E-A947-70E740481C1C}">
                <a14:useLocalDpi xmlns="" xmlns:a14="http://schemas.microsoft.com/office/drawing/2010/main" val="0"/>
              </a:ext>
            </a:extLst>
          </a:blip>
          <a:srcRect/>
          <a:stretch>
            <a:fillRect/>
          </a:stretch>
        </p:blipFill>
        <p:spPr bwMode="auto">
          <a:xfrm>
            <a:off x="7556500" y="4595813"/>
            <a:ext cx="1366838" cy="912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 name="Rettangolo 42"/>
          <p:cNvSpPr/>
          <p:nvPr/>
        </p:nvSpPr>
        <p:spPr>
          <a:xfrm>
            <a:off x="7453313" y="5246688"/>
            <a:ext cx="1655762" cy="254000"/>
          </a:xfrm>
          <a:prstGeom prst="rect">
            <a:avLst/>
          </a:prstGeom>
        </p:spPr>
        <p:txBody>
          <a:bodyPr wrap="none">
            <a:spAutoFit/>
          </a:bodyPr>
          <a:lstStyle/>
          <a:p>
            <a:pPr>
              <a:defRPr/>
            </a:pPr>
            <a:r>
              <a:rPr lang="en-US" sz="1050" b="1" dirty="0" err="1">
                <a:solidFill>
                  <a:srgbClr val="FFFF00"/>
                </a:solidFill>
                <a:effectLst>
                  <a:outerShdw blurRad="38100" dist="38100" dir="2700000" algn="tl">
                    <a:srgbClr val="000000">
                      <a:alpha val="43137"/>
                    </a:srgbClr>
                  </a:outerShdw>
                </a:effectLst>
                <a:latin typeface="Arial Black" pitchFamily="34" charset="0"/>
                <a:cs typeface="Arial" charset="0"/>
              </a:rPr>
              <a:t>Demersal</a:t>
            </a:r>
            <a:r>
              <a:rPr lang="en-US" sz="1050" b="1" dirty="0">
                <a:solidFill>
                  <a:srgbClr val="FFFF00"/>
                </a:solidFill>
                <a:effectLst>
                  <a:outerShdw blurRad="38100" dist="38100" dir="2700000" algn="tl">
                    <a:srgbClr val="000000">
                      <a:alpha val="43137"/>
                    </a:srgbClr>
                  </a:outerShdw>
                </a:effectLst>
                <a:latin typeface="Arial Black" pitchFamily="34" charset="0"/>
                <a:cs typeface="Arial" charset="0"/>
              </a:rPr>
              <a:t> resources</a:t>
            </a:r>
            <a:endParaRPr lang="it-IT" sz="1050" dirty="0">
              <a:solidFill>
                <a:srgbClr val="FFFF00"/>
              </a:solidFill>
              <a:effectLst>
                <a:outerShdw blurRad="38100" dist="38100" dir="2700000" algn="tl">
                  <a:srgbClr val="000000">
                    <a:alpha val="43137"/>
                  </a:srgbClr>
                </a:outerShdw>
              </a:effectLst>
              <a:cs typeface="Arial" pitchFamily="34" charset="0"/>
            </a:endParaRPr>
          </a:p>
        </p:txBody>
      </p:sp>
      <p:pic>
        <p:nvPicPr>
          <p:cNvPr id="15381" name="Picture 35"/>
          <p:cNvPicPr>
            <a:picLocks noChangeAspect="1" noChangeArrowheads="1"/>
          </p:cNvPicPr>
          <p:nvPr/>
        </p:nvPicPr>
        <p:blipFill>
          <a:blip r:embed="rId19" cstate="print">
            <a:extLst>
              <a:ext uri="{28A0092B-C50C-407E-A947-70E740481C1C}">
                <a14:useLocalDpi xmlns="" xmlns:a14="http://schemas.microsoft.com/office/drawing/2010/main" val="0"/>
              </a:ext>
            </a:extLst>
          </a:blip>
          <a:srcRect/>
          <a:stretch>
            <a:fillRect/>
          </a:stretch>
        </p:blipFill>
        <p:spPr bwMode="auto">
          <a:xfrm>
            <a:off x="7966075" y="111125"/>
            <a:ext cx="974725" cy="974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49137713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0"/>
          </p:nvPr>
        </p:nvSpPr>
        <p:spPr/>
        <p:txBody>
          <a:bodyPr/>
          <a:lstStyle/>
          <a:p>
            <a:pPr>
              <a:defRPr/>
            </a:pPr>
            <a:r>
              <a:rPr lang="fr-FR"/>
              <a:t>www.jerico-fp7.eu</a:t>
            </a:r>
          </a:p>
        </p:txBody>
      </p:sp>
      <p:sp>
        <p:nvSpPr>
          <p:cNvPr id="47106" name="Rectangle 2"/>
          <p:cNvSpPr>
            <a:spLocks noGrp="1" noChangeArrowheads="1"/>
          </p:cNvSpPr>
          <p:nvPr>
            <p:ph type="title"/>
          </p:nvPr>
        </p:nvSpPr>
        <p:spPr/>
        <p:txBody>
          <a:bodyPr/>
          <a:lstStyle/>
          <a:p>
            <a:pPr eaLnBrk="1" hangingPunct="1">
              <a:defRPr/>
            </a:pPr>
            <a:r>
              <a:rPr lang="en-GB" sz="1800" dirty="0">
                <a:ea typeface="ＭＳ Ｐゴシック" charset="0"/>
              </a:rPr>
              <a:t>New observing systems for ships of Opportunity</a:t>
            </a:r>
            <a:r>
              <a:rPr lang="fr-FR" dirty="0">
                <a:ea typeface="ＭＳ Ｐゴシック" charset="0"/>
              </a:rPr>
              <a:t> </a:t>
            </a:r>
            <a:endParaRPr lang="fr-FR" dirty="0" smtClean="0">
              <a:ea typeface="+mj-ea"/>
            </a:endParaRPr>
          </a:p>
        </p:txBody>
      </p:sp>
      <p:sp>
        <p:nvSpPr>
          <p:cNvPr id="8195" name="Rectangle 3"/>
          <p:cNvSpPr>
            <a:spLocks noGrp="1" noChangeArrowheads="1"/>
          </p:cNvSpPr>
          <p:nvPr>
            <p:ph type="body" idx="4294967295"/>
          </p:nvPr>
        </p:nvSpPr>
        <p:spPr>
          <a:xfrm>
            <a:off x="609600" y="2209800"/>
            <a:ext cx="8534400" cy="3733800"/>
          </a:xfrm>
        </p:spPr>
        <p:txBody>
          <a:bodyPr/>
          <a:lstStyle/>
          <a:p>
            <a:pPr eaLnBrk="1" hangingPunct="1">
              <a:buFont typeface="Arial" pitchFamily="34" charset="0"/>
              <a:buChar char="•"/>
            </a:pPr>
            <a:r>
              <a:rPr lang="fr-FR" sz="2800" i="0" dirty="0" err="1" smtClean="0">
                <a:solidFill>
                  <a:schemeClr val="bg1"/>
                </a:solidFill>
              </a:rPr>
              <a:t>Considerable</a:t>
            </a:r>
            <a:r>
              <a:rPr lang="fr-FR" sz="2800" i="0" dirty="0" smtClean="0">
                <a:solidFill>
                  <a:schemeClr val="bg1"/>
                </a:solidFill>
              </a:rPr>
              <a:t> </a:t>
            </a:r>
            <a:r>
              <a:rPr lang="fr-FR" sz="2800" i="0" dirty="0" err="1" smtClean="0">
                <a:solidFill>
                  <a:schemeClr val="bg1"/>
                </a:solidFill>
              </a:rPr>
              <a:t>work</a:t>
            </a:r>
            <a:r>
              <a:rPr lang="fr-FR" sz="2800" i="0" dirty="0" smtClean="0">
                <a:solidFill>
                  <a:schemeClr val="bg1"/>
                </a:solidFill>
              </a:rPr>
              <a:t> to date by Laurent Delaunay</a:t>
            </a:r>
          </a:p>
          <a:p>
            <a:pPr eaLnBrk="1" hangingPunct="1">
              <a:buFont typeface="Arial" pitchFamily="34" charset="0"/>
              <a:buChar char="•"/>
            </a:pPr>
            <a:r>
              <a:rPr lang="fr-FR" sz="2800" i="0" dirty="0" smtClean="0">
                <a:solidFill>
                  <a:schemeClr val="bg1"/>
                </a:solidFill>
              </a:rPr>
              <a:t>	Prototype </a:t>
            </a:r>
            <a:r>
              <a:rPr lang="fr-FR" sz="2800" i="0" dirty="0" err="1" smtClean="0">
                <a:solidFill>
                  <a:schemeClr val="bg1"/>
                </a:solidFill>
              </a:rPr>
              <a:t>proposal</a:t>
            </a:r>
            <a:r>
              <a:rPr lang="fr-FR" sz="2800" i="0" dirty="0" smtClean="0">
                <a:solidFill>
                  <a:schemeClr val="bg1"/>
                </a:solidFill>
              </a:rPr>
              <a:t> </a:t>
            </a:r>
            <a:r>
              <a:rPr lang="fr-FR" sz="2800" i="0" dirty="0" err="1" smtClean="0">
                <a:solidFill>
                  <a:schemeClr val="bg1"/>
                </a:solidFill>
              </a:rPr>
              <a:t>also</a:t>
            </a:r>
            <a:r>
              <a:rPr lang="fr-FR" sz="2800" i="0" dirty="0" smtClean="0">
                <a:solidFill>
                  <a:schemeClr val="bg1"/>
                </a:solidFill>
              </a:rPr>
              <a:t> (MOBESENS kayak, 	VAIMOS </a:t>
            </a:r>
            <a:r>
              <a:rPr lang="fr-FR" sz="2800" i="0" dirty="0" err="1" smtClean="0">
                <a:solidFill>
                  <a:schemeClr val="bg1"/>
                </a:solidFill>
              </a:rPr>
              <a:t>sailing</a:t>
            </a:r>
            <a:r>
              <a:rPr lang="fr-FR" sz="2800" i="0" dirty="0" smtClean="0">
                <a:solidFill>
                  <a:schemeClr val="bg1"/>
                </a:solidFill>
              </a:rPr>
              <a:t> boat)</a:t>
            </a:r>
          </a:p>
          <a:p>
            <a:pPr eaLnBrk="1" hangingPunct="1">
              <a:buFont typeface="Arial" pitchFamily="34" charset="0"/>
              <a:buChar char="•"/>
            </a:pPr>
            <a:r>
              <a:rPr lang="fr-FR" sz="2800" i="0" dirty="0" err="1" smtClean="0">
                <a:solidFill>
                  <a:schemeClr val="bg1"/>
                </a:solidFill>
              </a:rPr>
              <a:t>Working</a:t>
            </a:r>
            <a:r>
              <a:rPr lang="fr-FR" sz="2800" i="0" dirty="0" smtClean="0">
                <a:solidFill>
                  <a:schemeClr val="bg1"/>
                </a:solidFill>
              </a:rPr>
              <a:t> plan for </a:t>
            </a:r>
            <a:r>
              <a:rPr lang="fr-FR" sz="2800" i="0" dirty="0" err="1" smtClean="0">
                <a:solidFill>
                  <a:schemeClr val="bg1"/>
                </a:solidFill>
              </a:rPr>
              <a:t>Adriatic</a:t>
            </a:r>
            <a:r>
              <a:rPr lang="fr-FR" sz="2800" i="0" dirty="0" smtClean="0">
                <a:solidFill>
                  <a:schemeClr val="bg1"/>
                </a:solidFill>
              </a:rPr>
              <a:t> </a:t>
            </a:r>
            <a:r>
              <a:rPr lang="fr-FR" sz="2800" i="0" dirty="0" err="1" smtClean="0">
                <a:solidFill>
                  <a:schemeClr val="bg1"/>
                </a:solidFill>
              </a:rPr>
              <a:t>experiment</a:t>
            </a:r>
            <a:endParaRPr lang="fr-FR" sz="2800" i="0" dirty="0" smtClean="0">
              <a:solidFill>
                <a:schemeClr val="bg1"/>
              </a:solidFill>
            </a:endParaRPr>
          </a:p>
          <a:p>
            <a:pPr eaLnBrk="1" hangingPunct="1">
              <a:buFont typeface="Arial" pitchFamily="34" charset="0"/>
              <a:buChar char="•"/>
            </a:pPr>
            <a:r>
              <a:rPr lang="fr-FR" sz="2800" i="0" dirty="0" err="1" smtClean="0">
                <a:solidFill>
                  <a:schemeClr val="bg1"/>
                </a:solidFill>
              </a:rPr>
              <a:t>Working</a:t>
            </a:r>
            <a:r>
              <a:rPr lang="fr-FR" sz="2800" i="0" dirty="0" smtClean="0">
                <a:solidFill>
                  <a:schemeClr val="bg1"/>
                </a:solidFill>
              </a:rPr>
              <a:t> plan for Irish </a:t>
            </a:r>
            <a:r>
              <a:rPr lang="fr-FR" sz="2800" i="0" dirty="0" err="1" smtClean="0">
                <a:solidFill>
                  <a:schemeClr val="bg1"/>
                </a:solidFill>
              </a:rPr>
              <a:t>Seas</a:t>
            </a:r>
            <a:r>
              <a:rPr lang="fr-FR" sz="2800" i="0" dirty="0" smtClean="0">
                <a:solidFill>
                  <a:schemeClr val="bg1"/>
                </a:solidFill>
              </a:rPr>
              <a:t> </a:t>
            </a:r>
            <a:r>
              <a:rPr lang="fr-FR" sz="2800" i="0" dirty="0" err="1" smtClean="0">
                <a:solidFill>
                  <a:schemeClr val="bg1"/>
                </a:solidFill>
              </a:rPr>
              <a:t>experiment</a:t>
            </a:r>
            <a:endParaRPr lang="fr-FR" sz="2800" i="0" dirty="0" smtClean="0">
              <a:solidFill>
                <a:schemeClr val="bg1"/>
              </a:solidFill>
            </a:endParaRPr>
          </a:p>
          <a:p>
            <a:pPr eaLnBrk="1" hangingPunct="1">
              <a:buFont typeface="Arial" pitchFamily="34" charset="0"/>
              <a:buChar char="•"/>
            </a:pPr>
            <a:r>
              <a:rPr lang="fr-FR" sz="2800" i="0" dirty="0" smtClean="0">
                <a:solidFill>
                  <a:schemeClr val="bg1"/>
                </a:solidFill>
              </a:rPr>
              <a:t>		On national </a:t>
            </a:r>
            <a:r>
              <a:rPr lang="fr-FR" sz="2800" i="0" dirty="0" err="1" smtClean="0">
                <a:solidFill>
                  <a:schemeClr val="bg1"/>
                </a:solidFill>
              </a:rPr>
              <a:t>RVs</a:t>
            </a:r>
            <a:r>
              <a:rPr lang="fr-FR" sz="2800" i="0" dirty="0" smtClean="0">
                <a:solidFill>
                  <a:schemeClr val="bg1"/>
                </a:solidFill>
              </a:rPr>
              <a:t> for </a:t>
            </a:r>
            <a:r>
              <a:rPr lang="fr-FR" sz="2800" i="0" dirty="0" err="1" smtClean="0">
                <a:solidFill>
                  <a:schemeClr val="bg1"/>
                </a:solidFill>
              </a:rPr>
              <a:t>remainder</a:t>
            </a:r>
            <a:r>
              <a:rPr lang="fr-FR" sz="2800" i="0" dirty="0" smtClean="0">
                <a:solidFill>
                  <a:schemeClr val="bg1"/>
                </a:solidFill>
              </a:rPr>
              <a:t> of 2013</a:t>
            </a:r>
          </a:p>
          <a:p>
            <a:pPr eaLnBrk="1" hangingPunct="1">
              <a:buFont typeface="Arial" pitchFamily="34" charset="0"/>
              <a:buChar char="•"/>
            </a:pPr>
            <a:r>
              <a:rPr lang="fr-FR" sz="2800" i="0" dirty="0" smtClean="0">
                <a:solidFill>
                  <a:schemeClr val="bg1"/>
                </a:solidFill>
              </a:rPr>
              <a:t>		</a:t>
            </a:r>
            <a:r>
              <a:rPr lang="fr-FR" sz="2800" i="0" dirty="0" err="1" smtClean="0">
                <a:solidFill>
                  <a:schemeClr val="bg1"/>
                </a:solidFill>
              </a:rPr>
              <a:t>Deploy</a:t>
            </a:r>
            <a:r>
              <a:rPr lang="fr-FR" sz="2800" i="0" dirty="0" smtClean="0">
                <a:solidFill>
                  <a:schemeClr val="bg1"/>
                </a:solidFill>
              </a:rPr>
              <a:t> on 10 </a:t>
            </a:r>
            <a:r>
              <a:rPr lang="fr-FR" sz="2800" i="0" dirty="0" err="1" smtClean="0">
                <a:solidFill>
                  <a:schemeClr val="bg1"/>
                </a:solidFill>
              </a:rPr>
              <a:t>FVs</a:t>
            </a:r>
            <a:r>
              <a:rPr lang="fr-FR" sz="2800" i="0" dirty="0" smtClean="0">
                <a:solidFill>
                  <a:schemeClr val="bg1"/>
                </a:solidFill>
              </a:rPr>
              <a:t> in TOP 2014.</a:t>
            </a:r>
          </a:p>
          <a:p>
            <a:pPr eaLnBrk="1" hangingPunct="1">
              <a:buFont typeface="Symbol" pitchFamily="18" charset="2"/>
              <a:buChar char=""/>
            </a:pPr>
            <a:endParaRPr lang="fr-FR" sz="2000" b="1" dirty="0" smtClean="0"/>
          </a:p>
          <a:p>
            <a:pPr eaLnBrk="1" hangingPunct="1">
              <a:buFont typeface="Symbol" pitchFamily="18" charset="2"/>
              <a:buChar char=""/>
            </a:pPr>
            <a:endParaRPr lang="fr-FR" sz="2000" b="1" dirty="0" smtClean="0"/>
          </a:p>
          <a:p>
            <a:pPr eaLnBrk="1" hangingPunct="1">
              <a:buFont typeface="Symbol" pitchFamily="18" charset="2"/>
              <a:buChar char=""/>
            </a:pPr>
            <a:endParaRPr lang="fr-FR" sz="2000" b="1" dirty="0" smtClean="0"/>
          </a:p>
          <a:p>
            <a:pPr eaLnBrk="1" hangingPunct="1">
              <a:buFont typeface="Symbol" pitchFamily="18" charset="2"/>
              <a:buChar char=""/>
            </a:pPr>
            <a:endParaRPr lang="fr-FR" sz="2000" b="1" dirty="0" smtClean="0"/>
          </a:p>
          <a:p>
            <a:pPr eaLnBrk="1" hangingPunct="1"/>
            <a:endParaRPr lang="fr-FR" sz="2000" b="1" dirty="0" smtClean="0"/>
          </a:p>
          <a:p>
            <a:pPr eaLnBrk="1" hangingPunct="1"/>
            <a:endParaRPr lang="fr-FR" dirty="0" smtClean="0"/>
          </a:p>
          <a:p>
            <a:pPr eaLnBrk="1" hangingPunct="1"/>
            <a:endParaRPr lang="fr-FR" dirty="0" smtClean="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28"/>
          <p:cNvSpPr/>
          <p:nvPr/>
        </p:nvSpPr>
        <p:spPr>
          <a:xfrm>
            <a:off x="0" y="1905000"/>
            <a:ext cx="1905000" cy="4267200"/>
          </a:xfrm>
          <a:prstGeom prst="round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E"/>
          </a:p>
        </p:txBody>
      </p:sp>
      <p:sp>
        <p:nvSpPr>
          <p:cNvPr id="28" name="Rounded Rectangle 27"/>
          <p:cNvSpPr/>
          <p:nvPr/>
        </p:nvSpPr>
        <p:spPr>
          <a:xfrm>
            <a:off x="3810000" y="1981200"/>
            <a:ext cx="1600200" cy="3505200"/>
          </a:xfrm>
          <a:prstGeom prst="round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E"/>
          </a:p>
        </p:txBody>
      </p:sp>
      <p:sp>
        <p:nvSpPr>
          <p:cNvPr id="21" name="Rectangle 20"/>
          <p:cNvSpPr/>
          <p:nvPr/>
        </p:nvSpPr>
        <p:spPr>
          <a:xfrm>
            <a:off x="457200" y="152400"/>
            <a:ext cx="8153400" cy="609600"/>
          </a:xfrm>
          <a:prstGeom prst="rect">
            <a:avLst/>
          </a:prstGeom>
          <a:ln/>
        </p:spPr>
        <p:style>
          <a:lnRef idx="2">
            <a:schemeClr val="dk1"/>
          </a:lnRef>
          <a:fillRef idx="1">
            <a:schemeClr val="lt1"/>
          </a:fillRef>
          <a:effectRef idx="0">
            <a:schemeClr val="dk1"/>
          </a:effectRef>
          <a:fontRef idx="minor">
            <a:schemeClr val="dk1"/>
          </a:fontRef>
        </p:style>
        <p:txBody>
          <a:bodyPr anchor="ctr"/>
          <a:lstStyle/>
          <a:p>
            <a:pPr algn="ctr">
              <a:defRPr/>
            </a:pPr>
            <a:endParaRPr lang="en-IE" dirty="0"/>
          </a:p>
        </p:txBody>
      </p:sp>
      <p:sp>
        <p:nvSpPr>
          <p:cNvPr id="2056" name="TextBox 27"/>
          <p:cNvSpPr txBox="1">
            <a:spLocks noChangeArrowheads="1"/>
          </p:cNvSpPr>
          <p:nvPr/>
        </p:nvSpPr>
        <p:spPr bwMode="auto">
          <a:xfrm>
            <a:off x="228600" y="228600"/>
            <a:ext cx="8763000" cy="535531"/>
          </a:xfrm>
          <a:prstGeom prst="rect">
            <a:avLst/>
          </a:prstGeom>
          <a:noFill/>
          <a:ln w="9525">
            <a:noFill/>
            <a:miter lim="800000"/>
            <a:headEnd/>
            <a:tailEnd/>
          </a:ln>
        </p:spPr>
        <p:txBody>
          <a:bodyPr>
            <a:spAutoFit/>
          </a:bodyPr>
          <a:lstStyle/>
          <a:p>
            <a:pPr algn="ctr"/>
            <a:r>
              <a:rPr lang="en-IE" sz="3200" b="1" dirty="0" smtClean="0"/>
              <a:t>WP10 </a:t>
            </a:r>
            <a:r>
              <a:rPr lang="en-IE" sz="3200" b="1" dirty="0"/>
              <a:t>Overview </a:t>
            </a:r>
            <a:r>
              <a:rPr lang="en-IE" sz="3200" b="1" dirty="0" smtClean="0"/>
              <a:t>2013</a:t>
            </a:r>
            <a:endParaRPr lang="en-IE" sz="3200" b="1" dirty="0"/>
          </a:p>
        </p:txBody>
      </p:sp>
      <p:sp>
        <p:nvSpPr>
          <p:cNvPr id="40" name="Rounded Rectangle 39"/>
          <p:cNvSpPr/>
          <p:nvPr/>
        </p:nvSpPr>
        <p:spPr>
          <a:xfrm>
            <a:off x="0" y="2133600"/>
            <a:ext cx="1752600" cy="685800"/>
          </a:xfrm>
          <a:prstGeom prst="roundRect">
            <a:avLst/>
          </a:prstGeom>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sz="1400" b="1" u="sng" dirty="0" smtClean="0">
                <a:solidFill>
                  <a:schemeClr val="bg2"/>
                </a:solidFill>
              </a:rPr>
              <a:t>Biological compartments</a:t>
            </a:r>
            <a:endParaRPr lang="en-IE" sz="1400" dirty="0">
              <a:solidFill>
                <a:schemeClr val="bg2"/>
              </a:solidFill>
            </a:endParaRPr>
          </a:p>
        </p:txBody>
      </p:sp>
      <p:sp>
        <p:nvSpPr>
          <p:cNvPr id="24" name="Rounded Rectangle 23"/>
          <p:cNvSpPr/>
          <p:nvPr/>
        </p:nvSpPr>
        <p:spPr>
          <a:xfrm>
            <a:off x="228600" y="5410200"/>
            <a:ext cx="1440160" cy="685800"/>
          </a:xfrm>
          <a:prstGeom prst="roundRect">
            <a:avLst/>
          </a:prstGeom>
          <a:solidFill>
            <a:srgbClr val="FFC00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sz="1400" b="1" u="sng" dirty="0" err="1" smtClean="0">
                <a:solidFill>
                  <a:schemeClr val="bg2">
                    <a:lumMod val="65000"/>
                    <a:lumOff val="35000"/>
                  </a:schemeClr>
                </a:solidFill>
              </a:rPr>
              <a:t>FlowCam</a:t>
            </a:r>
            <a:endParaRPr lang="en-IE" sz="1400" b="1" u="sng" dirty="0" smtClean="0">
              <a:solidFill>
                <a:schemeClr val="bg2">
                  <a:lumMod val="65000"/>
                  <a:lumOff val="35000"/>
                </a:schemeClr>
              </a:solidFill>
            </a:endParaRPr>
          </a:p>
          <a:p>
            <a:pPr algn="ctr">
              <a:defRPr/>
            </a:pPr>
            <a:r>
              <a:rPr lang="en-IE" sz="1400" b="1" u="sng" dirty="0" err="1" smtClean="0">
                <a:solidFill>
                  <a:schemeClr val="bg2">
                    <a:lumMod val="65000"/>
                    <a:lumOff val="35000"/>
                  </a:schemeClr>
                </a:solidFill>
              </a:rPr>
              <a:t>Zooscan</a:t>
            </a:r>
            <a:endParaRPr lang="en-IE" sz="1400" b="1" u="sng" dirty="0" smtClean="0">
              <a:solidFill>
                <a:schemeClr val="bg2">
                  <a:lumMod val="65000"/>
                  <a:lumOff val="35000"/>
                </a:schemeClr>
              </a:solidFill>
            </a:endParaRPr>
          </a:p>
          <a:p>
            <a:pPr algn="ctr">
              <a:defRPr/>
            </a:pPr>
            <a:endParaRPr lang="en-IE" sz="1400" dirty="0"/>
          </a:p>
        </p:txBody>
      </p:sp>
      <p:sp>
        <p:nvSpPr>
          <p:cNvPr id="32" name="Rounded Rectangle 31"/>
          <p:cNvSpPr/>
          <p:nvPr/>
        </p:nvSpPr>
        <p:spPr>
          <a:xfrm>
            <a:off x="5334000" y="990600"/>
            <a:ext cx="1038200" cy="685800"/>
          </a:xfrm>
          <a:prstGeom prst="roundRect">
            <a:avLst/>
          </a:prstGeom>
          <a:solidFill>
            <a:srgbClr val="33CC33"/>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b="1" dirty="0" smtClean="0"/>
              <a:t>10.4</a:t>
            </a:r>
            <a:endParaRPr lang="en-IE" dirty="0"/>
          </a:p>
        </p:txBody>
      </p:sp>
      <p:sp>
        <p:nvSpPr>
          <p:cNvPr id="33" name="Rounded Rectangle 32"/>
          <p:cNvSpPr/>
          <p:nvPr/>
        </p:nvSpPr>
        <p:spPr>
          <a:xfrm>
            <a:off x="2438400" y="990600"/>
            <a:ext cx="981472" cy="685800"/>
          </a:xfrm>
          <a:prstGeom prst="roundRect">
            <a:avLst/>
          </a:prstGeom>
          <a:solidFill>
            <a:srgbClr val="33CC33"/>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b="1" dirty="0" smtClean="0"/>
              <a:t>10.2</a:t>
            </a:r>
            <a:endParaRPr lang="en-IE" dirty="0"/>
          </a:p>
        </p:txBody>
      </p:sp>
      <p:sp>
        <p:nvSpPr>
          <p:cNvPr id="34" name="Rounded Rectangle 33"/>
          <p:cNvSpPr/>
          <p:nvPr/>
        </p:nvSpPr>
        <p:spPr>
          <a:xfrm>
            <a:off x="3962400" y="990600"/>
            <a:ext cx="969640" cy="685800"/>
          </a:xfrm>
          <a:prstGeom prst="roundRect">
            <a:avLst/>
          </a:prstGeom>
          <a:solidFill>
            <a:srgbClr val="33CC33"/>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b="1" dirty="0" smtClean="0"/>
              <a:t>10.3</a:t>
            </a:r>
            <a:endParaRPr lang="en-IE" dirty="0"/>
          </a:p>
        </p:txBody>
      </p:sp>
      <p:sp>
        <p:nvSpPr>
          <p:cNvPr id="35" name="Rounded Rectangle 34"/>
          <p:cNvSpPr/>
          <p:nvPr/>
        </p:nvSpPr>
        <p:spPr>
          <a:xfrm>
            <a:off x="762000" y="990600"/>
            <a:ext cx="1001688" cy="685800"/>
          </a:xfrm>
          <a:prstGeom prst="roundRect">
            <a:avLst/>
          </a:prstGeom>
          <a:solidFill>
            <a:srgbClr val="33CC33"/>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b="1" dirty="0" smtClean="0"/>
              <a:t>10.1</a:t>
            </a:r>
            <a:endParaRPr lang="en-IE" dirty="0"/>
          </a:p>
        </p:txBody>
      </p:sp>
      <p:sp>
        <p:nvSpPr>
          <p:cNvPr id="36" name="Rounded Rectangle 35"/>
          <p:cNvSpPr/>
          <p:nvPr/>
        </p:nvSpPr>
        <p:spPr>
          <a:xfrm>
            <a:off x="3886200" y="2209800"/>
            <a:ext cx="1440160" cy="609600"/>
          </a:xfrm>
          <a:prstGeom prst="roundRect">
            <a:avLst/>
          </a:prstGeom>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sz="1400" b="1" u="sng" dirty="0" smtClean="0">
                <a:solidFill>
                  <a:schemeClr val="bg2"/>
                </a:solidFill>
              </a:rPr>
              <a:t>Profiling technology</a:t>
            </a:r>
            <a:endParaRPr lang="en-IE" sz="1400" dirty="0">
              <a:solidFill>
                <a:schemeClr val="bg2"/>
              </a:solidFill>
            </a:endParaRPr>
          </a:p>
        </p:txBody>
      </p:sp>
      <p:sp>
        <p:nvSpPr>
          <p:cNvPr id="45" name="Rounded Rectangle 44"/>
          <p:cNvSpPr/>
          <p:nvPr/>
        </p:nvSpPr>
        <p:spPr>
          <a:xfrm>
            <a:off x="6705600" y="990600"/>
            <a:ext cx="1034752" cy="685800"/>
          </a:xfrm>
          <a:prstGeom prst="roundRect">
            <a:avLst/>
          </a:prstGeom>
          <a:solidFill>
            <a:srgbClr val="33CC33"/>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b="1" dirty="0" smtClean="0"/>
              <a:t>10.5</a:t>
            </a:r>
            <a:endParaRPr lang="en-IE" dirty="0"/>
          </a:p>
        </p:txBody>
      </p:sp>
      <p:sp>
        <p:nvSpPr>
          <p:cNvPr id="48" name="Rounded Rectangle 47"/>
          <p:cNvSpPr/>
          <p:nvPr/>
        </p:nvSpPr>
        <p:spPr>
          <a:xfrm>
            <a:off x="7956376" y="1052736"/>
            <a:ext cx="967680" cy="685800"/>
          </a:xfrm>
          <a:prstGeom prst="roundRect">
            <a:avLst/>
          </a:prstGeom>
          <a:solidFill>
            <a:srgbClr val="33CC33"/>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b="1" dirty="0" smtClean="0"/>
              <a:t>10.6</a:t>
            </a:r>
            <a:endParaRPr lang="en-IE" dirty="0"/>
          </a:p>
        </p:txBody>
      </p:sp>
      <p:sp>
        <p:nvSpPr>
          <p:cNvPr id="50" name="Rounded Rectangle 49"/>
          <p:cNvSpPr/>
          <p:nvPr/>
        </p:nvSpPr>
        <p:spPr>
          <a:xfrm>
            <a:off x="304800" y="2895600"/>
            <a:ext cx="1440160" cy="685800"/>
          </a:xfrm>
          <a:prstGeom prst="roundRect">
            <a:avLst/>
          </a:prstGeom>
          <a:solidFill>
            <a:srgbClr val="FFC00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sz="1400" b="1" dirty="0" smtClean="0">
                <a:solidFill>
                  <a:schemeClr val="bg2">
                    <a:lumMod val="65000"/>
                    <a:lumOff val="35000"/>
                  </a:schemeClr>
                </a:solidFill>
              </a:rPr>
              <a:t>In situ video</a:t>
            </a:r>
            <a:endParaRPr lang="en-IE" sz="1400" dirty="0">
              <a:solidFill>
                <a:schemeClr val="bg2">
                  <a:lumMod val="65000"/>
                  <a:lumOff val="35000"/>
                </a:schemeClr>
              </a:solidFill>
            </a:endParaRPr>
          </a:p>
        </p:txBody>
      </p:sp>
      <p:sp>
        <p:nvSpPr>
          <p:cNvPr id="51" name="Rounded Rectangle 50"/>
          <p:cNvSpPr/>
          <p:nvPr/>
        </p:nvSpPr>
        <p:spPr>
          <a:xfrm>
            <a:off x="228600" y="3733800"/>
            <a:ext cx="1440160" cy="685800"/>
          </a:xfrm>
          <a:prstGeom prst="roundRect">
            <a:avLst/>
          </a:prstGeom>
          <a:solidFill>
            <a:srgbClr val="FFC00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sz="1400" b="1" dirty="0" smtClean="0">
                <a:solidFill>
                  <a:schemeClr val="bg2">
                    <a:lumMod val="65000"/>
                    <a:lumOff val="35000"/>
                  </a:schemeClr>
                </a:solidFill>
              </a:rPr>
              <a:t>Sediment profile imagery</a:t>
            </a:r>
            <a:endParaRPr lang="en-IE" sz="1400" dirty="0">
              <a:solidFill>
                <a:schemeClr val="bg2">
                  <a:lumMod val="65000"/>
                  <a:lumOff val="35000"/>
                </a:schemeClr>
              </a:solidFill>
            </a:endParaRPr>
          </a:p>
        </p:txBody>
      </p:sp>
      <p:sp>
        <p:nvSpPr>
          <p:cNvPr id="52" name="Rounded Rectangle 51"/>
          <p:cNvSpPr/>
          <p:nvPr/>
        </p:nvSpPr>
        <p:spPr>
          <a:xfrm>
            <a:off x="228600" y="4572000"/>
            <a:ext cx="1440160" cy="685800"/>
          </a:xfrm>
          <a:prstGeom prst="roundRect">
            <a:avLst/>
          </a:prstGeom>
          <a:solidFill>
            <a:srgbClr val="FFC00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sz="1400" b="1" dirty="0" smtClean="0">
                <a:solidFill>
                  <a:schemeClr val="bg2">
                    <a:lumMod val="65000"/>
                    <a:lumOff val="35000"/>
                  </a:schemeClr>
                </a:solidFill>
              </a:rPr>
              <a:t>In situ fixed camera</a:t>
            </a:r>
            <a:endParaRPr lang="en-IE" sz="1400" dirty="0">
              <a:solidFill>
                <a:schemeClr val="bg2">
                  <a:lumMod val="65000"/>
                  <a:lumOff val="35000"/>
                </a:schemeClr>
              </a:solidFill>
            </a:endParaRPr>
          </a:p>
        </p:txBody>
      </p:sp>
      <p:sp>
        <p:nvSpPr>
          <p:cNvPr id="53" name="Rounded Rectangle 52"/>
          <p:cNvSpPr/>
          <p:nvPr/>
        </p:nvSpPr>
        <p:spPr>
          <a:xfrm>
            <a:off x="5562600" y="2209800"/>
            <a:ext cx="906760" cy="609600"/>
          </a:xfrm>
          <a:prstGeom prst="roundRect">
            <a:avLst/>
          </a:prstGeom>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sz="1400" b="1" u="sng" dirty="0" smtClean="0">
                <a:solidFill>
                  <a:schemeClr val="bg2"/>
                </a:solidFill>
              </a:rPr>
              <a:t>VOS</a:t>
            </a:r>
            <a:endParaRPr lang="en-IE" sz="1400" dirty="0">
              <a:solidFill>
                <a:schemeClr val="bg2"/>
              </a:solidFill>
            </a:endParaRPr>
          </a:p>
        </p:txBody>
      </p:sp>
      <p:sp>
        <p:nvSpPr>
          <p:cNvPr id="54" name="Rounded Rectangle 53"/>
          <p:cNvSpPr/>
          <p:nvPr/>
        </p:nvSpPr>
        <p:spPr>
          <a:xfrm>
            <a:off x="7010400" y="2133600"/>
            <a:ext cx="1295400" cy="609600"/>
          </a:xfrm>
          <a:prstGeom prst="roundRect">
            <a:avLst/>
          </a:prstGeom>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sz="1400" b="1" u="sng" dirty="0" err="1" smtClean="0">
                <a:solidFill>
                  <a:schemeClr val="bg2"/>
                </a:solidFill>
              </a:rPr>
              <a:t>Ferrybox</a:t>
            </a:r>
            <a:r>
              <a:rPr lang="en-IE" sz="1400" b="1" u="sng" dirty="0" smtClean="0">
                <a:solidFill>
                  <a:schemeClr val="bg2"/>
                </a:solidFill>
              </a:rPr>
              <a:t> QA</a:t>
            </a:r>
            <a:endParaRPr lang="en-IE" sz="1400" dirty="0">
              <a:solidFill>
                <a:schemeClr val="bg2"/>
              </a:solidFill>
            </a:endParaRPr>
          </a:p>
        </p:txBody>
      </p:sp>
      <p:sp>
        <p:nvSpPr>
          <p:cNvPr id="55" name="Rounded Rectangle 54"/>
          <p:cNvSpPr/>
          <p:nvPr/>
        </p:nvSpPr>
        <p:spPr>
          <a:xfrm>
            <a:off x="7703840" y="2895600"/>
            <a:ext cx="1440160" cy="609600"/>
          </a:xfrm>
          <a:prstGeom prst="roundRect">
            <a:avLst/>
          </a:prstGeom>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sz="1400" b="1" u="sng" dirty="0" smtClean="0">
                <a:solidFill>
                  <a:schemeClr val="bg2"/>
                </a:solidFill>
              </a:rPr>
              <a:t>SPM inter</a:t>
            </a:r>
          </a:p>
          <a:p>
            <a:pPr algn="ctr">
              <a:defRPr/>
            </a:pPr>
            <a:r>
              <a:rPr lang="en-IE" sz="1400" b="1" u="sng" dirty="0" smtClean="0">
                <a:solidFill>
                  <a:schemeClr val="bg2"/>
                </a:solidFill>
              </a:rPr>
              <a:t>comparison </a:t>
            </a:r>
            <a:endParaRPr lang="en-IE" sz="1400" dirty="0">
              <a:solidFill>
                <a:schemeClr val="bg2"/>
              </a:solidFill>
            </a:endParaRPr>
          </a:p>
        </p:txBody>
      </p:sp>
      <p:sp>
        <p:nvSpPr>
          <p:cNvPr id="57" name="Rounded Rectangle 56"/>
          <p:cNvSpPr/>
          <p:nvPr/>
        </p:nvSpPr>
        <p:spPr>
          <a:xfrm>
            <a:off x="2057400" y="4572000"/>
            <a:ext cx="1440160" cy="685800"/>
          </a:xfrm>
          <a:prstGeom prst="roundRect">
            <a:avLst/>
          </a:prstGeom>
          <a:solidFill>
            <a:srgbClr val="FFC00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sz="1400" b="1" dirty="0" smtClean="0">
                <a:solidFill>
                  <a:schemeClr val="bg2">
                    <a:lumMod val="65000"/>
                    <a:lumOff val="35000"/>
                  </a:schemeClr>
                </a:solidFill>
              </a:rPr>
              <a:t>CO2</a:t>
            </a:r>
            <a:endParaRPr lang="en-IE" sz="1400" dirty="0">
              <a:solidFill>
                <a:schemeClr val="bg2">
                  <a:lumMod val="65000"/>
                  <a:lumOff val="35000"/>
                </a:schemeClr>
              </a:solidFill>
            </a:endParaRPr>
          </a:p>
        </p:txBody>
      </p:sp>
      <p:sp>
        <p:nvSpPr>
          <p:cNvPr id="58" name="Rounded Rectangle 57"/>
          <p:cNvSpPr/>
          <p:nvPr/>
        </p:nvSpPr>
        <p:spPr>
          <a:xfrm>
            <a:off x="2057400" y="3810000"/>
            <a:ext cx="1440160" cy="685800"/>
          </a:xfrm>
          <a:prstGeom prst="roundRect">
            <a:avLst/>
          </a:prstGeom>
          <a:solidFill>
            <a:srgbClr val="FFC00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sz="1400" b="1" dirty="0" smtClean="0">
                <a:solidFill>
                  <a:schemeClr val="bg2">
                    <a:lumMod val="65000"/>
                    <a:lumOff val="35000"/>
                  </a:schemeClr>
                </a:solidFill>
              </a:rPr>
              <a:t>Algal pigments</a:t>
            </a:r>
            <a:endParaRPr lang="en-IE" sz="1400" dirty="0">
              <a:solidFill>
                <a:schemeClr val="bg2">
                  <a:lumMod val="65000"/>
                  <a:lumOff val="35000"/>
                </a:schemeClr>
              </a:solidFill>
            </a:endParaRPr>
          </a:p>
        </p:txBody>
      </p:sp>
      <p:sp>
        <p:nvSpPr>
          <p:cNvPr id="59" name="Rounded Rectangle 58"/>
          <p:cNvSpPr/>
          <p:nvPr/>
        </p:nvSpPr>
        <p:spPr>
          <a:xfrm>
            <a:off x="2057400" y="2971800"/>
            <a:ext cx="1440160" cy="685800"/>
          </a:xfrm>
          <a:prstGeom prst="roundRect">
            <a:avLst/>
          </a:prstGeom>
          <a:solidFill>
            <a:srgbClr val="FFC00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sz="1400" b="1" dirty="0" smtClean="0">
                <a:solidFill>
                  <a:schemeClr val="bg2">
                    <a:lumMod val="65000"/>
                    <a:lumOff val="35000"/>
                  </a:schemeClr>
                </a:solidFill>
              </a:rPr>
              <a:t>PAH</a:t>
            </a:r>
            <a:endParaRPr lang="en-IE" sz="1400" dirty="0">
              <a:solidFill>
                <a:schemeClr val="bg2">
                  <a:lumMod val="65000"/>
                  <a:lumOff val="35000"/>
                </a:schemeClr>
              </a:solidFill>
            </a:endParaRPr>
          </a:p>
        </p:txBody>
      </p:sp>
      <p:sp>
        <p:nvSpPr>
          <p:cNvPr id="60" name="Rounded Rectangle 59"/>
          <p:cNvSpPr/>
          <p:nvPr/>
        </p:nvSpPr>
        <p:spPr>
          <a:xfrm>
            <a:off x="1981200" y="2209800"/>
            <a:ext cx="1676400" cy="609600"/>
          </a:xfrm>
          <a:prstGeom prst="roundRect">
            <a:avLst/>
          </a:prstGeom>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sz="1400" b="1" u="sng" dirty="0" smtClean="0">
                <a:solidFill>
                  <a:schemeClr val="bg2"/>
                </a:solidFill>
              </a:rPr>
              <a:t>Contaminants</a:t>
            </a:r>
            <a:endParaRPr lang="en-IE" sz="1400" dirty="0">
              <a:solidFill>
                <a:schemeClr val="bg2"/>
              </a:solidFill>
            </a:endParaRPr>
          </a:p>
        </p:txBody>
      </p:sp>
      <p:sp>
        <p:nvSpPr>
          <p:cNvPr id="64" name="Rounded Rectangle 63"/>
          <p:cNvSpPr/>
          <p:nvPr/>
        </p:nvSpPr>
        <p:spPr>
          <a:xfrm>
            <a:off x="3962400" y="4648200"/>
            <a:ext cx="1219200" cy="685800"/>
          </a:xfrm>
          <a:prstGeom prst="roundRect">
            <a:avLst/>
          </a:prstGeom>
          <a:solidFill>
            <a:srgbClr val="FFC00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sz="1400" b="1" dirty="0" smtClean="0">
                <a:solidFill>
                  <a:schemeClr val="bg2">
                    <a:lumMod val="65000"/>
                    <a:lumOff val="35000"/>
                  </a:schemeClr>
                </a:solidFill>
              </a:rPr>
              <a:t>Atlantic</a:t>
            </a:r>
            <a:endParaRPr lang="en-IE" sz="1400" dirty="0">
              <a:solidFill>
                <a:schemeClr val="bg2">
                  <a:lumMod val="65000"/>
                  <a:lumOff val="35000"/>
                </a:schemeClr>
              </a:solidFill>
            </a:endParaRPr>
          </a:p>
        </p:txBody>
      </p:sp>
      <p:sp>
        <p:nvSpPr>
          <p:cNvPr id="65" name="Rounded Rectangle 64"/>
          <p:cNvSpPr/>
          <p:nvPr/>
        </p:nvSpPr>
        <p:spPr>
          <a:xfrm>
            <a:off x="3962400" y="3810000"/>
            <a:ext cx="1219200" cy="685800"/>
          </a:xfrm>
          <a:prstGeom prst="roundRect">
            <a:avLst/>
          </a:prstGeom>
          <a:solidFill>
            <a:srgbClr val="FFC00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sz="1400" b="1" dirty="0" err="1" smtClean="0">
                <a:solidFill>
                  <a:schemeClr val="bg2">
                    <a:lumMod val="65000"/>
                    <a:lumOff val="35000"/>
                  </a:schemeClr>
                </a:solidFill>
              </a:rPr>
              <a:t>Ligurian</a:t>
            </a:r>
            <a:endParaRPr lang="en-IE" sz="1400" dirty="0">
              <a:solidFill>
                <a:schemeClr val="bg2">
                  <a:lumMod val="65000"/>
                  <a:lumOff val="35000"/>
                </a:schemeClr>
              </a:solidFill>
            </a:endParaRPr>
          </a:p>
        </p:txBody>
      </p:sp>
      <p:sp>
        <p:nvSpPr>
          <p:cNvPr id="66" name="Rounded Rectangle 65"/>
          <p:cNvSpPr/>
          <p:nvPr/>
        </p:nvSpPr>
        <p:spPr>
          <a:xfrm>
            <a:off x="3962400" y="2971800"/>
            <a:ext cx="1219200" cy="685800"/>
          </a:xfrm>
          <a:prstGeom prst="roundRect">
            <a:avLst/>
          </a:prstGeom>
          <a:solidFill>
            <a:srgbClr val="FFC00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sz="1400" b="1" dirty="0" smtClean="0">
                <a:solidFill>
                  <a:schemeClr val="bg2">
                    <a:lumMod val="65000"/>
                    <a:lumOff val="35000"/>
                  </a:schemeClr>
                </a:solidFill>
              </a:rPr>
              <a:t>Adriatic</a:t>
            </a:r>
            <a:endParaRPr lang="en-IE" sz="1400" dirty="0">
              <a:solidFill>
                <a:schemeClr val="bg2">
                  <a:lumMod val="65000"/>
                  <a:lumOff val="35000"/>
                </a:schemeClr>
              </a:solidFill>
            </a:endParaRPr>
          </a:p>
        </p:txBody>
      </p:sp>
      <p:sp>
        <p:nvSpPr>
          <p:cNvPr id="67" name="Rounded Rectangle 66"/>
          <p:cNvSpPr/>
          <p:nvPr/>
        </p:nvSpPr>
        <p:spPr>
          <a:xfrm>
            <a:off x="5486400" y="3886200"/>
            <a:ext cx="1371600" cy="685800"/>
          </a:xfrm>
          <a:prstGeom prst="roundRect">
            <a:avLst/>
          </a:prstGeom>
          <a:solidFill>
            <a:srgbClr val="FFC00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sz="1400" b="1" dirty="0" smtClean="0">
                <a:solidFill>
                  <a:schemeClr val="bg2">
                    <a:lumMod val="65000"/>
                    <a:lumOff val="35000"/>
                  </a:schemeClr>
                </a:solidFill>
              </a:rPr>
              <a:t>FV</a:t>
            </a:r>
          </a:p>
          <a:p>
            <a:pPr algn="ctr">
              <a:defRPr/>
            </a:pPr>
            <a:r>
              <a:rPr lang="en-IE" sz="1400" b="1" dirty="0" err="1" smtClean="0">
                <a:solidFill>
                  <a:schemeClr val="bg2">
                    <a:lumMod val="65000"/>
                    <a:lumOff val="35000"/>
                  </a:schemeClr>
                </a:solidFill>
              </a:rPr>
              <a:t>Recopesca</a:t>
            </a:r>
            <a:endParaRPr lang="en-IE" sz="1400" dirty="0">
              <a:solidFill>
                <a:schemeClr val="bg2">
                  <a:lumMod val="65000"/>
                  <a:lumOff val="35000"/>
                </a:schemeClr>
              </a:solidFill>
            </a:endParaRPr>
          </a:p>
        </p:txBody>
      </p:sp>
      <p:sp>
        <p:nvSpPr>
          <p:cNvPr id="68" name="Rounded Rectangle 67"/>
          <p:cNvSpPr/>
          <p:nvPr/>
        </p:nvSpPr>
        <p:spPr>
          <a:xfrm>
            <a:off x="5486400" y="3048000"/>
            <a:ext cx="1295400" cy="685800"/>
          </a:xfrm>
          <a:prstGeom prst="roundRect">
            <a:avLst/>
          </a:prstGeom>
          <a:solidFill>
            <a:srgbClr val="FFC00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sz="1400" b="1" dirty="0" smtClean="0">
                <a:solidFill>
                  <a:schemeClr val="bg2">
                    <a:lumMod val="65000"/>
                    <a:lumOff val="35000"/>
                  </a:schemeClr>
                </a:solidFill>
              </a:rPr>
              <a:t>SOOP</a:t>
            </a:r>
          </a:p>
          <a:p>
            <a:pPr algn="ctr">
              <a:defRPr/>
            </a:pPr>
            <a:r>
              <a:rPr lang="en-IE" sz="1400" b="1" dirty="0" smtClean="0">
                <a:solidFill>
                  <a:schemeClr val="bg2">
                    <a:lumMod val="65000"/>
                    <a:lumOff val="35000"/>
                  </a:schemeClr>
                </a:solidFill>
              </a:rPr>
              <a:t>Workshop</a:t>
            </a:r>
            <a:endParaRPr lang="en-IE" sz="1400" dirty="0">
              <a:solidFill>
                <a:schemeClr val="bg2">
                  <a:lumMod val="65000"/>
                  <a:lumOff val="35000"/>
                </a:schemeClr>
              </a:solidFill>
            </a:endParaRPr>
          </a:p>
        </p:txBody>
      </p:sp>
      <p:sp>
        <p:nvSpPr>
          <p:cNvPr id="69" name="Rounded Rectangle 68"/>
          <p:cNvSpPr/>
          <p:nvPr/>
        </p:nvSpPr>
        <p:spPr>
          <a:xfrm>
            <a:off x="6934200" y="3733800"/>
            <a:ext cx="1600200" cy="685800"/>
          </a:xfrm>
          <a:prstGeom prst="roundRect">
            <a:avLst/>
          </a:prstGeom>
          <a:solidFill>
            <a:srgbClr val="FFC00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sz="1400" b="1" dirty="0" err="1" smtClean="0">
                <a:solidFill>
                  <a:schemeClr val="bg2">
                    <a:lumMod val="65000"/>
                    <a:lumOff val="35000"/>
                  </a:schemeClr>
                </a:solidFill>
              </a:rPr>
              <a:t>Algorithim</a:t>
            </a:r>
            <a:r>
              <a:rPr lang="en-IE" sz="1400" b="1" dirty="0" smtClean="0">
                <a:solidFill>
                  <a:schemeClr val="bg2">
                    <a:lumMod val="65000"/>
                    <a:lumOff val="35000"/>
                  </a:schemeClr>
                </a:solidFill>
              </a:rPr>
              <a:t> development</a:t>
            </a:r>
            <a:endParaRPr lang="en-IE" sz="1400" dirty="0">
              <a:solidFill>
                <a:schemeClr val="bg2">
                  <a:lumMod val="65000"/>
                  <a:lumOff val="35000"/>
                </a:schemeClr>
              </a:solidFill>
            </a:endParaRPr>
          </a:p>
        </p:txBody>
      </p:sp>
      <p:sp>
        <p:nvSpPr>
          <p:cNvPr id="70" name="Rounded Rectangle 69"/>
          <p:cNvSpPr/>
          <p:nvPr/>
        </p:nvSpPr>
        <p:spPr>
          <a:xfrm>
            <a:off x="7315200" y="4800600"/>
            <a:ext cx="1828800" cy="1143000"/>
          </a:xfrm>
          <a:prstGeom prst="roundRect">
            <a:avLst/>
          </a:prstGeom>
          <a:solidFill>
            <a:srgbClr val="FFC00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sz="1400" b="1" dirty="0" smtClean="0">
                <a:solidFill>
                  <a:schemeClr val="bg2">
                    <a:lumMod val="65000"/>
                    <a:lumOff val="35000"/>
                  </a:schemeClr>
                </a:solidFill>
              </a:rPr>
              <a:t>RS, Buoy, Lander concurrent measurements</a:t>
            </a:r>
            <a:endParaRPr lang="en-IE" sz="1400" dirty="0">
              <a:solidFill>
                <a:schemeClr val="bg2">
                  <a:lumMod val="65000"/>
                  <a:lumOff val="35000"/>
                </a:schemeClr>
              </a:solidFill>
            </a:endParaRPr>
          </a:p>
        </p:txBody>
      </p:sp>
      <p:sp>
        <p:nvSpPr>
          <p:cNvPr id="71" name="Rounded Rectangle 70"/>
          <p:cNvSpPr/>
          <p:nvPr/>
        </p:nvSpPr>
        <p:spPr>
          <a:xfrm>
            <a:off x="1981200" y="1905000"/>
            <a:ext cx="1752600" cy="3505200"/>
          </a:xfrm>
          <a:prstGeom prst="round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E"/>
          </a:p>
        </p:txBody>
      </p:sp>
      <p:sp>
        <p:nvSpPr>
          <p:cNvPr id="75" name="Rounded Rectangle 74"/>
          <p:cNvSpPr/>
          <p:nvPr/>
        </p:nvSpPr>
        <p:spPr>
          <a:xfrm>
            <a:off x="5410200" y="1981200"/>
            <a:ext cx="1447800" cy="2743200"/>
          </a:xfrm>
          <a:prstGeom prst="round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E"/>
          </a:p>
        </p:txBody>
      </p:sp>
      <p:sp>
        <p:nvSpPr>
          <p:cNvPr id="76" name="Rounded Rectangle 75"/>
          <p:cNvSpPr/>
          <p:nvPr/>
        </p:nvSpPr>
        <p:spPr>
          <a:xfrm>
            <a:off x="6858000" y="1981200"/>
            <a:ext cx="1676400" cy="2514600"/>
          </a:xfrm>
          <a:prstGeom prst="round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E"/>
          </a:p>
        </p:txBody>
      </p:sp>
      <p:sp>
        <p:nvSpPr>
          <p:cNvPr id="77" name="Rounded Rectangle 76"/>
          <p:cNvSpPr/>
          <p:nvPr/>
        </p:nvSpPr>
        <p:spPr>
          <a:xfrm>
            <a:off x="7162800" y="2743200"/>
            <a:ext cx="1981200" cy="3352800"/>
          </a:xfrm>
          <a:prstGeom prst="round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E"/>
          </a:p>
        </p:txBody>
      </p:sp>
      <p:cxnSp>
        <p:nvCxnSpPr>
          <p:cNvPr id="79" name="Straight Connector 78"/>
          <p:cNvCxnSpPr/>
          <p:nvPr/>
        </p:nvCxnSpPr>
        <p:spPr>
          <a:xfrm>
            <a:off x="7162800" y="1676400"/>
            <a:ext cx="457200" cy="22860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81" name="Straight Connector 80"/>
          <p:cNvCxnSpPr>
            <a:stCxn id="32" idx="2"/>
            <a:endCxn id="75" idx="0"/>
          </p:cNvCxnSpPr>
          <p:nvPr/>
        </p:nvCxnSpPr>
        <p:spPr>
          <a:xfrm>
            <a:off x="5853100" y="1676400"/>
            <a:ext cx="281000" cy="30480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85" name="Straight Connector 84"/>
          <p:cNvCxnSpPr>
            <a:endCxn id="71" idx="0"/>
          </p:cNvCxnSpPr>
          <p:nvPr/>
        </p:nvCxnSpPr>
        <p:spPr>
          <a:xfrm flipH="1">
            <a:off x="2857500" y="1676400"/>
            <a:ext cx="38100" cy="22860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87" name="Straight Connector 86"/>
          <p:cNvCxnSpPr>
            <a:endCxn id="29" idx="0"/>
          </p:cNvCxnSpPr>
          <p:nvPr/>
        </p:nvCxnSpPr>
        <p:spPr>
          <a:xfrm flipH="1">
            <a:off x="952500" y="1676400"/>
            <a:ext cx="190500" cy="22860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89" name="Straight Connector 88"/>
          <p:cNvCxnSpPr>
            <a:stCxn id="34" idx="2"/>
            <a:endCxn id="28" idx="0"/>
          </p:cNvCxnSpPr>
          <p:nvPr/>
        </p:nvCxnSpPr>
        <p:spPr>
          <a:xfrm>
            <a:off x="4447220" y="1676400"/>
            <a:ext cx="162880" cy="30480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46" name="Straight Connector 45"/>
          <p:cNvCxnSpPr>
            <a:stCxn id="48" idx="2"/>
            <a:endCxn id="55" idx="0"/>
          </p:cNvCxnSpPr>
          <p:nvPr/>
        </p:nvCxnSpPr>
        <p:spPr bwMode="auto">
          <a:xfrm flipH="1">
            <a:off x="8423920" y="1738536"/>
            <a:ext cx="16296" cy="1157064"/>
          </a:xfrm>
          <a:prstGeom prst="line">
            <a:avLst/>
          </a:prstGeom>
          <a:noFill/>
          <a:ln w="50800" cap="flat" cmpd="sng" algn="ctr">
            <a:solidFill>
              <a:schemeClr val="bg1">
                <a:lumMod val="60000"/>
                <a:lumOff val="40000"/>
              </a:schemeClr>
            </a:solidFill>
            <a:prstDash val="solid"/>
            <a:round/>
            <a:headEnd type="none" w="med" len="med"/>
            <a:tailEnd type="none" w="med" len="med"/>
          </a:ln>
          <a:effectLst/>
        </p:spPr>
      </p:cxnSp>
      <p:sp>
        <p:nvSpPr>
          <p:cNvPr id="42" name="Rounded Rectangle 41"/>
          <p:cNvSpPr/>
          <p:nvPr/>
        </p:nvSpPr>
        <p:spPr bwMode="auto">
          <a:xfrm>
            <a:off x="6876256" y="1916832"/>
            <a:ext cx="1728192" cy="2880320"/>
          </a:xfrm>
          <a:prstGeom prst="roundRect">
            <a:avLst/>
          </a:prstGeom>
          <a:noFill/>
          <a:ln w="63500" cap="flat" cmpd="sng" algn="ctr">
            <a:solidFill>
              <a:srgbClr val="FF0000"/>
            </a:solidFill>
            <a:prstDash val="solid"/>
            <a:round/>
            <a:headEnd type="none" w="med" len="med"/>
            <a:tailEnd type="none" w="med" len="med"/>
          </a:ln>
          <a:effectLst/>
        </p:spPr>
        <p:txBody>
          <a:bodyPr vert="horz" wrap="square" lIns="92075" tIns="46038" rIns="92075" bIns="46038" numCol="1" rtlCol="0" anchor="b"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IE" sz="2700" b="0" i="0" u="none" strike="noStrike" cap="none" normalizeH="0" baseline="0" smtClean="0">
              <a:ln>
                <a:noFill/>
              </a:ln>
              <a:solidFill>
                <a:srgbClr val="007AB4"/>
              </a:solidFill>
              <a:effectLst/>
              <a:latin typeface="Helvetica" pitchFamily="-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fill="hold"/>
                                        <p:tgtEl>
                                          <p:spTgt spid="42"/>
                                        </p:tgtEl>
                                        <p:attrNameLst>
                                          <p:attrName>ppt_x</p:attrName>
                                        </p:attrNameLst>
                                      </p:cBhvr>
                                      <p:tavLst>
                                        <p:tav tm="0">
                                          <p:val>
                                            <p:strVal val="#ppt_x"/>
                                          </p:val>
                                        </p:tav>
                                        <p:tav tm="100000">
                                          <p:val>
                                            <p:strVal val="#ppt_x"/>
                                          </p:val>
                                        </p:tav>
                                      </p:tavLst>
                                    </p:anim>
                                    <p:anim calcmode="lin" valueType="num">
                                      <p:cBhvr additive="base">
                                        <p:cTn id="8"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7"/>
          <p:cNvSpPr>
            <a:spLocks noGrp="1" noChangeArrowheads="1"/>
          </p:cNvSpPr>
          <p:nvPr>
            <p:ph type="ftr" sz="quarter" idx="10"/>
          </p:nvPr>
        </p:nvSpPr>
        <p:spPr>
          <a:noFill/>
        </p:spPr>
        <p:txBody>
          <a:bodyPr/>
          <a:lstStyle/>
          <a:p>
            <a:r>
              <a:rPr lang="fr-FR" smtClean="0">
                <a:ea typeface="MS PGothic" pitchFamily="34" charset="-128"/>
              </a:rPr>
              <a:t>Jerico GA &amp; BPW I Heraklion I Crete – Greece  </a:t>
            </a:r>
          </a:p>
        </p:txBody>
      </p:sp>
      <p:sp>
        <p:nvSpPr>
          <p:cNvPr id="37890" name="Rectangle 2"/>
          <p:cNvSpPr>
            <a:spLocks noGrp="1" noChangeArrowheads="1"/>
          </p:cNvSpPr>
          <p:nvPr>
            <p:ph type="ctrTitle"/>
          </p:nvPr>
        </p:nvSpPr>
        <p:spPr>
          <a:xfrm>
            <a:off x="1981200" y="4479925"/>
            <a:ext cx="5867400" cy="677863"/>
          </a:xfrm>
        </p:spPr>
        <p:txBody>
          <a:bodyPr/>
          <a:lstStyle/>
          <a:p>
            <a:pPr eaLnBrk="1" hangingPunct="1">
              <a:defRPr/>
            </a:pPr>
            <a:r>
              <a:rPr lang="fr-FR" dirty="0" smtClean="0">
                <a:ea typeface="+mj-ea"/>
              </a:rPr>
              <a:t>10.5 FERRYBOX QA ALGORITHIM</a:t>
            </a:r>
            <a:br>
              <a:rPr lang="fr-FR" dirty="0" smtClean="0">
                <a:ea typeface="+mj-ea"/>
              </a:rPr>
            </a:br>
            <a:endParaRPr lang="fr-FR" dirty="0" smtClean="0">
              <a:ea typeface="+mj-ea"/>
            </a:endParaRPr>
          </a:p>
        </p:txBody>
      </p:sp>
      <p:sp>
        <p:nvSpPr>
          <p:cNvPr id="6147" name="Rectangle 3"/>
          <p:cNvSpPr>
            <a:spLocks noGrp="1" noChangeArrowheads="1"/>
          </p:cNvSpPr>
          <p:nvPr>
            <p:ph type="subTitle" idx="1"/>
          </p:nvPr>
        </p:nvSpPr>
        <p:spPr/>
        <p:txBody>
          <a:bodyPr/>
          <a:lstStyle/>
          <a:p>
            <a:pPr eaLnBrk="1" hangingPunct="1"/>
            <a:r>
              <a:rPr lang="fr-FR" dirty="0" smtClean="0">
                <a:latin typeface="Helvetica" charset="0"/>
              </a:rPr>
              <a:t>Wilhelm Petersson, Mark </a:t>
            </a:r>
            <a:r>
              <a:rPr lang="fr-FR" dirty="0" err="1" smtClean="0">
                <a:latin typeface="Helvetica" charset="0"/>
              </a:rPr>
              <a:t>Hartman</a:t>
            </a:r>
            <a:r>
              <a:rPr lang="fr-FR" dirty="0" smtClean="0">
                <a:latin typeface="Helvetica" charset="0"/>
              </a:rPr>
              <a:t>, Kai </a:t>
            </a:r>
            <a:r>
              <a:rPr lang="fr-FR" dirty="0" err="1" smtClean="0">
                <a:latin typeface="Helvetica" charset="0"/>
              </a:rPr>
              <a:t>Sorenson</a:t>
            </a:r>
            <a:endParaRPr lang="fr-FR" dirty="0" smtClean="0">
              <a:latin typeface="Helvetica" charset="0"/>
            </a:endParaRPr>
          </a:p>
        </p:txBody>
      </p:sp>
      <p:sp>
        <p:nvSpPr>
          <p:cNvPr id="6148" name="Rectangle 4"/>
          <p:cNvSpPr>
            <a:spLocks noChangeArrowheads="1"/>
          </p:cNvSpPr>
          <p:nvPr/>
        </p:nvSpPr>
        <p:spPr bwMode="auto">
          <a:xfrm>
            <a:off x="3397250" y="254000"/>
            <a:ext cx="184150" cy="461963"/>
          </a:xfrm>
          <a:prstGeom prst="rect">
            <a:avLst/>
          </a:prstGeom>
          <a:noFill/>
          <a:ln w="9525">
            <a:noFill/>
            <a:miter lim="800000"/>
            <a:headEnd/>
            <a:tailEnd/>
          </a:ln>
        </p:spPr>
        <p:txBody>
          <a:bodyPr wrap="none" lIns="92075" tIns="46038" rIns="92075" bIns="46038" anchor="b">
            <a:spAutoFit/>
          </a:bodyPr>
          <a:lstStyle/>
          <a:p>
            <a:pPr>
              <a:lnSpc>
                <a:spcPct val="90000"/>
              </a:lnSpc>
            </a:pPr>
            <a:endParaRPr lang="fr-FR"/>
          </a:p>
        </p:txBody>
      </p:sp>
      <p:sp>
        <p:nvSpPr>
          <p:cNvPr id="6149" name="Rectangle 5"/>
          <p:cNvSpPr>
            <a:spLocks noChangeArrowheads="1"/>
          </p:cNvSpPr>
          <p:nvPr/>
        </p:nvSpPr>
        <p:spPr bwMode="auto">
          <a:xfrm>
            <a:off x="3408363" y="244475"/>
            <a:ext cx="184150" cy="461963"/>
          </a:xfrm>
          <a:prstGeom prst="rect">
            <a:avLst/>
          </a:prstGeom>
          <a:noFill/>
          <a:ln w="9525">
            <a:noFill/>
            <a:miter lim="800000"/>
            <a:headEnd/>
            <a:tailEnd/>
          </a:ln>
        </p:spPr>
        <p:txBody>
          <a:bodyPr wrap="none" lIns="92075" tIns="46038" rIns="92075" bIns="46038" anchor="b">
            <a:spAutoFit/>
          </a:bodyPr>
          <a:lstStyle/>
          <a:p>
            <a:pPr>
              <a:lnSpc>
                <a:spcPct val="90000"/>
              </a:lnSpc>
            </a:pPr>
            <a:endParaRPr lang="fr-F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260648"/>
            <a:ext cx="9144000" cy="908720"/>
          </a:xfrm>
        </p:spPr>
        <p:txBody>
          <a:bodyPr>
            <a:noAutofit/>
          </a:bodyPr>
          <a:lstStyle/>
          <a:p>
            <a:r>
              <a:rPr lang="de-DE" sz="2400" dirty="0" smtClean="0"/>
              <a:t>Task 10.5 FerryBox QA </a:t>
            </a:r>
            <a:br>
              <a:rPr lang="de-DE" sz="2400" dirty="0" smtClean="0"/>
            </a:br>
            <a:r>
              <a:rPr lang="de-DE" sz="2400" dirty="0" smtClean="0"/>
              <a:t>FerryBox near-real-time data quality control** at HZG</a:t>
            </a:r>
            <a:endParaRPr lang="en-GB" sz="2400" dirty="0"/>
          </a:p>
        </p:txBody>
      </p:sp>
      <p:pic>
        <p:nvPicPr>
          <p:cNvPr id="14375" name="Picture 39" descr="D:\Petersen\JERICO_EUproject\Meetings\GeneralAssembly Crete Okt2012\HZG Presentations\Flussdiagramm_Messwert_Datenprozess_outgoing_WPn-1.png"/>
          <p:cNvPicPr>
            <a:picLocks noChangeAspect="1" noChangeArrowheads="1"/>
          </p:cNvPicPr>
          <p:nvPr/>
        </p:nvPicPr>
        <p:blipFill>
          <a:blip r:embed="rId2" cstate="print"/>
          <a:srcRect/>
          <a:stretch>
            <a:fillRect/>
          </a:stretch>
        </p:blipFill>
        <p:spPr bwMode="auto">
          <a:xfrm>
            <a:off x="179512" y="908720"/>
            <a:ext cx="8878416" cy="4751222"/>
          </a:xfrm>
          <a:prstGeom prst="rect">
            <a:avLst/>
          </a:prstGeom>
          <a:noFill/>
        </p:spPr>
      </p:pic>
      <p:sp>
        <p:nvSpPr>
          <p:cNvPr id="35" name="Rechteck 34"/>
          <p:cNvSpPr/>
          <p:nvPr/>
        </p:nvSpPr>
        <p:spPr>
          <a:xfrm>
            <a:off x="6588224" y="6021288"/>
            <a:ext cx="2160240"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smtClean="0">
                <a:solidFill>
                  <a:schemeClr val="tx1"/>
                </a:solidFill>
              </a:rPr>
              <a:t>MyOcean ftp site (NIVA)</a:t>
            </a:r>
            <a:endParaRPr lang="en-GB" sz="2000" dirty="0">
              <a:solidFill>
                <a:schemeClr val="tx1"/>
              </a:solidFill>
            </a:endParaRPr>
          </a:p>
        </p:txBody>
      </p:sp>
      <p:cxnSp>
        <p:nvCxnSpPr>
          <p:cNvPr id="38" name="Gerade Verbindung mit Pfeil 37"/>
          <p:cNvCxnSpPr/>
          <p:nvPr/>
        </p:nvCxnSpPr>
        <p:spPr>
          <a:xfrm>
            <a:off x="7596336" y="5949280"/>
            <a:ext cx="914400" cy="770384"/>
          </a:xfrm>
          <a:prstGeom prst="straightConnector1">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0" name="Pfeil nach unten 39"/>
          <p:cNvSpPr/>
          <p:nvPr/>
        </p:nvSpPr>
        <p:spPr>
          <a:xfrm>
            <a:off x="7380312" y="5589240"/>
            <a:ext cx="484632" cy="474352"/>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7" name="Textfeld 6"/>
          <p:cNvSpPr txBox="1"/>
          <p:nvPr/>
        </p:nvSpPr>
        <p:spPr>
          <a:xfrm>
            <a:off x="251520" y="5877272"/>
            <a:ext cx="5794861" cy="867930"/>
          </a:xfrm>
          <a:prstGeom prst="rect">
            <a:avLst/>
          </a:prstGeom>
          <a:noFill/>
        </p:spPr>
        <p:txBody>
          <a:bodyPr wrap="square" rtlCol="0">
            <a:spAutoFit/>
          </a:bodyPr>
          <a:lstStyle/>
          <a:p>
            <a:r>
              <a:rPr lang="en-GB" sz="1400" dirty="0" smtClean="0"/>
              <a:t>** Real time data quality control (RTQC) according to the </a:t>
            </a:r>
            <a:r>
              <a:rPr lang="en-GB" sz="1400" dirty="0" err="1" smtClean="0"/>
              <a:t>recommondations</a:t>
            </a:r>
            <a:r>
              <a:rPr lang="en-GB" sz="1400" dirty="0" smtClean="0"/>
              <a:t> of </a:t>
            </a:r>
            <a:r>
              <a:rPr lang="en-GB" sz="1400" dirty="0" err="1" smtClean="0"/>
              <a:t>EuroGOOS</a:t>
            </a:r>
            <a:r>
              <a:rPr lang="en-GB" sz="1400" dirty="0" smtClean="0"/>
              <a:t> DATA-MEQ working group (</a:t>
            </a:r>
            <a:r>
              <a:rPr lang="en-GB" sz="1400" dirty="0" smtClean="0">
                <a:hlinkClick r:id="rId3"/>
              </a:rPr>
              <a:t>http://www.eurogoos.org/documents/eurogoos/downloads/eg10_19_rtqcprocedures.pdf</a:t>
            </a:r>
            <a:r>
              <a:rPr lang="en-GB" sz="1400" dirty="0" smtClean="0"/>
              <a:t>)</a:t>
            </a:r>
            <a:endParaRPr lang="en-GB" sz="14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WORKSHOP: General </a:t>
            </a:r>
            <a:r>
              <a:rPr lang="en-GB" dirty="0" smtClean="0"/>
              <a:t>remarks and conclusions</a:t>
            </a:r>
            <a:r>
              <a:rPr lang="en-IE" dirty="0" smtClean="0"/>
              <a:t/>
            </a:r>
            <a:br>
              <a:rPr lang="en-IE" dirty="0" smtClean="0"/>
            </a:br>
            <a:endParaRPr lang="en-IE" dirty="0"/>
          </a:p>
        </p:txBody>
      </p:sp>
      <p:sp>
        <p:nvSpPr>
          <p:cNvPr id="3" name="Content Placeholder 2"/>
          <p:cNvSpPr>
            <a:spLocks noGrp="1"/>
          </p:cNvSpPr>
          <p:nvPr>
            <p:ph idx="1"/>
          </p:nvPr>
        </p:nvSpPr>
        <p:spPr/>
        <p:txBody>
          <a:bodyPr/>
          <a:lstStyle/>
          <a:p>
            <a:r>
              <a:rPr lang="en-GB" dirty="0" smtClean="0"/>
              <a:t>A </a:t>
            </a:r>
            <a:r>
              <a:rPr lang="en-GB" dirty="0" smtClean="0"/>
              <a:t>comprehensive array of new research was presented during this workshop. The research presented comes from within the JERICO consortium and from many contributors outside the JERICO project who were interested in disseminating their work to the wider community. The JERICO consortium will need to make some recommendations on terms of the state of the art of key future technologies, many focused on biological compartments. To that end, </a:t>
            </a:r>
            <a:r>
              <a:rPr lang="en-GB" b="1" u="sng" dirty="0" smtClean="0"/>
              <a:t>JERICO needs to compile a list of the technologies presented at the workshop and to consider the following key aspects:</a:t>
            </a:r>
            <a:endParaRPr lang="en-IE" b="1" u="sng" dirty="0" smtClean="0"/>
          </a:p>
          <a:p>
            <a:pPr lvl="0">
              <a:buFont typeface="Arial" pitchFamily="34" charset="0"/>
              <a:buChar char="•"/>
            </a:pPr>
            <a:r>
              <a:rPr lang="en-GB" dirty="0" smtClean="0"/>
              <a:t>Suitability of the technology to particular applications</a:t>
            </a:r>
            <a:endParaRPr lang="en-IE" dirty="0" smtClean="0"/>
          </a:p>
          <a:p>
            <a:pPr lvl="0">
              <a:buFont typeface="Arial" pitchFamily="34" charset="0"/>
              <a:buChar char="•"/>
            </a:pPr>
            <a:r>
              <a:rPr lang="en-GB" dirty="0" smtClean="0"/>
              <a:t>The most appropriate platform to deploy the technology from</a:t>
            </a:r>
            <a:endParaRPr lang="en-IE" dirty="0" smtClean="0"/>
          </a:p>
          <a:p>
            <a:pPr lvl="0">
              <a:buFont typeface="Arial" pitchFamily="34" charset="0"/>
              <a:buChar char="•"/>
            </a:pPr>
            <a:r>
              <a:rPr lang="en-GB" dirty="0" smtClean="0"/>
              <a:t>Operational readiness of the technology</a:t>
            </a:r>
            <a:endParaRPr lang="en-IE" dirty="0" smtClean="0"/>
          </a:p>
          <a:p>
            <a:pPr lvl="0">
              <a:buFont typeface="Arial" pitchFamily="34" charset="0"/>
              <a:buChar char="•"/>
            </a:pPr>
            <a:r>
              <a:rPr lang="en-GB" dirty="0" smtClean="0"/>
              <a:t>Research and development opportunities (highlighting current gaps)</a:t>
            </a:r>
            <a:endParaRPr lang="en-IE" dirty="0" smtClean="0"/>
          </a:p>
          <a:p>
            <a:endParaRPr lang="en-GB" dirty="0" smtClean="0"/>
          </a:p>
          <a:p>
            <a:r>
              <a:rPr lang="en-GB" dirty="0" smtClean="0"/>
              <a:t>The </a:t>
            </a:r>
            <a:r>
              <a:rPr lang="en-GB" dirty="0" smtClean="0"/>
              <a:t>workshop also broadened the connections of the JERICO community to a variety of other researchers </a:t>
            </a:r>
            <a:endParaRPr lang="en-IE" dirty="0" smtClean="0"/>
          </a:p>
          <a:p>
            <a:endParaRPr lang="en-IE" dirty="0"/>
          </a:p>
        </p:txBody>
      </p:sp>
      <p:sp>
        <p:nvSpPr>
          <p:cNvPr id="4" name="Footer Placeholder 3"/>
          <p:cNvSpPr>
            <a:spLocks noGrp="1"/>
          </p:cNvSpPr>
          <p:nvPr>
            <p:ph type="ftr" sz="quarter" idx="11"/>
          </p:nvPr>
        </p:nvSpPr>
        <p:spPr/>
        <p:txBody>
          <a:bodyPr/>
          <a:lstStyle/>
          <a:p>
            <a:pPr>
              <a:defRPr/>
            </a:pPr>
            <a:endParaRPr lang="en-US"/>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6876256" y="6381750"/>
            <a:ext cx="2133600" cy="476250"/>
          </a:xfrm>
          <a:prstGeom prst="rect">
            <a:avLst/>
          </a:prstGeom>
        </p:spPr>
        <p:txBody>
          <a:bodyPr/>
          <a:lstStyle/>
          <a:p>
            <a:pPr>
              <a:defRPr/>
            </a:pPr>
            <a:fld id="{41FBC633-3856-4EC6-ADCC-D15CCE750B53}" type="slidenum">
              <a:rPr lang="en-US" smtClean="0">
                <a:solidFill>
                  <a:schemeClr val="bg1"/>
                </a:solidFill>
              </a:rPr>
              <a:pPr>
                <a:defRPr/>
              </a:pPr>
              <a:t>60</a:t>
            </a:fld>
            <a:endParaRPr lang="en-US" dirty="0">
              <a:solidFill>
                <a:schemeClr val="bg1"/>
              </a:solidFill>
            </a:endParaRPr>
          </a:p>
        </p:txBody>
      </p:sp>
      <p:pic>
        <p:nvPicPr>
          <p:cNvPr id="3" name="Picture 2" descr="\\Canopus\nocdata2\Ferrybox\ARCHIVE_MCH\flowchart\JERICO\Jerico10pt5a.jpg"/>
          <p:cNvPicPr>
            <a:picLocks noChangeAspect="1" noChangeArrowheads="1"/>
          </p:cNvPicPr>
          <p:nvPr/>
        </p:nvPicPr>
        <p:blipFill>
          <a:blip r:embed="rId2" cstate="print"/>
          <a:srcRect/>
          <a:stretch>
            <a:fillRect/>
          </a:stretch>
        </p:blipFill>
        <p:spPr bwMode="auto">
          <a:xfrm>
            <a:off x="755576" y="0"/>
            <a:ext cx="7920880" cy="6858000"/>
          </a:xfrm>
          <a:prstGeom prst="rect">
            <a:avLst/>
          </a:prstGeom>
          <a:noFill/>
        </p:spPr>
      </p:pic>
      <p:pic>
        <p:nvPicPr>
          <p:cNvPr id="4" name="Picture 4" descr="C:\Users\mch\Desktop\P1020408.JPG"/>
          <p:cNvPicPr>
            <a:picLocks noChangeAspect="1" noChangeArrowheads="1"/>
          </p:cNvPicPr>
          <p:nvPr/>
        </p:nvPicPr>
        <p:blipFill>
          <a:blip r:embed="rId3" cstate="print"/>
          <a:srcRect/>
          <a:stretch>
            <a:fillRect/>
          </a:stretch>
        </p:blipFill>
        <p:spPr bwMode="auto">
          <a:xfrm>
            <a:off x="6012160" y="2060848"/>
            <a:ext cx="2603545" cy="1871613"/>
          </a:xfrm>
          <a:prstGeom prst="rect">
            <a:avLst/>
          </a:prstGeom>
          <a:noFill/>
          <a:ln w="9525">
            <a:noFill/>
            <a:miter lim="800000"/>
            <a:headEnd/>
            <a:tailEnd/>
          </a:ln>
        </p:spPr>
      </p:pic>
      <p:cxnSp>
        <p:nvCxnSpPr>
          <p:cNvPr id="5" name="Straight Arrow Connector 4"/>
          <p:cNvCxnSpPr>
            <a:stCxn id="4" idx="1"/>
          </p:cNvCxnSpPr>
          <p:nvPr/>
        </p:nvCxnSpPr>
        <p:spPr>
          <a:xfrm flipH="1">
            <a:off x="5004050" y="2996655"/>
            <a:ext cx="1008110" cy="432345"/>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588224" y="3429000"/>
            <a:ext cx="1512168" cy="461665"/>
          </a:xfrm>
          <a:prstGeom prst="rect">
            <a:avLst/>
          </a:prstGeom>
          <a:noFill/>
        </p:spPr>
        <p:txBody>
          <a:bodyPr wrap="square" rtlCol="0">
            <a:spAutoFit/>
          </a:bodyPr>
          <a:lstStyle/>
          <a:p>
            <a:r>
              <a:rPr lang="en-GB" dirty="0" smtClean="0">
                <a:solidFill>
                  <a:schemeClr val="tx1"/>
                </a:solidFill>
              </a:rPr>
              <a:t>Sensors</a:t>
            </a:r>
            <a:endParaRPr lang="en-GB" dirty="0">
              <a:solidFill>
                <a:schemeClr val="tx1"/>
              </a:solidFill>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28"/>
          <p:cNvSpPr/>
          <p:nvPr/>
        </p:nvSpPr>
        <p:spPr>
          <a:xfrm>
            <a:off x="0" y="1905000"/>
            <a:ext cx="1905000" cy="4267200"/>
          </a:xfrm>
          <a:prstGeom prst="round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E"/>
          </a:p>
        </p:txBody>
      </p:sp>
      <p:sp>
        <p:nvSpPr>
          <p:cNvPr id="28" name="Rounded Rectangle 27"/>
          <p:cNvSpPr/>
          <p:nvPr/>
        </p:nvSpPr>
        <p:spPr>
          <a:xfrm>
            <a:off x="3810000" y="1981200"/>
            <a:ext cx="1600200" cy="3505200"/>
          </a:xfrm>
          <a:prstGeom prst="round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E"/>
          </a:p>
        </p:txBody>
      </p:sp>
      <p:sp>
        <p:nvSpPr>
          <p:cNvPr id="21" name="Rectangle 20"/>
          <p:cNvSpPr/>
          <p:nvPr/>
        </p:nvSpPr>
        <p:spPr>
          <a:xfrm>
            <a:off x="457200" y="152400"/>
            <a:ext cx="8153400" cy="609600"/>
          </a:xfrm>
          <a:prstGeom prst="rect">
            <a:avLst/>
          </a:prstGeom>
          <a:ln/>
        </p:spPr>
        <p:style>
          <a:lnRef idx="2">
            <a:schemeClr val="dk1"/>
          </a:lnRef>
          <a:fillRef idx="1">
            <a:schemeClr val="lt1"/>
          </a:fillRef>
          <a:effectRef idx="0">
            <a:schemeClr val="dk1"/>
          </a:effectRef>
          <a:fontRef idx="minor">
            <a:schemeClr val="dk1"/>
          </a:fontRef>
        </p:style>
        <p:txBody>
          <a:bodyPr anchor="ctr"/>
          <a:lstStyle/>
          <a:p>
            <a:pPr algn="ctr">
              <a:defRPr/>
            </a:pPr>
            <a:endParaRPr lang="en-IE" dirty="0"/>
          </a:p>
        </p:txBody>
      </p:sp>
      <p:sp>
        <p:nvSpPr>
          <p:cNvPr id="2056" name="TextBox 27"/>
          <p:cNvSpPr txBox="1">
            <a:spLocks noChangeArrowheads="1"/>
          </p:cNvSpPr>
          <p:nvPr/>
        </p:nvSpPr>
        <p:spPr bwMode="auto">
          <a:xfrm>
            <a:off x="228600" y="228600"/>
            <a:ext cx="8763000" cy="535531"/>
          </a:xfrm>
          <a:prstGeom prst="rect">
            <a:avLst/>
          </a:prstGeom>
          <a:noFill/>
          <a:ln w="9525">
            <a:noFill/>
            <a:miter lim="800000"/>
            <a:headEnd/>
            <a:tailEnd/>
          </a:ln>
        </p:spPr>
        <p:txBody>
          <a:bodyPr>
            <a:spAutoFit/>
          </a:bodyPr>
          <a:lstStyle/>
          <a:p>
            <a:pPr algn="ctr"/>
            <a:r>
              <a:rPr lang="en-IE" sz="3200" b="1" dirty="0" smtClean="0"/>
              <a:t>WP10 </a:t>
            </a:r>
            <a:r>
              <a:rPr lang="en-IE" sz="3200" b="1" dirty="0"/>
              <a:t>Overview </a:t>
            </a:r>
            <a:r>
              <a:rPr lang="en-IE" sz="3200" b="1" dirty="0" smtClean="0"/>
              <a:t>2013</a:t>
            </a:r>
            <a:endParaRPr lang="en-IE" sz="3200" b="1" dirty="0"/>
          </a:p>
        </p:txBody>
      </p:sp>
      <p:sp>
        <p:nvSpPr>
          <p:cNvPr id="40" name="Rounded Rectangle 39"/>
          <p:cNvSpPr/>
          <p:nvPr/>
        </p:nvSpPr>
        <p:spPr>
          <a:xfrm>
            <a:off x="0" y="2133600"/>
            <a:ext cx="1752600" cy="685800"/>
          </a:xfrm>
          <a:prstGeom prst="roundRect">
            <a:avLst/>
          </a:prstGeom>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sz="1400" b="1" u="sng" dirty="0" smtClean="0">
                <a:solidFill>
                  <a:schemeClr val="bg2"/>
                </a:solidFill>
              </a:rPr>
              <a:t>Biological compartments</a:t>
            </a:r>
            <a:endParaRPr lang="en-IE" sz="1400" dirty="0">
              <a:solidFill>
                <a:schemeClr val="bg2"/>
              </a:solidFill>
            </a:endParaRPr>
          </a:p>
        </p:txBody>
      </p:sp>
      <p:sp>
        <p:nvSpPr>
          <p:cNvPr id="24" name="Rounded Rectangle 23"/>
          <p:cNvSpPr/>
          <p:nvPr/>
        </p:nvSpPr>
        <p:spPr>
          <a:xfrm>
            <a:off x="228600" y="5410200"/>
            <a:ext cx="1440160" cy="685800"/>
          </a:xfrm>
          <a:prstGeom prst="roundRect">
            <a:avLst/>
          </a:prstGeom>
          <a:solidFill>
            <a:srgbClr val="FFC00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sz="1400" b="1" u="sng" dirty="0" err="1" smtClean="0">
                <a:solidFill>
                  <a:schemeClr val="bg2">
                    <a:lumMod val="65000"/>
                    <a:lumOff val="35000"/>
                  </a:schemeClr>
                </a:solidFill>
              </a:rPr>
              <a:t>FlowCam</a:t>
            </a:r>
            <a:endParaRPr lang="en-IE" sz="1400" b="1" u="sng" dirty="0" smtClean="0">
              <a:solidFill>
                <a:schemeClr val="bg2">
                  <a:lumMod val="65000"/>
                  <a:lumOff val="35000"/>
                </a:schemeClr>
              </a:solidFill>
            </a:endParaRPr>
          </a:p>
          <a:p>
            <a:pPr algn="ctr">
              <a:defRPr/>
            </a:pPr>
            <a:r>
              <a:rPr lang="en-IE" sz="1400" b="1" u="sng" dirty="0" err="1" smtClean="0">
                <a:solidFill>
                  <a:schemeClr val="bg2">
                    <a:lumMod val="65000"/>
                    <a:lumOff val="35000"/>
                  </a:schemeClr>
                </a:solidFill>
              </a:rPr>
              <a:t>Zooscan</a:t>
            </a:r>
            <a:endParaRPr lang="en-IE" sz="1400" b="1" u="sng" dirty="0" smtClean="0">
              <a:solidFill>
                <a:schemeClr val="bg2">
                  <a:lumMod val="65000"/>
                  <a:lumOff val="35000"/>
                </a:schemeClr>
              </a:solidFill>
            </a:endParaRPr>
          </a:p>
          <a:p>
            <a:pPr algn="ctr">
              <a:defRPr/>
            </a:pPr>
            <a:endParaRPr lang="en-IE" sz="1400" dirty="0"/>
          </a:p>
        </p:txBody>
      </p:sp>
      <p:sp>
        <p:nvSpPr>
          <p:cNvPr id="32" name="Rounded Rectangle 31"/>
          <p:cNvSpPr/>
          <p:nvPr/>
        </p:nvSpPr>
        <p:spPr>
          <a:xfrm>
            <a:off x="5334000" y="990600"/>
            <a:ext cx="1038200" cy="685800"/>
          </a:xfrm>
          <a:prstGeom prst="roundRect">
            <a:avLst/>
          </a:prstGeom>
          <a:solidFill>
            <a:srgbClr val="33CC33"/>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b="1" dirty="0" smtClean="0"/>
              <a:t>10.4</a:t>
            </a:r>
            <a:endParaRPr lang="en-IE" dirty="0"/>
          </a:p>
        </p:txBody>
      </p:sp>
      <p:sp>
        <p:nvSpPr>
          <p:cNvPr id="33" name="Rounded Rectangle 32"/>
          <p:cNvSpPr/>
          <p:nvPr/>
        </p:nvSpPr>
        <p:spPr>
          <a:xfrm>
            <a:off x="2438400" y="990600"/>
            <a:ext cx="981472" cy="685800"/>
          </a:xfrm>
          <a:prstGeom prst="roundRect">
            <a:avLst/>
          </a:prstGeom>
          <a:solidFill>
            <a:srgbClr val="33CC33"/>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b="1" dirty="0" smtClean="0"/>
              <a:t>10.2</a:t>
            </a:r>
            <a:endParaRPr lang="en-IE" dirty="0"/>
          </a:p>
        </p:txBody>
      </p:sp>
      <p:sp>
        <p:nvSpPr>
          <p:cNvPr id="34" name="Rounded Rectangle 33"/>
          <p:cNvSpPr/>
          <p:nvPr/>
        </p:nvSpPr>
        <p:spPr>
          <a:xfrm>
            <a:off x="3962400" y="990600"/>
            <a:ext cx="969640" cy="685800"/>
          </a:xfrm>
          <a:prstGeom prst="roundRect">
            <a:avLst/>
          </a:prstGeom>
          <a:solidFill>
            <a:srgbClr val="33CC33"/>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b="1" dirty="0" smtClean="0"/>
              <a:t>10.3</a:t>
            </a:r>
            <a:endParaRPr lang="en-IE" dirty="0"/>
          </a:p>
        </p:txBody>
      </p:sp>
      <p:sp>
        <p:nvSpPr>
          <p:cNvPr id="35" name="Rounded Rectangle 34"/>
          <p:cNvSpPr/>
          <p:nvPr/>
        </p:nvSpPr>
        <p:spPr>
          <a:xfrm>
            <a:off x="762000" y="990600"/>
            <a:ext cx="1001688" cy="685800"/>
          </a:xfrm>
          <a:prstGeom prst="roundRect">
            <a:avLst/>
          </a:prstGeom>
          <a:solidFill>
            <a:srgbClr val="33CC33"/>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b="1" dirty="0" smtClean="0"/>
              <a:t>10.1</a:t>
            </a:r>
            <a:endParaRPr lang="en-IE" dirty="0"/>
          </a:p>
        </p:txBody>
      </p:sp>
      <p:sp>
        <p:nvSpPr>
          <p:cNvPr id="36" name="Rounded Rectangle 35"/>
          <p:cNvSpPr/>
          <p:nvPr/>
        </p:nvSpPr>
        <p:spPr>
          <a:xfrm>
            <a:off x="3886200" y="2209800"/>
            <a:ext cx="1440160" cy="609600"/>
          </a:xfrm>
          <a:prstGeom prst="roundRect">
            <a:avLst/>
          </a:prstGeom>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sz="1400" b="1" u="sng" dirty="0" smtClean="0">
                <a:solidFill>
                  <a:schemeClr val="bg2"/>
                </a:solidFill>
              </a:rPr>
              <a:t>Profiling technology</a:t>
            </a:r>
            <a:endParaRPr lang="en-IE" sz="1400" dirty="0">
              <a:solidFill>
                <a:schemeClr val="bg2"/>
              </a:solidFill>
            </a:endParaRPr>
          </a:p>
        </p:txBody>
      </p:sp>
      <p:sp>
        <p:nvSpPr>
          <p:cNvPr id="45" name="Rounded Rectangle 44"/>
          <p:cNvSpPr/>
          <p:nvPr/>
        </p:nvSpPr>
        <p:spPr>
          <a:xfrm>
            <a:off x="6705600" y="990600"/>
            <a:ext cx="1034752" cy="685800"/>
          </a:xfrm>
          <a:prstGeom prst="roundRect">
            <a:avLst/>
          </a:prstGeom>
          <a:solidFill>
            <a:srgbClr val="33CC33"/>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b="1" dirty="0" smtClean="0"/>
              <a:t>10.5</a:t>
            </a:r>
            <a:endParaRPr lang="en-IE" dirty="0"/>
          </a:p>
        </p:txBody>
      </p:sp>
      <p:sp>
        <p:nvSpPr>
          <p:cNvPr id="48" name="Rounded Rectangle 47"/>
          <p:cNvSpPr/>
          <p:nvPr/>
        </p:nvSpPr>
        <p:spPr>
          <a:xfrm>
            <a:off x="7956376" y="1052736"/>
            <a:ext cx="967680" cy="685800"/>
          </a:xfrm>
          <a:prstGeom prst="roundRect">
            <a:avLst/>
          </a:prstGeom>
          <a:solidFill>
            <a:srgbClr val="33CC33"/>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b="1" dirty="0" smtClean="0"/>
              <a:t>10.6</a:t>
            </a:r>
            <a:endParaRPr lang="en-IE" dirty="0"/>
          </a:p>
        </p:txBody>
      </p:sp>
      <p:sp>
        <p:nvSpPr>
          <p:cNvPr id="50" name="Rounded Rectangle 49"/>
          <p:cNvSpPr/>
          <p:nvPr/>
        </p:nvSpPr>
        <p:spPr>
          <a:xfrm>
            <a:off x="304800" y="2895600"/>
            <a:ext cx="1440160" cy="685800"/>
          </a:xfrm>
          <a:prstGeom prst="roundRect">
            <a:avLst/>
          </a:prstGeom>
          <a:solidFill>
            <a:srgbClr val="FFC00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sz="1400" b="1" dirty="0" smtClean="0">
                <a:solidFill>
                  <a:schemeClr val="bg2">
                    <a:lumMod val="65000"/>
                    <a:lumOff val="35000"/>
                  </a:schemeClr>
                </a:solidFill>
              </a:rPr>
              <a:t>In situ video</a:t>
            </a:r>
            <a:endParaRPr lang="en-IE" sz="1400" dirty="0">
              <a:solidFill>
                <a:schemeClr val="bg2">
                  <a:lumMod val="65000"/>
                  <a:lumOff val="35000"/>
                </a:schemeClr>
              </a:solidFill>
            </a:endParaRPr>
          </a:p>
        </p:txBody>
      </p:sp>
      <p:sp>
        <p:nvSpPr>
          <p:cNvPr id="51" name="Rounded Rectangle 50"/>
          <p:cNvSpPr/>
          <p:nvPr/>
        </p:nvSpPr>
        <p:spPr>
          <a:xfrm>
            <a:off x="228600" y="3733800"/>
            <a:ext cx="1440160" cy="685800"/>
          </a:xfrm>
          <a:prstGeom prst="roundRect">
            <a:avLst/>
          </a:prstGeom>
          <a:solidFill>
            <a:srgbClr val="FFC00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sz="1400" b="1" dirty="0" smtClean="0">
                <a:solidFill>
                  <a:schemeClr val="bg2">
                    <a:lumMod val="65000"/>
                    <a:lumOff val="35000"/>
                  </a:schemeClr>
                </a:solidFill>
              </a:rPr>
              <a:t>Sediment profile imagery</a:t>
            </a:r>
            <a:endParaRPr lang="en-IE" sz="1400" dirty="0">
              <a:solidFill>
                <a:schemeClr val="bg2">
                  <a:lumMod val="65000"/>
                  <a:lumOff val="35000"/>
                </a:schemeClr>
              </a:solidFill>
            </a:endParaRPr>
          </a:p>
        </p:txBody>
      </p:sp>
      <p:sp>
        <p:nvSpPr>
          <p:cNvPr id="52" name="Rounded Rectangle 51"/>
          <p:cNvSpPr/>
          <p:nvPr/>
        </p:nvSpPr>
        <p:spPr>
          <a:xfrm>
            <a:off x="228600" y="4572000"/>
            <a:ext cx="1440160" cy="685800"/>
          </a:xfrm>
          <a:prstGeom prst="roundRect">
            <a:avLst/>
          </a:prstGeom>
          <a:solidFill>
            <a:srgbClr val="FFC00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sz="1400" b="1" dirty="0" smtClean="0">
                <a:solidFill>
                  <a:schemeClr val="bg2">
                    <a:lumMod val="65000"/>
                    <a:lumOff val="35000"/>
                  </a:schemeClr>
                </a:solidFill>
              </a:rPr>
              <a:t>In situ fixed camera</a:t>
            </a:r>
            <a:endParaRPr lang="en-IE" sz="1400" dirty="0">
              <a:solidFill>
                <a:schemeClr val="bg2">
                  <a:lumMod val="65000"/>
                  <a:lumOff val="35000"/>
                </a:schemeClr>
              </a:solidFill>
            </a:endParaRPr>
          </a:p>
        </p:txBody>
      </p:sp>
      <p:sp>
        <p:nvSpPr>
          <p:cNvPr id="53" name="Rounded Rectangle 52"/>
          <p:cNvSpPr/>
          <p:nvPr/>
        </p:nvSpPr>
        <p:spPr>
          <a:xfrm>
            <a:off x="5562600" y="2209800"/>
            <a:ext cx="906760" cy="609600"/>
          </a:xfrm>
          <a:prstGeom prst="roundRect">
            <a:avLst/>
          </a:prstGeom>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sz="1400" b="1" u="sng" dirty="0" smtClean="0">
                <a:solidFill>
                  <a:schemeClr val="bg2"/>
                </a:solidFill>
              </a:rPr>
              <a:t>VOS</a:t>
            </a:r>
            <a:endParaRPr lang="en-IE" sz="1400" dirty="0">
              <a:solidFill>
                <a:schemeClr val="bg2"/>
              </a:solidFill>
            </a:endParaRPr>
          </a:p>
        </p:txBody>
      </p:sp>
      <p:sp>
        <p:nvSpPr>
          <p:cNvPr id="54" name="Rounded Rectangle 53"/>
          <p:cNvSpPr/>
          <p:nvPr/>
        </p:nvSpPr>
        <p:spPr>
          <a:xfrm>
            <a:off x="7010400" y="2133600"/>
            <a:ext cx="1295400" cy="609600"/>
          </a:xfrm>
          <a:prstGeom prst="roundRect">
            <a:avLst/>
          </a:prstGeom>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sz="1400" b="1" u="sng" dirty="0" err="1" smtClean="0">
                <a:solidFill>
                  <a:schemeClr val="bg2"/>
                </a:solidFill>
              </a:rPr>
              <a:t>Ferrybox</a:t>
            </a:r>
            <a:r>
              <a:rPr lang="en-IE" sz="1400" b="1" u="sng" dirty="0" smtClean="0">
                <a:solidFill>
                  <a:schemeClr val="bg2"/>
                </a:solidFill>
              </a:rPr>
              <a:t> QA</a:t>
            </a:r>
            <a:endParaRPr lang="en-IE" sz="1400" dirty="0">
              <a:solidFill>
                <a:schemeClr val="bg2"/>
              </a:solidFill>
            </a:endParaRPr>
          </a:p>
        </p:txBody>
      </p:sp>
      <p:sp>
        <p:nvSpPr>
          <p:cNvPr id="55" name="Rounded Rectangle 54"/>
          <p:cNvSpPr/>
          <p:nvPr/>
        </p:nvSpPr>
        <p:spPr>
          <a:xfrm>
            <a:off x="7703840" y="2895600"/>
            <a:ext cx="1440160" cy="609600"/>
          </a:xfrm>
          <a:prstGeom prst="roundRect">
            <a:avLst/>
          </a:prstGeom>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sz="1400" b="1" u="sng" dirty="0" smtClean="0">
                <a:solidFill>
                  <a:schemeClr val="bg2"/>
                </a:solidFill>
              </a:rPr>
              <a:t>SPM inter</a:t>
            </a:r>
          </a:p>
          <a:p>
            <a:pPr algn="ctr">
              <a:defRPr/>
            </a:pPr>
            <a:r>
              <a:rPr lang="en-IE" sz="1400" b="1" u="sng" dirty="0" smtClean="0">
                <a:solidFill>
                  <a:schemeClr val="bg2"/>
                </a:solidFill>
              </a:rPr>
              <a:t>comparison </a:t>
            </a:r>
            <a:endParaRPr lang="en-IE" sz="1400" dirty="0">
              <a:solidFill>
                <a:schemeClr val="bg2"/>
              </a:solidFill>
            </a:endParaRPr>
          </a:p>
        </p:txBody>
      </p:sp>
      <p:sp>
        <p:nvSpPr>
          <p:cNvPr id="57" name="Rounded Rectangle 56"/>
          <p:cNvSpPr/>
          <p:nvPr/>
        </p:nvSpPr>
        <p:spPr>
          <a:xfrm>
            <a:off x="2057400" y="4572000"/>
            <a:ext cx="1440160" cy="685800"/>
          </a:xfrm>
          <a:prstGeom prst="roundRect">
            <a:avLst/>
          </a:prstGeom>
          <a:solidFill>
            <a:srgbClr val="FFC00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sz="1400" b="1" dirty="0" smtClean="0">
                <a:solidFill>
                  <a:schemeClr val="bg2">
                    <a:lumMod val="65000"/>
                    <a:lumOff val="35000"/>
                  </a:schemeClr>
                </a:solidFill>
              </a:rPr>
              <a:t>CO2</a:t>
            </a:r>
            <a:endParaRPr lang="en-IE" sz="1400" dirty="0">
              <a:solidFill>
                <a:schemeClr val="bg2">
                  <a:lumMod val="65000"/>
                  <a:lumOff val="35000"/>
                </a:schemeClr>
              </a:solidFill>
            </a:endParaRPr>
          </a:p>
        </p:txBody>
      </p:sp>
      <p:sp>
        <p:nvSpPr>
          <p:cNvPr id="58" name="Rounded Rectangle 57"/>
          <p:cNvSpPr/>
          <p:nvPr/>
        </p:nvSpPr>
        <p:spPr>
          <a:xfrm>
            <a:off x="2057400" y="3810000"/>
            <a:ext cx="1440160" cy="685800"/>
          </a:xfrm>
          <a:prstGeom prst="roundRect">
            <a:avLst/>
          </a:prstGeom>
          <a:solidFill>
            <a:srgbClr val="FFC00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sz="1400" b="1" dirty="0" smtClean="0">
                <a:solidFill>
                  <a:schemeClr val="bg2">
                    <a:lumMod val="65000"/>
                    <a:lumOff val="35000"/>
                  </a:schemeClr>
                </a:solidFill>
              </a:rPr>
              <a:t>Algal pigments</a:t>
            </a:r>
            <a:endParaRPr lang="en-IE" sz="1400" dirty="0">
              <a:solidFill>
                <a:schemeClr val="bg2">
                  <a:lumMod val="65000"/>
                  <a:lumOff val="35000"/>
                </a:schemeClr>
              </a:solidFill>
            </a:endParaRPr>
          </a:p>
        </p:txBody>
      </p:sp>
      <p:sp>
        <p:nvSpPr>
          <p:cNvPr id="59" name="Rounded Rectangle 58"/>
          <p:cNvSpPr/>
          <p:nvPr/>
        </p:nvSpPr>
        <p:spPr>
          <a:xfrm>
            <a:off x="2057400" y="2971800"/>
            <a:ext cx="1440160" cy="685800"/>
          </a:xfrm>
          <a:prstGeom prst="roundRect">
            <a:avLst/>
          </a:prstGeom>
          <a:solidFill>
            <a:srgbClr val="FFC00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sz="1400" b="1" dirty="0" smtClean="0">
                <a:solidFill>
                  <a:schemeClr val="bg2">
                    <a:lumMod val="65000"/>
                    <a:lumOff val="35000"/>
                  </a:schemeClr>
                </a:solidFill>
              </a:rPr>
              <a:t>PAH</a:t>
            </a:r>
            <a:endParaRPr lang="en-IE" sz="1400" dirty="0">
              <a:solidFill>
                <a:schemeClr val="bg2">
                  <a:lumMod val="65000"/>
                  <a:lumOff val="35000"/>
                </a:schemeClr>
              </a:solidFill>
            </a:endParaRPr>
          </a:p>
        </p:txBody>
      </p:sp>
      <p:sp>
        <p:nvSpPr>
          <p:cNvPr id="60" name="Rounded Rectangle 59"/>
          <p:cNvSpPr/>
          <p:nvPr/>
        </p:nvSpPr>
        <p:spPr>
          <a:xfrm>
            <a:off x="1981200" y="2209800"/>
            <a:ext cx="1676400" cy="609600"/>
          </a:xfrm>
          <a:prstGeom prst="roundRect">
            <a:avLst/>
          </a:prstGeom>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sz="1400" b="1" u="sng" dirty="0" smtClean="0">
                <a:solidFill>
                  <a:schemeClr val="bg2"/>
                </a:solidFill>
              </a:rPr>
              <a:t>Contaminants</a:t>
            </a:r>
            <a:endParaRPr lang="en-IE" sz="1400" dirty="0">
              <a:solidFill>
                <a:schemeClr val="bg2"/>
              </a:solidFill>
            </a:endParaRPr>
          </a:p>
        </p:txBody>
      </p:sp>
      <p:sp>
        <p:nvSpPr>
          <p:cNvPr id="64" name="Rounded Rectangle 63"/>
          <p:cNvSpPr/>
          <p:nvPr/>
        </p:nvSpPr>
        <p:spPr>
          <a:xfrm>
            <a:off x="3962400" y="4648200"/>
            <a:ext cx="1219200" cy="685800"/>
          </a:xfrm>
          <a:prstGeom prst="roundRect">
            <a:avLst/>
          </a:prstGeom>
          <a:solidFill>
            <a:srgbClr val="FFC00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sz="1400" b="1" dirty="0" smtClean="0">
                <a:solidFill>
                  <a:schemeClr val="bg2">
                    <a:lumMod val="65000"/>
                    <a:lumOff val="35000"/>
                  </a:schemeClr>
                </a:solidFill>
              </a:rPr>
              <a:t>Atlantic</a:t>
            </a:r>
            <a:endParaRPr lang="en-IE" sz="1400" dirty="0">
              <a:solidFill>
                <a:schemeClr val="bg2">
                  <a:lumMod val="65000"/>
                  <a:lumOff val="35000"/>
                </a:schemeClr>
              </a:solidFill>
            </a:endParaRPr>
          </a:p>
        </p:txBody>
      </p:sp>
      <p:sp>
        <p:nvSpPr>
          <p:cNvPr id="65" name="Rounded Rectangle 64"/>
          <p:cNvSpPr/>
          <p:nvPr/>
        </p:nvSpPr>
        <p:spPr>
          <a:xfrm>
            <a:off x="3962400" y="3810000"/>
            <a:ext cx="1219200" cy="685800"/>
          </a:xfrm>
          <a:prstGeom prst="roundRect">
            <a:avLst/>
          </a:prstGeom>
          <a:solidFill>
            <a:srgbClr val="FFC00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sz="1400" b="1" dirty="0" err="1" smtClean="0">
                <a:solidFill>
                  <a:schemeClr val="bg2">
                    <a:lumMod val="65000"/>
                    <a:lumOff val="35000"/>
                  </a:schemeClr>
                </a:solidFill>
              </a:rPr>
              <a:t>Ligurian</a:t>
            </a:r>
            <a:endParaRPr lang="en-IE" sz="1400" dirty="0">
              <a:solidFill>
                <a:schemeClr val="bg2">
                  <a:lumMod val="65000"/>
                  <a:lumOff val="35000"/>
                </a:schemeClr>
              </a:solidFill>
            </a:endParaRPr>
          </a:p>
        </p:txBody>
      </p:sp>
      <p:sp>
        <p:nvSpPr>
          <p:cNvPr id="66" name="Rounded Rectangle 65"/>
          <p:cNvSpPr/>
          <p:nvPr/>
        </p:nvSpPr>
        <p:spPr>
          <a:xfrm>
            <a:off x="3962400" y="2971800"/>
            <a:ext cx="1219200" cy="685800"/>
          </a:xfrm>
          <a:prstGeom prst="roundRect">
            <a:avLst/>
          </a:prstGeom>
          <a:solidFill>
            <a:srgbClr val="FFC00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sz="1400" b="1" dirty="0" smtClean="0">
                <a:solidFill>
                  <a:schemeClr val="bg2">
                    <a:lumMod val="65000"/>
                    <a:lumOff val="35000"/>
                  </a:schemeClr>
                </a:solidFill>
              </a:rPr>
              <a:t>Adriatic</a:t>
            </a:r>
            <a:endParaRPr lang="en-IE" sz="1400" dirty="0">
              <a:solidFill>
                <a:schemeClr val="bg2">
                  <a:lumMod val="65000"/>
                  <a:lumOff val="35000"/>
                </a:schemeClr>
              </a:solidFill>
            </a:endParaRPr>
          </a:p>
        </p:txBody>
      </p:sp>
      <p:sp>
        <p:nvSpPr>
          <p:cNvPr id="67" name="Rounded Rectangle 66"/>
          <p:cNvSpPr/>
          <p:nvPr/>
        </p:nvSpPr>
        <p:spPr>
          <a:xfrm>
            <a:off x="5486400" y="3886200"/>
            <a:ext cx="1371600" cy="685800"/>
          </a:xfrm>
          <a:prstGeom prst="roundRect">
            <a:avLst/>
          </a:prstGeom>
          <a:solidFill>
            <a:srgbClr val="FFC00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sz="1400" b="1" dirty="0" smtClean="0">
                <a:solidFill>
                  <a:schemeClr val="bg2">
                    <a:lumMod val="65000"/>
                    <a:lumOff val="35000"/>
                  </a:schemeClr>
                </a:solidFill>
              </a:rPr>
              <a:t>FV</a:t>
            </a:r>
          </a:p>
          <a:p>
            <a:pPr algn="ctr">
              <a:defRPr/>
            </a:pPr>
            <a:r>
              <a:rPr lang="en-IE" sz="1400" b="1" dirty="0" err="1" smtClean="0">
                <a:solidFill>
                  <a:schemeClr val="bg2">
                    <a:lumMod val="65000"/>
                    <a:lumOff val="35000"/>
                  </a:schemeClr>
                </a:solidFill>
              </a:rPr>
              <a:t>Recopesca</a:t>
            </a:r>
            <a:endParaRPr lang="en-IE" sz="1400" dirty="0">
              <a:solidFill>
                <a:schemeClr val="bg2">
                  <a:lumMod val="65000"/>
                  <a:lumOff val="35000"/>
                </a:schemeClr>
              </a:solidFill>
            </a:endParaRPr>
          </a:p>
        </p:txBody>
      </p:sp>
      <p:sp>
        <p:nvSpPr>
          <p:cNvPr id="68" name="Rounded Rectangle 67"/>
          <p:cNvSpPr/>
          <p:nvPr/>
        </p:nvSpPr>
        <p:spPr>
          <a:xfrm>
            <a:off x="5486400" y="3048000"/>
            <a:ext cx="1295400" cy="685800"/>
          </a:xfrm>
          <a:prstGeom prst="roundRect">
            <a:avLst/>
          </a:prstGeom>
          <a:solidFill>
            <a:srgbClr val="FFC00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sz="1400" b="1" dirty="0" smtClean="0">
                <a:solidFill>
                  <a:schemeClr val="bg2">
                    <a:lumMod val="65000"/>
                    <a:lumOff val="35000"/>
                  </a:schemeClr>
                </a:solidFill>
              </a:rPr>
              <a:t>SOOP</a:t>
            </a:r>
          </a:p>
          <a:p>
            <a:pPr algn="ctr">
              <a:defRPr/>
            </a:pPr>
            <a:r>
              <a:rPr lang="en-IE" sz="1400" b="1" dirty="0" smtClean="0">
                <a:solidFill>
                  <a:schemeClr val="bg2">
                    <a:lumMod val="65000"/>
                    <a:lumOff val="35000"/>
                  </a:schemeClr>
                </a:solidFill>
              </a:rPr>
              <a:t>Workshop</a:t>
            </a:r>
            <a:endParaRPr lang="en-IE" sz="1400" dirty="0">
              <a:solidFill>
                <a:schemeClr val="bg2">
                  <a:lumMod val="65000"/>
                  <a:lumOff val="35000"/>
                </a:schemeClr>
              </a:solidFill>
            </a:endParaRPr>
          </a:p>
        </p:txBody>
      </p:sp>
      <p:sp>
        <p:nvSpPr>
          <p:cNvPr id="69" name="Rounded Rectangle 68"/>
          <p:cNvSpPr/>
          <p:nvPr/>
        </p:nvSpPr>
        <p:spPr>
          <a:xfrm>
            <a:off x="6934200" y="3733800"/>
            <a:ext cx="1600200" cy="685800"/>
          </a:xfrm>
          <a:prstGeom prst="roundRect">
            <a:avLst/>
          </a:prstGeom>
          <a:solidFill>
            <a:srgbClr val="FFC00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sz="1400" b="1" dirty="0" err="1" smtClean="0">
                <a:solidFill>
                  <a:schemeClr val="bg2">
                    <a:lumMod val="65000"/>
                    <a:lumOff val="35000"/>
                  </a:schemeClr>
                </a:solidFill>
              </a:rPr>
              <a:t>Algorithim</a:t>
            </a:r>
            <a:r>
              <a:rPr lang="en-IE" sz="1400" b="1" dirty="0" smtClean="0">
                <a:solidFill>
                  <a:schemeClr val="bg2">
                    <a:lumMod val="65000"/>
                    <a:lumOff val="35000"/>
                  </a:schemeClr>
                </a:solidFill>
              </a:rPr>
              <a:t> development</a:t>
            </a:r>
            <a:endParaRPr lang="en-IE" sz="1400" dirty="0">
              <a:solidFill>
                <a:schemeClr val="bg2">
                  <a:lumMod val="65000"/>
                  <a:lumOff val="35000"/>
                </a:schemeClr>
              </a:solidFill>
            </a:endParaRPr>
          </a:p>
        </p:txBody>
      </p:sp>
      <p:sp>
        <p:nvSpPr>
          <p:cNvPr id="70" name="Rounded Rectangle 69"/>
          <p:cNvSpPr/>
          <p:nvPr/>
        </p:nvSpPr>
        <p:spPr>
          <a:xfrm>
            <a:off x="7315200" y="4800600"/>
            <a:ext cx="1828800" cy="1143000"/>
          </a:xfrm>
          <a:prstGeom prst="roundRect">
            <a:avLst/>
          </a:prstGeom>
          <a:solidFill>
            <a:srgbClr val="FFC000"/>
          </a:solidFill>
          <a:ln/>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IE" sz="1400" b="1" dirty="0" smtClean="0">
                <a:solidFill>
                  <a:schemeClr val="bg2">
                    <a:lumMod val="65000"/>
                    <a:lumOff val="35000"/>
                  </a:schemeClr>
                </a:solidFill>
              </a:rPr>
              <a:t>RS, Buoy, Lander concurrent measurements</a:t>
            </a:r>
            <a:endParaRPr lang="en-IE" sz="1400" dirty="0">
              <a:solidFill>
                <a:schemeClr val="bg2">
                  <a:lumMod val="65000"/>
                  <a:lumOff val="35000"/>
                </a:schemeClr>
              </a:solidFill>
            </a:endParaRPr>
          </a:p>
        </p:txBody>
      </p:sp>
      <p:sp>
        <p:nvSpPr>
          <p:cNvPr id="71" name="Rounded Rectangle 70"/>
          <p:cNvSpPr/>
          <p:nvPr/>
        </p:nvSpPr>
        <p:spPr>
          <a:xfrm>
            <a:off x="1981200" y="1905000"/>
            <a:ext cx="1752600" cy="3505200"/>
          </a:xfrm>
          <a:prstGeom prst="round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E"/>
          </a:p>
        </p:txBody>
      </p:sp>
      <p:sp>
        <p:nvSpPr>
          <p:cNvPr id="75" name="Rounded Rectangle 74"/>
          <p:cNvSpPr/>
          <p:nvPr/>
        </p:nvSpPr>
        <p:spPr>
          <a:xfrm>
            <a:off x="5410200" y="1981200"/>
            <a:ext cx="1447800" cy="2743200"/>
          </a:xfrm>
          <a:prstGeom prst="round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E"/>
          </a:p>
        </p:txBody>
      </p:sp>
      <p:sp>
        <p:nvSpPr>
          <p:cNvPr id="76" name="Rounded Rectangle 75"/>
          <p:cNvSpPr/>
          <p:nvPr/>
        </p:nvSpPr>
        <p:spPr>
          <a:xfrm>
            <a:off x="6858000" y="1981200"/>
            <a:ext cx="1676400" cy="2514600"/>
          </a:xfrm>
          <a:prstGeom prst="round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E"/>
          </a:p>
        </p:txBody>
      </p:sp>
      <p:sp>
        <p:nvSpPr>
          <p:cNvPr id="77" name="Rounded Rectangle 76"/>
          <p:cNvSpPr/>
          <p:nvPr/>
        </p:nvSpPr>
        <p:spPr>
          <a:xfrm>
            <a:off x="7162800" y="2743200"/>
            <a:ext cx="1981200" cy="3352800"/>
          </a:xfrm>
          <a:prstGeom prst="round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E"/>
          </a:p>
        </p:txBody>
      </p:sp>
      <p:cxnSp>
        <p:nvCxnSpPr>
          <p:cNvPr id="79" name="Straight Connector 78"/>
          <p:cNvCxnSpPr/>
          <p:nvPr/>
        </p:nvCxnSpPr>
        <p:spPr>
          <a:xfrm>
            <a:off x="7162800" y="1676400"/>
            <a:ext cx="457200" cy="22860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81" name="Straight Connector 80"/>
          <p:cNvCxnSpPr>
            <a:stCxn id="32" idx="2"/>
            <a:endCxn id="75" idx="0"/>
          </p:cNvCxnSpPr>
          <p:nvPr/>
        </p:nvCxnSpPr>
        <p:spPr>
          <a:xfrm>
            <a:off x="5853100" y="1676400"/>
            <a:ext cx="281000" cy="30480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85" name="Straight Connector 84"/>
          <p:cNvCxnSpPr>
            <a:endCxn id="71" idx="0"/>
          </p:cNvCxnSpPr>
          <p:nvPr/>
        </p:nvCxnSpPr>
        <p:spPr>
          <a:xfrm flipH="1">
            <a:off x="2857500" y="1676400"/>
            <a:ext cx="38100" cy="22860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87" name="Straight Connector 86"/>
          <p:cNvCxnSpPr>
            <a:endCxn id="29" idx="0"/>
          </p:cNvCxnSpPr>
          <p:nvPr/>
        </p:nvCxnSpPr>
        <p:spPr>
          <a:xfrm flipH="1">
            <a:off x="952500" y="1676400"/>
            <a:ext cx="190500" cy="22860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89" name="Straight Connector 88"/>
          <p:cNvCxnSpPr>
            <a:stCxn id="34" idx="2"/>
            <a:endCxn id="28" idx="0"/>
          </p:cNvCxnSpPr>
          <p:nvPr/>
        </p:nvCxnSpPr>
        <p:spPr>
          <a:xfrm>
            <a:off x="4447220" y="1676400"/>
            <a:ext cx="162880" cy="30480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46" name="Straight Connector 45"/>
          <p:cNvCxnSpPr>
            <a:stCxn id="48" idx="2"/>
            <a:endCxn id="55" idx="0"/>
          </p:cNvCxnSpPr>
          <p:nvPr/>
        </p:nvCxnSpPr>
        <p:spPr bwMode="auto">
          <a:xfrm flipH="1">
            <a:off x="8423920" y="1738536"/>
            <a:ext cx="16296" cy="1157064"/>
          </a:xfrm>
          <a:prstGeom prst="line">
            <a:avLst/>
          </a:prstGeom>
          <a:noFill/>
          <a:ln w="50800" cap="flat" cmpd="sng" algn="ctr">
            <a:solidFill>
              <a:schemeClr val="bg1">
                <a:lumMod val="60000"/>
                <a:lumOff val="40000"/>
              </a:schemeClr>
            </a:solidFill>
            <a:prstDash val="solid"/>
            <a:round/>
            <a:headEnd type="none" w="med" len="med"/>
            <a:tailEnd type="none" w="med" len="med"/>
          </a:ln>
          <a:effectLst/>
        </p:spPr>
      </p:cxnSp>
      <p:sp>
        <p:nvSpPr>
          <p:cNvPr id="42" name="Rounded Rectangle 41"/>
          <p:cNvSpPr/>
          <p:nvPr/>
        </p:nvSpPr>
        <p:spPr bwMode="auto">
          <a:xfrm>
            <a:off x="7164288" y="2708920"/>
            <a:ext cx="1979712" cy="3456384"/>
          </a:xfrm>
          <a:prstGeom prst="roundRect">
            <a:avLst/>
          </a:prstGeom>
          <a:noFill/>
          <a:ln w="63500" cap="flat" cmpd="sng" algn="ctr">
            <a:solidFill>
              <a:srgbClr val="FF0000"/>
            </a:solidFill>
            <a:prstDash val="solid"/>
            <a:round/>
            <a:headEnd type="none" w="med" len="med"/>
            <a:tailEnd type="none" w="med" len="med"/>
          </a:ln>
          <a:effectLst/>
        </p:spPr>
        <p:txBody>
          <a:bodyPr vert="horz" wrap="square" lIns="92075" tIns="46038" rIns="92075" bIns="46038" numCol="1" rtlCol="0" anchor="b" anchorCtr="0" compatLnSpc="1">
            <a:prstTxWarp prst="textNoShape">
              <a:avLst/>
            </a:prstTxWarp>
          </a:bodyPr>
          <a:lstStyle/>
          <a:p>
            <a:pPr marL="0" marR="0" indent="0" algn="l" defTabSz="914400" rtl="0" eaLnBrk="1" fontAlgn="base" latinLnBrk="0" hangingPunct="1">
              <a:lnSpc>
                <a:spcPct val="90000"/>
              </a:lnSpc>
              <a:spcBef>
                <a:spcPct val="0"/>
              </a:spcBef>
              <a:spcAft>
                <a:spcPct val="0"/>
              </a:spcAft>
              <a:buClrTx/>
              <a:buSzTx/>
              <a:buFontTx/>
              <a:buNone/>
              <a:tabLst/>
            </a:pPr>
            <a:endParaRPr kumimoji="0" lang="en-IE" sz="2700" b="0" i="0" u="none" strike="noStrike" cap="none" normalizeH="0" baseline="0" smtClean="0">
              <a:ln>
                <a:noFill/>
              </a:ln>
              <a:solidFill>
                <a:srgbClr val="007AB4"/>
              </a:solidFill>
              <a:effectLst/>
              <a:latin typeface="Helvetica" pitchFamily="-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fill="hold"/>
                                        <p:tgtEl>
                                          <p:spTgt spid="42"/>
                                        </p:tgtEl>
                                        <p:attrNameLst>
                                          <p:attrName>ppt_x</p:attrName>
                                        </p:attrNameLst>
                                      </p:cBhvr>
                                      <p:tavLst>
                                        <p:tav tm="0">
                                          <p:val>
                                            <p:strVal val="#ppt_x"/>
                                          </p:val>
                                        </p:tav>
                                        <p:tav tm="100000">
                                          <p:val>
                                            <p:strVal val="#ppt_x"/>
                                          </p:val>
                                        </p:tav>
                                      </p:tavLst>
                                    </p:anim>
                                    <p:anim calcmode="lin" valueType="num">
                                      <p:cBhvr additive="base">
                                        <p:cTn id="8"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ftr" sz="quarter" idx="10"/>
          </p:nvPr>
        </p:nvSpPr>
        <p:spPr/>
        <p:txBody>
          <a:bodyPr/>
          <a:lstStyle/>
          <a:p>
            <a:pPr>
              <a:defRPr/>
            </a:pPr>
            <a:r>
              <a:rPr lang="fr-FR" dirty="0"/>
              <a:t>Date I City I Land</a:t>
            </a:r>
          </a:p>
        </p:txBody>
      </p:sp>
      <p:sp>
        <p:nvSpPr>
          <p:cNvPr id="37890" name="Rectangle 2"/>
          <p:cNvSpPr>
            <a:spLocks noGrp="1" noChangeArrowheads="1"/>
          </p:cNvSpPr>
          <p:nvPr>
            <p:ph type="ctrTitle"/>
          </p:nvPr>
        </p:nvSpPr>
        <p:spPr>
          <a:xfrm>
            <a:off x="2051050" y="4797425"/>
            <a:ext cx="5867400" cy="677863"/>
          </a:xfrm>
        </p:spPr>
        <p:txBody>
          <a:bodyPr/>
          <a:lstStyle/>
          <a:p>
            <a:pPr eaLnBrk="1" hangingPunct="1"/>
            <a:r>
              <a:rPr lang="en-GB" b="1" cap="none" smtClean="0">
                <a:solidFill>
                  <a:srgbClr val="004D99"/>
                </a:solidFill>
                <a:latin typeface="Verdana" pitchFamily="34" charset="0"/>
              </a:rPr>
              <a:t>JERICO WP10: JRA</a:t>
            </a:r>
            <a:br>
              <a:rPr lang="en-GB" b="1" cap="none" smtClean="0">
                <a:solidFill>
                  <a:srgbClr val="004D99"/>
                </a:solidFill>
                <a:latin typeface="Verdana" pitchFamily="34" charset="0"/>
              </a:rPr>
            </a:br>
            <a:r>
              <a:rPr lang="en-US" cap="none" smtClean="0">
                <a:latin typeface="Helvetica Neue" pitchFamily="-84" charset="0"/>
              </a:rPr>
              <a:t>Task 10.6</a:t>
            </a:r>
            <a:endParaRPr lang="fr-FR" cap="none" smtClean="0">
              <a:solidFill>
                <a:srgbClr val="004D99"/>
              </a:solidFill>
              <a:latin typeface="Helvetica Neue" pitchFamily="-84" charset="0"/>
            </a:endParaRPr>
          </a:p>
        </p:txBody>
      </p:sp>
      <p:sp>
        <p:nvSpPr>
          <p:cNvPr id="7171" name="Rectangle 3"/>
          <p:cNvSpPr>
            <a:spLocks noGrp="1" noChangeArrowheads="1"/>
          </p:cNvSpPr>
          <p:nvPr>
            <p:ph type="subTitle" idx="1"/>
          </p:nvPr>
        </p:nvSpPr>
        <p:spPr>
          <a:xfrm>
            <a:off x="2051050" y="5445125"/>
            <a:ext cx="5867400" cy="677863"/>
          </a:xfrm>
        </p:spPr>
        <p:txBody>
          <a:bodyPr/>
          <a:lstStyle/>
          <a:p>
            <a:pPr eaLnBrk="1" hangingPunct="1"/>
            <a:r>
              <a:rPr lang="fr-FR" smtClean="0">
                <a:latin typeface="Helvetica" pitchFamily="-84" charset="0"/>
              </a:rPr>
              <a:t>Fritz Francken, Matthias Baeye &amp; Michael Fettweis</a:t>
            </a:r>
          </a:p>
        </p:txBody>
      </p:sp>
      <p:sp>
        <p:nvSpPr>
          <p:cNvPr id="7172" name="Rectangle 4"/>
          <p:cNvSpPr>
            <a:spLocks noChangeArrowheads="1"/>
          </p:cNvSpPr>
          <p:nvPr/>
        </p:nvSpPr>
        <p:spPr bwMode="auto">
          <a:xfrm>
            <a:off x="3397250" y="254000"/>
            <a:ext cx="184150" cy="461963"/>
          </a:xfrm>
          <a:prstGeom prst="rect">
            <a:avLst/>
          </a:prstGeom>
          <a:noFill/>
          <a:ln w="9525">
            <a:noFill/>
            <a:miter lim="800000"/>
            <a:headEnd/>
            <a:tailEnd/>
          </a:ln>
        </p:spPr>
        <p:txBody>
          <a:bodyPr wrap="none" lIns="92075" tIns="46038" rIns="92075" bIns="46038" anchor="b">
            <a:spAutoFit/>
          </a:bodyPr>
          <a:lstStyle/>
          <a:p>
            <a:pPr>
              <a:lnSpc>
                <a:spcPct val="90000"/>
              </a:lnSpc>
            </a:pPr>
            <a:endParaRPr lang="fr-FR"/>
          </a:p>
        </p:txBody>
      </p:sp>
      <p:sp>
        <p:nvSpPr>
          <p:cNvPr id="7173" name="Rectangle 5"/>
          <p:cNvSpPr>
            <a:spLocks noChangeArrowheads="1"/>
          </p:cNvSpPr>
          <p:nvPr/>
        </p:nvSpPr>
        <p:spPr bwMode="auto">
          <a:xfrm>
            <a:off x="3408363" y="244475"/>
            <a:ext cx="184150" cy="461963"/>
          </a:xfrm>
          <a:prstGeom prst="rect">
            <a:avLst/>
          </a:prstGeom>
          <a:noFill/>
          <a:ln w="9525">
            <a:noFill/>
            <a:miter lim="800000"/>
            <a:headEnd/>
            <a:tailEnd/>
          </a:ln>
        </p:spPr>
        <p:txBody>
          <a:bodyPr wrap="none" lIns="92075" tIns="46038" rIns="92075" bIns="46038" anchor="b">
            <a:spAutoFit/>
          </a:bodyPr>
          <a:lstStyle/>
          <a:p>
            <a:pPr>
              <a:lnSpc>
                <a:spcPct val="90000"/>
              </a:lnSpc>
            </a:pPr>
            <a:endParaRPr lang="fr-F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r>
              <a:rPr lang="en-US" cap="none" smtClean="0"/>
              <a:t>Task 10.6: </a:t>
            </a:r>
            <a:r>
              <a:rPr lang="en-IE" cap="none" smtClean="0"/>
              <a:t>EMERGING TECHNOLOGY – REMOTE SENSING OF SUSPENDED PARTICULATE MATTER CONCENTRATION, INTER-COMPARISON WITH SMART BUOY AND BENTHIC LANDER (MUMM)</a:t>
            </a:r>
            <a:r>
              <a:rPr lang="en-US" cap="none" smtClean="0"/>
              <a:t> </a:t>
            </a:r>
          </a:p>
        </p:txBody>
      </p:sp>
      <p:sp>
        <p:nvSpPr>
          <p:cNvPr id="3" name="Content Placeholder 2"/>
          <p:cNvSpPr>
            <a:spLocks noGrp="1"/>
          </p:cNvSpPr>
          <p:nvPr>
            <p:ph idx="1"/>
          </p:nvPr>
        </p:nvSpPr>
        <p:spPr/>
        <p:txBody>
          <a:bodyPr/>
          <a:lstStyle/>
          <a:p>
            <a:pPr eaLnBrk="1" hangingPunct="1">
              <a:defRPr/>
            </a:pPr>
            <a:r>
              <a:rPr lang="en-US" sz="2400" b="1" dirty="0" smtClean="0">
                <a:solidFill>
                  <a:schemeClr val="bg1"/>
                </a:solidFill>
                <a:ea typeface="ＭＳ Ｐゴシック" charset="0"/>
                <a:cs typeface="+mn-cs"/>
              </a:rPr>
              <a:t>Rationale</a:t>
            </a:r>
          </a:p>
          <a:p>
            <a:pPr eaLnBrk="1" hangingPunct="1">
              <a:buFont typeface="Arial"/>
              <a:buChar char="•"/>
              <a:defRPr/>
            </a:pPr>
            <a:r>
              <a:rPr lang="en-US" sz="2400" b="1" dirty="0" smtClean="0">
                <a:solidFill>
                  <a:schemeClr val="bg1"/>
                </a:solidFill>
                <a:ea typeface="ＭＳ Ｐゴシック" charset="0"/>
                <a:cs typeface="+mn-cs"/>
              </a:rPr>
              <a:t>Tripods have recorded extensive data sets of continuous time series of SPM near the bottom.</a:t>
            </a:r>
          </a:p>
          <a:p>
            <a:pPr marL="285750" indent="-285750" eaLnBrk="1" hangingPunct="1">
              <a:buFont typeface="Arial"/>
              <a:buChar char="•"/>
              <a:defRPr/>
            </a:pPr>
            <a:r>
              <a:rPr lang="en-IE" sz="2400" b="1" dirty="0">
                <a:solidFill>
                  <a:schemeClr val="bg1"/>
                </a:solidFill>
                <a:ea typeface="ＭＳ Ｐゴシック" charset="0"/>
                <a:cs typeface="+mn-cs"/>
              </a:rPr>
              <a:t>L</a:t>
            </a:r>
            <a:r>
              <a:rPr lang="en-IE" sz="2400" b="1" dirty="0" smtClean="0">
                <a:solidFill>
                  <a:schemeClr val="bg1"/>
                </a:solidFill>
                <a:ea typeface="ＭＳ Ｐゴシック" charset="0"/>
                <a:cs typeface="+mn-cs"/>
              </a:rPr>
              <a:t>arge </a:t>
            </a:r>
            <a:r>
              <a:rPr lang="en-IE" sz="2400" b="1" dirty="0">
                <a:solidFill>
                  <a:schemeClr val="bg1"/>
                </a:solidFill>
                <a:ea typeface="ＭＳ Ｐゴシック" charset="0"/>
                <a:cs typeface="+mn-cs"/>
              </a:rPr>
              <a:t>synoptic scenes of surface SPM concentrations may be retrieved from satellites</a:t>
            </a:r>
            <a:r>
              <a:rPr lang="en-US" sz="2400" b="1" dirty="0">
                <a:solidFill>
                  <a:schemeClr val="bg1"/>
                </a:solidFill>
                <a:ea typeface="ＭＳ Ｐゴシック" charset="0"/>
                <a:cs typeface="+mn-cs"/>
              </a:rPr>
              <a:t> </a:t>
            </a:r>
            <a:endParaRPr lang="en-US" sz="2400" b="1" dirty="0" smtClean="0">
              <a:solidFill>
                <a:schemeClr val="bg1"/>
              </a:solidFill>
              <a:ea typeface="ＭＳ Ｐゴシック" charset="0"/>
              <a:cs typeface="+mn-cs"/>
            </a:endParaRPr>
          </a:p>
          <a:p>
            <a:pPr marL="285750" indent="-285750" eaLnBrk="1" hangingPunct="1">
              <a:buFont typeface="Arial"/>
              <a:buChar char="•"/>
              <a:defRPr/>
            </a:pPr>
            <a:r>
              <a:rPr lang="en-US" sz="2400" b="1" dirty="0" smtClean="0">
                <a:solidFill>
                  <a:schemeClr val="bg1"/>
                </a:solidFill>
                <a:ea typeface="ＭＳ Ｐゴシック" charset="0"/>
                <a:cs typeface="+mn-cs"/>
              </a:rPr>
              <a:t>Surface is missing link</a:t>
            </a:r>
          </a:p>
          <a:p>
            <a:pPr eaLnBrk="1" hangingPunct="1">
              <a:buFont typeface="Arial"/>
              <a:buChar char="•"/>
              <a:defRPr/>
            </a:pPr>
            <a:endParaRPr lang="en-US" sz="2400" b="1" dirty="0" smtClean="0">
              <a:solidFill>
                <a:schemeClr val="bg1"/>
              </a:solidFill>
              <a:ea typeface="ＭＳ Ｐゴシック" charset="0"/>
              <a:cs typeface="+mn-cs"/>
            </a:endParaRPr>
          </a:p>
          <a:p>
            <a:pPr marL="0" indent="0" eaLnBrk="1" hangingPunct="1">
              <a:defRPr/>
            </a:pPr>
            <a:r>
              <a:rPr lang="en-US" sz="2400" b="1" dirty="0" smtClean="0">
                <a:solidFill>
                  <a:schemeClr val="bg1"/>
                </a:solidFill>
                <a:ea typeface="ＭＳ Ｐゴシック" charset="0"/>
                <a:cs typeface="+mn-cs"/>
              </a:rPr>
              <a:t>Smart buoy will allow to link both data and increase match-ups</a:t>
            </a:r>
            <a:endParaRPr lang="en-US" sz="2400" b="1" dirty="0">
              <a:solidFill>
                <a:schemeClr val="bg1"/>
              </a:solidFill>
              <a:ea typeface="ＭＳ Ｐゴシック" charset="0"/>
              <a:cs typeface="+mn-cs"/>
            </a:endParaRPr>
          </a:p>
        </p:txBody>
      </p:sp>
      <p:sp>
        <p:nvSpPr>
          <p:cNvPr id="4" name="Footer Placeholder 3"/>
          <p:cNvSpPr>
            <a:spLocks noGrp="1"/>
          </p:cNvSpPr>
          <p:nvPr>
            <p:ph type="ftr" sz="quarter" idx="10"/>
          </p:nvPr>
        </p:nvSpPr>
        <p:spPr/>
        <p:txBody>
          <a:bodyPr/>
          <a:lstStyle/>
          <a:p>
            <a:pPr>
              <a:defRPr/>
            </a:pPr>
            <a:r>
              <a:rPr lang="fr-FR" smtClean="0"/>
              <a:t>www.jerico-fp7.eu</a:t>
            </a:r>
            <a:endParaRPr lang="fr-F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defRPr/>
            </a:pPr>
            <a:r>
              <a:rPr lang="en-IE" dirty="0" smtClean="0">
                <a:ea typeface="+mj-ea"/>
                <a:cs typeface="+mj-cs"/>
              </a:rPr>
              <a:t>Passive Measuring buoy: turbidity</a:t>
            </a:r>
            <a:endParaRPr lang="en-US" dirty="0" smtClean="0">
              <a:ea typeface="+mj-ea"/>
              <a:cs typeface="+mj-cs"/>
            </a:endParaRPr>
          </a:p>
        </p:txBody>
      </p:sp>
      <p:sp>
        <p:nvSpPr>
          <p:cNvPr id="12290" name="Rectangle 3"/>
          <p:cNvSpPr>
            <a:spLocks noGrp="1" noChangeArrowheads="1"/>
          </p:cNvSpPr>
          <p:nvPr>
            <p:ph type="body" idx="1"/>
          </p:nvPr>
        </p:nvSpPr>
        <p:spPr/>
        <p:txBody>
          <a:bodyPr/>
          <a:lstStyle/>
          <a:p>
            <a:pPr eaLnBrk="1" hangingPunct="1">
              <a:buFontTx/>
              <a:buChar char="-"/>
            </a:pPr>
            <a:r>
              <a:rPr lang="en-US" smtClean="0"/>
              <a:t>Shallow water turbidity meter</a:t>
            </a:r>
          </a:p>
          <a:p>
            <a:pPr eaLnBrk="1" hangingPunct="1">
              <a:buFontTx/>
              <a:buChar char="-"/>
            </a:pPr>
            <a:r>
              <a:rPr lang="en-US" smtClean="0"/>
              <a:t>OBS-5+ Campbell Scientific, autonomous</a:t>
            </a:r>
          </a:p>
          <a:p>
            <a:pPr eaLnBrk="1" hangingPunct="1">
              <a:buFontTx/>
              <a:buChar char="-"/>
            </a:pPr>
            <a:r>
              <a:rPr lang="en-US" smtClean="0"/>
              <a:t>+ wiper in order to avoid bio-fouling</a:t>
            </a:r>
          </a:p>
          <a:p>
            <a:pPr eaLnBrk="1" hangingPunct="1">
              <a:buFontTx/>
              <a:buChar char="-"/>
            </a:pPr>
            <a:r>
              <a:rPr lang="en-US" smtClean="0"/>
              <a:t>in cooperation with</a:t>
            </a:r>
          </a:p>
        </p:txBody>
      </p:sp>
      <p:pic>
        <p:nvPicPr>
          <p:cNvPr id="12291" name="Picture 1"/>
          <p:cNvPicPr>
            <a:picLocks noChangeAspect="1"/>
          </p:cNvPicPr>
          <p:nvPr/>
        </p:nvPicPr>
        <p:blipFill>
          <a:blip r:embed="rId2" cstate="print"/>
          <a:srcRect/>
          <a:stretch>
            <a:fillRect/>
          </a:stretch>
        </p:blipFill>
        <p:spPr bwMode="auto">
          <a:xfrm>
            <a:off x="762000" y="4157663"/>
            <a:ext cx="1905000" cy="819150"/>
          </a:xfrm>
          <a:prstGeom prst="rect">
            <a:avLst/>
          </a:prstGeom>
          <a:noFill/>
          <a:ln w="9525">
            <a:noFill/>
            <a:miter lim="800000"/>
            <a:headEnd/>
            <a:tailEnd/>
          </a:ln>
        </p:spPr>
      </p:pic>
      <p:pic>
        <p:nvPicPr>
          <p:cNvPr id="12292" name="Picture 2"/>
          <p:cNvPicPr>
            <a:picLocks noChangeAspect="1"/>
          </p:cNvPicPr>
          <p:nvPr/>
        </p:nvPicPr>
        <p:blipFill>
          <a:blip r:embed="rId3" cstate="print"/>
          <a:srcRect/>
          <a:stretch>
            <a:fillRect/>
          </a:stretch>
        </p:blipFill>
        <p:spPr bwMode="auto">
          <a:xfrm>
            <a:off x="1905000" y="5241925"/>
            <a:ext cx="1295400" cy="428625"/>
          </a:xfrm>
          <a:prstGeom prst="rect">
            <a:avLst/>
          </a:prstGeom>
          <a:noFill/>
          <a:ln w="9525">
            <a:noFill/>
            <a:miter lim="800000"/>
            <a:headEnd/>
            <a:tailEnd/>
          </a:ln>
        </p:spPr>
      </p:pic>
      <p:pic>
        <p:nvPicPr>
          <p:cNvPr id="12293" name="Picture 3"/>
          <p:cNvPicPr>
            <a:picLocks noChangeAspect="1"/>
          </p:cNvPicPr>
          <p:nvPr/>
        </p:nvPicPr>
        <p:blipFill>
          <a:blip r:embed="rId4" cstate="print"/>
          <a:srcRect/>
          <a:stretch>
            <a:fillRect/>
          </a:stretch>
        </p:blipFill>
        <p:spPr bwMode="auto">
          <a:xfrm>
            <a:off x="2971800" y="4067175"/>
            <a:ext cx="1438275" cy="1000125"/>
          </a:xfrm>
          <a:prstGeom prst="rect">
            <a:avLst/>
          </a:prstGeom>
          <a:noFill/>
          <a:ln w="9525">
            <a:noFill/>
            <a:miter lim="800000"/>
            <a:headEnd/>
            <a:tailEnd/>
          </a:ln>
        </p:spPr>
      </p:pic>
      <p:pic>
        <p:nvPicPr>
          <p:cNvPr id="12294" name="Picture 4"/>
          <p:cNvPicPr>
            <a:picLocks noChangeAspect="1"/>
          </p:cNvPicPr>
          <p:nvPr/>
        </p:nvPicPr>
        <p:blipFill>
          <a:blip r:embed="rId5" cstate="print"/>
          <a:srcRect/>
          <a:stretch>
            <a:fillRect/>
          </a:stretch>
        </p:blipFill>
        <p:spPr bwMode="auto">
          <a:xfrm rot="2208398">
            <a:off x="5172075" y="2857500"/>
            <a:ext cx="3416300" cy="1358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smtClean="0">
                <a:ea typeface="+mj-ea"/>
                <a:cs typeface="+mj-cs"/>
              </a:rPr>
              <a:t>Location</a:t>
            </a:r>
            <a:endParaRPr lang="fr-BE" dirty="0">
              <a:ea typeface="+mj-ea"/>
              <a:cs typeface="+mj-cs"/>
            </a:endParaRPr>
          </a:p>
        </p:txBody>
      </p:sp>
      <p:pic>
        <p:nvPicPr>
          <p:cNvPr id="14338" name="Content Placeholder 4"/>
          <p:cNvPicPr>
            <a:picLocks noGrp="1" noChangeAspect="1"/>
          </p:cNvPicPr>
          <p:nvPr>
            <p:ph idx="1"/>
          </p:nvPr>
        </p:nvPicPr>
        <p:blipFill>
          <a:blip r:embed="rId2" cstate="print"/>
          <a:srcRect/>
          <a:stretch>
            <a:fillRect/>
          </a:stretch>
        </p:blipFill>
        <p:spPr>
          <a:xfrm>
            <a:off x="2590800" y="2133600"/>
            <a:ext cx="6240463" cy="3017838"/>
          </a:xfrm>
        </p:spPr>
      </p:pic>
      <p:sp>
        <p:nvSpPr>
          <p:cNvPr id="4" name="Footer Placeholder 3"/>
          <p:cNvSpPr>
            <a:spLocks noGrp="1"/>
          </p:cNvSpPr>
          <p:nvPr>
            <p:ph type="ftr" sz="quarter" idx="11"/>
          </p:nvPr>
        </p:nvSpPr>
        <p:spPr/>
        <p:txBody>
          <a:bodyPr/>
          <a:lstStyle/>
          <a:p>
            <a:pPr>
              <a:defRPr/>
            </a:pPr>
            <a:endParaRPr lang="en-US"/>
          </a:p>
        </p:txBody>
      </p:sp>
      <p:pic>
        <p:nvPicPr>
          <p:cNvPr id="14340" name="Picture 6"/>
          <p:cNvPicPr>
            <a:picLocks noChangeAspect="1"/>
          </p:cNvPicPr>
          <p:nvPr/>
        </p:nvPicPr>
        <p:blipFill>
          <a:blip r:embed="rId3" cstate="print"/>
          <a:srcRect l="2171" t="2029" r="13455" b="78120"/>
          <a:stretch>
            <a:fillRect/>
          </a:stretch>
        </p:blipFill>
        <p:spPr bwMode="auto">
          <a:xfrm>
            <a:off x="3352800" y="2209800"/>
            <a:ext cx="2770188" cy="339725"/>
          </a:xfrm>
          <a:prstGeom prst="rect">
            <a:avLst/>
          </a:prstGeom>
          <a:noFill/>
          <a:ln w="9525">
            <a:noFill/>
            <a:miter lim="800000"/>
            <a:headEnd/>
            <a:tailEnd/>
          </a:ln>
        </p:spPr>
      </p:pic>
      <p:sp>
        <p:nvSpPr>
          <p:cNvPr id="14341" name="Smiley Face 7"/>
          <p:cNvSpPr>
            <a:spLocks noChangeArrowheads="1"/>
          </p:cNvSpPr>
          <p:nvPr/>
        </p:nvSpPr>
        <p:spPr bwMode="auto">
          <a:xfrm>
            <a:off x="1143000" y="2971800"/>
            <a:ext cx="914400" cy="914400"/>
          </a:xfrm>
          <a:prstGeom prst="smileyFace">
            <a:avLst>
              <a:gd name="adj" fmla="val 4653"/>
            </a:avLst>
          </a:prstGeom>
          <a:noFill/>
          <a:ln w="9525">
            <a:noFill/>
            <a:round/>
            <a:headEnd/>
            <a:tailEnd/>
          </a:ln>
        </p:spPr>
        <p:txBody>
          <a:bodyPr lIns="92075" tIns="46038" rIns="92075" bIns="46038" anchor="b"/>
          <a:lstStyle/>
          <a:p>
            <a:pPr>
              <a:lnSpc>
                <a:spcPct val="90000"/>
              </a:lnSpc>
            </a:pPr>
            <a:endParaRPr lang="fr-BE"/>
          </a:p>
        </p:txBody>
      </p:sp>
      <p:pic>
        <p:nvPicPr>
          <p:cNvPr id="14342" name="Picture 9"/>
          <p:cNvPicPr>
            <a:picLocks noChangeAspect="1"/>
          </p:cNvPicPr>
          <p:nvPr/>
        </p:nvPicPr>
        <p:blipFill>
          <a:blip r:embed="rId4" cstate="print"/>
          <a:srcRect/>
          <a:stretch>
            <a:fillRect/>
          </a:stretch>
        </p:blipFill>
        <p:spPr bwMode="auto">
          <a:xfrm>
            <a:off x="152400" y="2395538"/>
            <a:ext cx="2286000" cy="3465512"/>
          </a:xfrm>
          <a:prstGeom prst="rect">
            <a:avLst/>
          </a:prstGeom>
          <a:noFill/>
          <a:ln w="9525">
            <a:noFill/>
            <a:miter lim="800000"/>
            <a:headEnd/>
            <a:tailEnd/>
          </a:ln>
        </p:spPr>
      </p:pic>
      <p:sp>
        <p:nvSpPr>
          <p:cNvPr id="14343" name="Isosceles Triangle 13"/>
          <p:cNvSpPr>
            <a:spLocks noChangeArrowheads="1"/>
          </p:cNvSpPr>
          <p:nvPr/>
        </p:nvSpPr>
        <p:spPr bwMode="auto">
          <a:xfrm>
            <a:off x="5105400" y="3482975"/>
            <a:ext cx="328613" cy="304800"/>
          </a:xfrm>
          <a:prstGeom prst="triangle">
            <a:avLst>
              <a:gd name="adj" fmla="val 50000"/>
            </a:avLst>
          </a:prstGeom>
          <a:solidFill>
            <a:srgbClr val="FF0000"/>
          </a:solidFill>
          <a:ln w="9525">
            <a:noFill/>
            <a:round/>
            <a:headEnd/>
            <a:tailEnd/>
          </a:ln>
        </p:spPr>
        <p:txBody>
          <a:bodyPr lIns="92075" tIns="46038" rIns="92075" bIns="46038" anchor="b"/>
          <a:lstStyle/>
          <a:p>
            <a:pPr>
              <a:lnSpc>
                <a:spcPct val="90000"/>
              </a:lnSpc>
            </a:pPr>
            <a:endParaRPr lang="fr-BE"/>
          </a:p>
        </p:txBody>
      </p:sp>
      <p:sp>
        <p:nvSpPr>
          <p:cNvPr id="14344" name="Rectangle 14"/>
          <p:cNvSpPr>
            <a:spLocks noChangeArrowheads="1"/>
          </p:cNvSpPr>
          <p:nvPr/>
        </p:nvSpPr>
        <p:spPr bwMode="auto">
          <a:xfrm>
            <a:off x="2590800" y="5268913"/>
            <a:ext cx="5943600" cy="979487"/>
          </a:xfrm>
          <a:prstGeom prst="rect">
            <a:avLst/>
          </a:prstGeom>
          <a:noFill/>
          <a:ln w="9525">
            <a:noFill/>
            <a:miter lim="800000"/>
            <a:headEnd/>
            <a:tailEnd/>
          </a:ln>
        </p:spPr>
        <p:txBody>
          <a:bodyPr>
            <a:spAutoFit/>
          </a:bodyPr>
          <a:lstStyle/>
          <a:p>
            <a:pPr lvl="2">
              <a:lnSpc>
                <a:spcPct val="90000"/>
              </a:lnSpc>
            </a:pPr>
            <a:r>
              <a:rPr lang="en-US" sz="1600"/>
              <a:t>at a water depth of 1-2 m, near MOW1</a:t>
            </a:r>
          </a:p>
          <a:p>
            <a:pPr lvl="2">
              <a:lnSpc>
                <a:spcPct val="90000"/>
              </a:lnSpc>
            </a:pPr>
            <a:r>
              <a:rPr lang="en-US" sz="1600"/>
              <a:t>at a distance of 6 km from Zeebrugge harbor</a:t>
            </a:r>
          </a:p>
          <a:p>
            <a:pPr lvl="2">
              <a:lnSpc>
                <a:spcPct val="90000"/>
              </a:lnSpc>
            </a:pPr>
            <a:r>
              <a:rPr lang="en-US" sz="1600"/>
              <a:t>data will be logged internally over periods of several months (depending on sampling frequency)</a:t>
            </a:r>
            <a:endParaRPr lang="fr-BE" sz="160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G_7833_edited-2.jpg"/>
          <p:cNvPicPr>
            <a:picLocks noChangeAspect="1"/>
          </p:cNvPicPr>
          <p:nvPr/>
        </p:nvPicPr>
        <p:blipFill>
          <a:blip r:embed="rId2" cstate="print"/>
          <a:stretch>
            <a:fillRect/>
          </a:stretch>
        </p:blipFill>
        <p:spPr>
          <a:xfrm>
            <a:off x="0" y="0"/>
            <a:ext cx="9144000" cy="5726430"/>
          </a:xfrm>
          <a:prstGeom prst="rect">
            <a:avLst/>
          </a:prstGeom>
        </p:spPr>
      </p:pic>
      <p:sp>
        <p:nvSpPr>
          <p:cNvPr id="2" name="Title 1"/>
          <p:cNvSpPr>
            <a:spLocks noGrp="1"/>
          </p:cNvSpPr>
          <p:nvPr>
            <p:ph type="title"/>
          </p:nvPr>
        </p:nvSpPr>
        <p:spPr>
          <a:xfrm>
            <a:off x="1043608" y="5229200"/>
            <a:ext cx="6781800" cy="1143000"/>
          </a:xfrm>
        </p:spPr>
        <p:txBody>
          <a:bodyPr/>
          <a:lstStyle/>
          <a:p>
            <a:r>
              <a:rPr lang="en-IE" dirty="0" smtClean="0"/>
              <a:t>Courtesy: </a:t>
            </a:r>
            <a:r>
              <a:rPr lang="en-IE" dirty="0" err="1" smtClean="0"/>
              <a:t>eugene</a:t>
            </a:r>
            <a:r>
              <a:rPr lang="en-IE" dirty="0" smtClean="0"/>
              <a:t> mc </a:t>
            </a:r>
            <a:r>
              <a:rPr lang="en-IE" dirty="0" err="1" smtClean="0"/>
              <a:t>keown</a:t>
            </a:r>
            <a:r>
              <a:rPr lang="en-IE" dirty="0" smtClean="0"/>
              <a:t>, </a:t>
            </a:r>
            <a:r>
              <a:rPr lang="en-IE" dirty="0" err="1" smtClean="0"/>
              <a:t>biospherics</a:t>
            </a:r>
            <a:r>
              <a:rPr lang="en-IE" dirty="0" smtClean="0"/>
              <a:t> LTD</a:t>
            </a:r>
            <a:endParaRPr lang="en-IE" dirty="0"/>
          </a:p>
        </p:txBody>
      </p:sp>
      <p:sp>
        <p:nvSpPr>
          <p:cNvPr id="3" name="Footer Placeholder 2"/>
          <p:cNvSpPr>
            <a:spLocks noGrp="1"/>
          </p:cNvSpPr>
          <p:nvPr>
            <p:ph type="ftr" sz="quarter" idx="10"/>
          </p:nvPr>
        </p:nvSpPr>
        <p:spPr/>
        <p:txBody>
          <a:bodyPr/>
          <a:lstStyle/>
          <a:p>
            <a:pPr>
              <a:defRPr/>
            </a:pPr>
            <a:r>
              <a:rPr lang="fr-FR" smtClean="0"/>
              <a:t>www.jerico-fp7.eu</a:t>
            </a:r>
            <a:endParaRPr lang="fr-FR"/>
          </a:p>
        </p:txBody>
      </p:sp>
      <p:sp>
        <p:nvSpPr>
          <p:cNvPr id="4" name="Content Placeholder 3"/>
          <p:cNvSpPr>
            <a:spLocks noGrp="1"/>
          </p:cNvSpPr>
          <p:nvPr>
            <p:ph idx="1"/>
          </p:nvPr>
        </p:nvSpPr>
        <p:spPr>
          <a:xfrm>
            <a:off x="467544" y="980728"/>
            <a:ext cx="8210872" cy="930424"/>
          </a:xfrm>
        </p:spPr>
        <p:txBody>
          <a:bodyPr/>
          <a:lstStyle/>
          <a:p>
            <a:pPr algn="ctr"/>
            <a:r>
              <a:rPr lang="en-IE" sz="3200" b="1" i="0" dirty="0" smtClean="0">
                <a:solidFill>
                  <a:schemeClr val="bg1">
                    <a:lumMod val="50000"/>
                  </a:schemeClr>
                </a:solidFill>
              </a:rPr>
              <a:t>OBSERVING THE COASTAL OCEAN</a:t>
            </a:r>
            <a:endParaRPr lang="en-IE" sz="3200" b="1" i="0" dirty="0">
              <a:solidFill>
                <a:schemeClr val="bg1">
                  <a:lumMod val="50000"/>
                </a:schemeClr>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TASK 10.1: BIOLOGICAL COMPARTMENTS</a:t>
            </a:r>
            <a:endParaRPr lang="en-IE" dirty="0"/>
          </a:p>
        </p:txBody>
      </p:sp>
      <p:sp>
        <p:nvSpPr>
          <p:cNvPr id="3" name="Content Placeholder 2"/>
          <p:cNvSpPr>
            <a:spLocks noGrp="1"/>
          </p:cNvSpPr>
          <p:nvPr>
            <p:ph idx="1"/>
          </p:nvPr>
        </p:nvSpPr>
        <p:spPr/>
        <p:txBody>
          <a:bodyPr/>
          <a:lstStyle/>
          <a:p>
            <a:r>
              <a:rPr lang="en-GB" dirty="0" smtClean="0"/>
              <a:t>Four principal techniques are developed in this task:</a:t>
            </a:r>
            <a:endParaRPr lang="en-IE" dirty="0" smtClean="0"/>
          </a:p>
          <a:p>
            <a:pPr lvl="0"/>
            <a:r>
              <a:rPr lang="en-GB" dirty="0" smtClean="0"/>
              <a:t>1</a:t>
            </a:r>
            <a:r>
              <a:rPr lang="en-GB" baseline="30000" dirty="0" smtClean="0"/>
              <a:t>st</a:t>
            </a:r>
            <a:r>
              <a:rPr lang="en-GB" dirty="0" smtClean="0"/>
              <a:t>  development is on in situ video images of the sediment interface acquired using ROV or other mobile systems</a:t>
            </a:r>
            <a:endParaRPr lang="en-IE" dirty="0" smtClean="0"/>
          </a:p>
          <a:p>
            <a:pPr lvl="0"/>
            <a:r>
              <a:rPr lang="en-GB" dirty="0" smtClean="0"/>
              <a:t>2</a:t>
            </a:r>
            <a:r>
              <a:rPr lang="en-GB" baseline="30000" dirty="0" smtClean="0"/>
              <a:t>nd</a:t>
            </a:r>
            <a:r>
              <a:rPr lang="en-GB" dirty="0" smtClean="0"/>
              <a:t> development is on in situ sediment profiler camera</a:t>
            </a:r>
            <a:endParaRPr lang="en-IE" dirty="0" smtClean="0"/>
          </a:p>
          <a:p>
            <a:pPr lvl="0"/>
            <a:r>
              <a:rPr lang="en-GB" dirty="0" smtClean="0"/>
              <a:t>3</a:t>
            </a:r>
            <a:r>
              <a:rPr lang="en-GB" baseline="30000" dirty="0" smtClean="0"/>
              <a:t>rd</a:t>
            </a:r>
            <a:r>
              <a:rPr lang="en-GB" dirty="0" smtClean="0"/>
              <a:t> development: video sequences, obtained with fixed platform</a:t>
            </a:r>
            <a:endParaRPr lang="en-IE" dirty="0" smtClean="0"/>
          </a:p>
          <a:p>
            <a:pPr lvl="0"/>
            <a:r>
              <a:rPr lang="en-GB" dirty="0" smtClean="0"/>
              <a:t>4th development: dealing with pelagic ecosystems analysis of images obtained with </a:t>
            </a:r>
            <a:r>
              <a:rPr lang="en-GB" dirty="0" err="1" smtClean="0"/>
              <a:t>Flowcam</a:t>
            </a:r>
            <a:r>
              <a:rPr lang="en-GB" dirty="0" smtClean="0"/>
              <a:t>, </a:t>
            </a:r>
            <a:r>
              <a:rPr lang="en-GB" dirty="0" err="1" smtClean="0"/>
              <a:t>Cytoflow</a:t>
            </a:r>
            <a:r>
              <a:rPr lang="en-GB" dirty="0" smtClean="0"/>
              <a:t> and </a:t>
            </a:r>
            <a:r>
              <a:rPr lang="en-GB" dirty="0" err="1" smtClean="0"/>
              <a:t>Zooscan</a:t>
            </a:r>
            <a:r>
              <a:rPr lang="en-GB" dirty="0" smtClean="0"/>
              <a:t> systems.</a:t>
            </a:r>
            <a:endParaRPr lang="en-IE" dirty="0" smtClean="0"/>
          </a:p>
          <a:p>
            <a:r>
              <a:rPr lang="en-GB" dirty="0" smtClean="0"/>
              <a:t>In order to promote these techniques and to get user </a:t>
            </a:r>
            <a:r>
              <a:rPr lang="en-GB" dirty="0" smtClean="0"/>
              <a:t>feedback</a:t>
            </a:r>
            <a:r>
              <a:rPr lang="en-GB" b="1" u="sng" dirty="0" smtClean="0"/>
              <a:t>, </a:t>
            </a:r>
          </a:p>
          <a:p>
            <a:r>
              <a:rPr lang="en-GB" b="1" u="sng" dirty="0" smtClean="0"/>
              <a:t>a </a:t>
            </a:r>
            <a:r>
              <a:rPr lang="en-GB" b="1" u="sng" dirty="0" smtClean="0"/>
              <a:t>follow on demonstration survey should be organised. </a:t>
            </a:r>
            <a:endParaRPr lang="en-GB" b="1" u="sng" dirty="0" smtClean="0"/>
          </a:p>
          <a:p>
            <a:r>
              <a:rPr lang="en-GB" b="1" u="sng" dirty="0" smtClean="0"/>
              <a:t>The </a:t>
            </a:r>
            <a:r>
              <a:rPr lang="en-GB" b="1" u="sng" dirty="0" smtClean="0"/>
              <a:t>future of the software depends on the interaction between users </a:t>
            </a:r>
            <a:r>
              <a:rPr lang="en-GB" b="1" u="sng" dirty="0" smtClean="0"/>
              <a:t>and developers</a:t>
            </a:r>
            <a:r>
              <a:rPr lang="en-GB" b="1" u="sng" dirty="0" smtClean="0"/>
              <a:t>. </a:t>
            </a:r>
            <a:endParaRPr lang="en-GB" b="1" u="sng" dirty="0" smtClean="0"/>
          </a:p>
          <a:p>
            <a:r>
              <a:rPr lang="en-GB" b="1" u="sng" dirty="0" smtClean="0"/>
              <a:t>There </a:t>
            </a:r>
            <a:r>
              <a:rPr lang="en-GB" b="1" u="sng" dirty="0" smtClean="0"/>
              <a:t>is also a need to standardize data formats</a:t>
            </a:r>
            <a:endParaRPr lang="en-IE" b="1" u="sng" dirty="0" smtClean="0"/>
          </a:p>
          <a:p>
            <a:endParaRPr lang="en-IE" dirty="0"/>
          </a:p>
        </p:txBody>
      </p:sp>
      <p:sp>
        <p:nvSpPr>
          <p:cNvPr id="4" name="Footer Placeholder 3"/>
          <p:cNvSpPr>
            <a:spLocks noGrp="1"/>
          </p:cNvSpPr>
          <p:nvPr>
            <p:ph type="ftr" sz="quarter" idx="11"/>
          </p:nvPr>
        </p:nvSpPr>
        <p:spPr/>
        <p:txBody>
          <a:bodyPr/>
          <a:lstStyle/>
          <a:p>
            <a:pPr>
              <a:defRPr/>
            </a:pPr>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TASK 10.3: PROFILING SYSTEMS</a:t>
            </a:r>
            <a:endParaRPr lang="en-IE" dirty="0"/>
          </a:p>
        </p:txBody>
      </p:sp>
      <p:sp>
        <p:nvSpPr>
          <p:cNvPr id="3" name="Content Placeholder 2"/>
          <p:cNvSpPr>
            <a:spLocks noGrp="1"/>
          </p:cNvSpPr>
          <p:nvPr>
            <p:ph idx="1"/>
          </p:nvPr>
        </p:nvSpPr>
        <p:spPr/>
        <p:txBody>
          <a:bodyPr/>
          <a:lstStyle/>
          <a:p>
            <a:r>
              <a:rPr lang="en-GB" dirty="0" smtClean="0"/>
              <a:t>Solid progress is reported for the EOL buoy experiment in the </a:t>
            </a:r>
            <a:r>
              <a:rPr lang="en-GB" dirty="0" err="1" smtClean="0"/>
              <a:t>Ligurian</a:t>
            </a:r>
            <a:r>
              <a:rPr lang="en-GB" dirty="0" smtClean="0"/>
              <a:t> Sea. </a:t>
            </a:r>
            <a:endParaRPr lang="en-GB" dirty="0" smtClean="0"/>
          </a:p>
          <a:p>
            <a:endParaRPr lang="en-GB" dirty="0" smtClean="0"/>
          </a:p>
          <a:p>
            <a:r>
              <a:rPr lang="en-GB" dirty="0" smtClean="0"/>
              <a:t>The </a:t>
            </a:r>
            <a:r>
              <a:rPr lang="en-GB" dirty="0" smtClean="0"/>
              <a:t>MAMBO/PAGODE inter-comparison in the Adriatic Sea is now underway with results expected in </a:t>
            </a:r>
            <a:r>
              <a:rPr lang="en-GB" dirty="0" smtClean="0"/>
              <a:t>2014. Early results suggest this is very challenging. </a:t>
            </a:r>
          </a:p>
          <a:p>
            <a:endParaRPr lang="en-GB" dirty="0" smtClean="0"/>
          </a:p>
          <a:p>
            <a:r>
              <a:rPr lang="en-GB" dirty="0" smtClean="0"/>
              <a:t>An </a:t>
            </a:r>
            <a:r>
              <a:rPr lang="en-GB" dirty="0" smtClean="0"/>
              <a:t>open ocean profiler experiment is </a:t>
            </a:r>
            <a:r>
              <a:rPr lang="en-GB" dirty="0" smtClean="0"/>
              <a:t>in the </a:t>
            </a:r>
            <a:r>
              <a:rPr lang="en-GB" dirty="0" err="1" smtClean="0"/>
              <a:t>DoW</a:t>
            </a:r>
            <a:r>
              <a:rPr lang="en-GB" dirty="0" smtClean="0"/>
              <a:t> but there don’t appear to be resources to conduct the experiment. (</a:t>
            </a:r>
            <a:r>
              <a:rPr lang="en-GB" dirty="0" smtClean="0"/>
              <a:t>Atlantic/Celtic Seas).</a:t>
            </a:r>
            <a:endParaRPr lang="en-IE" dirty="0" smtClean="0"/>
          </a:p>
          <a:p>
            <a:endParaRPr lang="en-IE" dirty="0"/>
          </a:p>
        </p:txBody>
      </p:sp>
      <p:sp>
        <p:nvSpPr>
          <p:cNvPr id="4" name="Footer Placeholder 3"/>
          <p:cNvSpPr>
            <a:spLocks noGrp="1"/>
          </p:cNvSpPr>
          <p:nvPr>
            <p:ph type="ftr" sz="quarter" idx="11"/>
          </p:nvPr>
        </p:nvSpPr>
        <p:spPr/>
        <p:txBody>
          <a:bodyPr/>
          <a:lstStyle/>
          <a:p>
            <a:pPr>
              <a:defRPr/>
            </a:pPr>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Task 10.4: ships of opportunity</a:t>
            </a:r>
            <a:endParaRPr lang="en-IE" dirty="0"/>
          </a:p>
        </p:txBody>
      </p:sp>
      <p:sp>
        <p:nvSpPr>
          <p:cNvPr id="3" name="Content Placeholder 2"/>
          <p:cNvSpPr>
            <a:spLocks noGrp="1"/>
          </p:cNvSpPr>
          <p:nvPr>
            <p:ph idx="1"/>
          </p:nvPr>
        </p:nvSpPr>
        <p:spPr/>
        <p:txBody>
          <a:bodyPr/>
          <a:lstStyle/>
          <a:p>
            <a:r>
              <a:rPr lang="en-GB" dirty="0" smtClean="0"/>
              <a:t>A workshop was held in the early part of the JERICO project on using ships of opportunity. </a:t>
            </a:r>
            <a:endParaRPr lang="en-GB" dirty="0" smtClean="0"/>
          </a:p>
          <a:p>
            <a:r>
              <a:rPr lang="en-GB" dirty="0" smtClean="0"/>
              <a:t>An </a:t>
            </a:r>
            <a:r>
              <a:rPr lang="en-GB" dirty="0" smtClean="0"/>
              <a:t>overview of unmanned surface vehicles (USVs) was presented at this workshop to highlight some of the developments that have taken place in that regard. The reader is referred to the workshop presentations for more detailed information. </a:t>
            </a:r>
            <a:endParaRPr lang="en-GB" dirty="0" smtClean="0"/>
          </a:p>
          <a:p>
            <a:r>
              <a:rPr lang="en-GB" dirty="0" smtClean="0"/>
              <a:t>Considerable </a:t>
            </a:r>
            <a:r>
              <a:rPr lang="en-GB" dirty="0" smtClean="0"/>
              <a:t>progress was reported for the Italian Fisheries Operational Oceanographic System (FOOS) where equipping fishing vessels with sensors (</a:t>
            </a:r>
            <a:r>
              <a:rPr lang="en-GB" dirty="0" err="1" smtClean="0"/>
              <a:t>eg</a:t>
            </a:r>
            <a:r>
              <a:rPr lang="en-GB" dirty="0" smtClean="0"/>
              <a:t>. temperature, salinity, catch weight and net drum rotations) is becoming a mature and well understood technology. The focus is shifting towards making useful products for fishermen from the data collected from sensors on board fishing vessels. </a:t>
            </a:r>
            <a:endParaRPr lang="en-IE" dirty="0"/>
          </a:p>
        </p:txBody>
      </p:sp>
      <p:sp>
        <p:nvSpPr>
          <p:cNvPr id="4" name="Footer Placeholder 3"/>
          <p:cNvSpPr>
            <a:spLocks noGrp="1"/>
          </p:cNvSpPr>
          <p:nvPr>
            <p:ph type="ftr" sz="quarter" idx="11"/>
          </p:nvPr>
        </p:nvSpPr>
        <p:spPr/>
        <p:txBody>
          <a:bodyPr/>
          <a:lstStyle/>
          <a:p>
            <a:pPr>
              <a:defRPr/>
            </a:pPr>
            <a:endParaRPr 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WP10_Update_WP10_KOM_Mar 2012">
  <a:themeElements>
    <a:clrScheme name="Presentation_Jericov3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fontScheme name="Presentation_Jericov3">
      <a:majorFont>
        <a:latin typeface="Helvetica"/>
        <a:ea typeface=""/>
        <a:cs typeface=""/>
      </a:majorFont>
      <a:minorFont>
        <a:latin typeface="Helvetica Neu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b"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lang="en-US" sz="2700" b="0" i="0" u="none" strike="noStrike" cap="none" normalizeH="0" baseline="0" smtClean="0">
            <a:ln>
              <a:noFill/>
            </a:ln>
            <a:solidFill>
              <a:srgbClr val="007AB4"/>
            </a:solidFill>
            <a:effectLst/>
            <a:latin typeface="Helvetica" pitchFamily="-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b" anchorCtr="0" compatLnSpc="1">
        <a:prstTxWarp prst="textNoShape">
          <a:avLst/>
        </a:prstTxWarp>
      </a:bodyPr>
      <a:lstStyle>
        <a:defPPr marL="0" marR="0" indent="0" algn="l" defTabSz="914400" rtl="0" eaLnBrk="1" fontAlgn="base" latinLnBrk="0" hangingPunct="1">
          <a:lnSpc>
            <a:spcPct val="90000"/>
          </a:lnSpc>
          <a:spcBef>
            <a:spcPct val="0"/>
          </a:spcBef>
          <a:spcAft>
            <a:spcPct val="0"/>
          </a:spcAft>
          <a:buClrTx/>
          <a:buSzTx/>
          <a:buFontTx/>
          <a:buNone/>
          <a:tabLst/>
          <a:defRPr kumimoji="0" lang="en-US" sz="2700" b="0" i="0" u="none" strike="noStrike" cap="none" normalizeH="0" baseline="0" smtClean="0">
            <a:ln>
              <a:noFill/>
            </a:ln>
            <a:solidFill>
              <a:srgbClr val="007AB4"/>
            </a:solidFill>
            <a:effectLst/>
            <a:latin typeface="Helvetica" pitchFamily="-4" charset="0"/>
          </a:defRPr>
        </a:defPPr>
      </a:lstStyle>
    </a:lnDef>
  </a:objectDefaults>
  <a:extraClrSchemeLst>
    <a:extraClrScheme>
      <a:clrScheme name="Presentation_Jericov3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Presentation_Jericov3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Presentation_Jericov3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WP10_Update_WP10_KOM_Mar 2012</Template>
  <TotalTime>4585</TotalTime>
  <Words>4930</Words>
  <Application>Microsoft Office PowerPoint</Application>
  <PresentationFormat>On-screen Show (4:3)</PresentationFormat>
  <Paragraphs>929</Paragraphs>
  <Slides>66</Slides>
  <Notes>20</Notes>
  <HiddenSlides>0</HiddenSlides>
  <MMClips>0</MMClips>
  <ScaleCrop>false</ScaleCrop>
  <HeadingPairs>
    <vt:vector size="6" baseType="variant">
      <vt:variant>
        <vt:lpstr>Theme</vt:lpstr>
      </vt:variant>
      <vt:variant>
        <vt:i4>1</vt:i4>
      </vt:variant>
      <vt:variant>
        <vt:lpstr>Embedded OLE Servers</vt:lpstr>
      </vt:variant>
      <vt:variant>
        <vt:i4>0</vt:i4>
      </vt:variant>
      <vt:variant>
        <vt:lpstr>Slide Titles</vt:lpstr>
      </vt:variant>
      <vt:variant>
        <vt:i4>66</vt:i4>
      </vt:variant>
    </vt:vector>
  </HeadingPairs>
  <TitlesOfParts>
    <vt:vector size="67" baseType="lpstr">
      <vt:lpstr>WP10_Update_WP10_KOM_Mar 2012</vt:lpstr>
      <vt:lpstr>JERICO WP10: JRA Emerging technologies (Improve system components)</vt:lpstr>
      <vt:lpstr>Slide 2</vt:lpstr>
      <vt:lpstr>Slide 3</vt:lpstr>
      <vt:lpstr>Workshop partcipants</vt:lpstr>
      <vt:lpstr>Villefranche workshop</vt:lpstr>
      <vt:lpstr>WORKSHOP: General remarks and conclusions </vt:lpstr>
      <vt:lpstr>TASK 10.1: BIOLOGICAL COMPARTMENTS</vt:lpstr>
      <vt:lpstr>TASK 10.3: PROFILING SYSTEMS</vt:lpstr>
      <vt:lpstr>Task 10.4: ships of opportunity</vt:lpstr>
      <vt:lpstr>Deliverables: WP10</vt:lpstr>
      <vt:lpstr>PROGRESS TO DATE (MID TERM REVIEW)</vt:lpstr>
      <vt:lpstr>WP10: Next steps</vt:lpstr>
      <vt:lpstr>Thank you</vt:lpstr>
      <vt:lpstr>Slide 14</vt:lpstr>
      <vt:lpstr>MONITORING OF KEY BIOLOGICAL COMPARTMENTS AND PROCESSES </vt:lpstr>
      <vt:lpstr>In situ sediment profile images to infer the ecological quality status of benthic habitats using either existing or newly developed indices</vt:lpstr>
      <vt:lpstr>Slide 17</vt:lpstr>
      <vt:lpstr>Slide 18</vt:lpstr>
      <vt:lpstr>Slide 19</vt:lpstr>
      <vt:lpstr>Slide 20</vt:lpstr>
      <vt:lpstr>Slide 21</vt:lpstr>
      <vt:lpstr>Slide 22</vt:lpstr>
      <vt:lpstr>Slide 23</vt:lpstr>
      <vt:lpstr>JERICO WP10: JRA Task 10.2. Algal pigments and Carbonate system</vt:lpstr>
      <vt:lpstr>Slide 25</vt:lpstr>
      <vt:lpstr>TASK 10.2:</vt:lpstr>
      <vt:lpstr> Protype testing - «Chemical extractor» Chem. Mariner project – Test Oslo-Kiel   </vt:lpstr>
      <vt:lpstr>New Spectrophotometric pH – Sensor for Underway Systems</vt:lpstr>
      <vt:lpstr>Flow-Through Point Source Integrating Cavity Absorption Meter  (ft-PSICAM)</vt:lpstr>
      <vt:lpstr>WP 10, Task 10.2.2  DEVELOPMENT AND IMPLEMENTATION OF SENSORS FOR THE ALGAL PIGMENTS ON SHIPS (SYKE, SMHI, NIVA) </vt:lpstr>
      <vt:lpstr>WP 10, Task 10.2.2  DEVELOPMENT AND IMPLEMENTATION OF SENSORS FOR THE ALGAL PIGMENTS ON SHIPS (SYKE, SMHI, NIVA) </vt:lpstr>
      <vt:lpstr>WP 10, Task 10.2.2  DEVELOPMENT AND IMPLEMENTATION OF SENSORS FOR THE ALGAL PIGMENTS ON SHIPS (SYKE, SMHI, NIVA) </vt:lpstr>
      <vt:lpstr>Norwegian Ferrybox network </vt:lpstr>
      <vt:lpstr>Franatech pCO2 systems for Ferrybox installations</vt:lpstr>
      <vt:lpstr>Field tests between GO_pCO2 and Franatech </vt:lpstr>
      <vt:lpstr>Combined approach pH and pCO2 into the Ferrybox</vt:lpstr>
      <vt:lpstr>Slide 37</vt:lpstr>
      <vt:lpstr>NOC SubCtech pCO2 Installations</vt:lpstr>
      <vt:lpstr>Slide 39</vt:lpstr>
      <vt:lpstr>Slide 40</vt:lpstr>
      <vt:lpstr>Slide 41</vt:lpstr>
      <vt:lpstr>Future work</vt:lpstr>
      <vt:lpstr>Slide 43</vt:lpstr>
      <vt:lpstr>JERICO WP10: JRA 10.2 Emerging technology - profiling technology, inter-comparison with mature technology</vt:lpstr>
      <vt:lpstr>Slide 45</vt:lpstr>
      <vt:lpstr>Insert text</vt:lpstr>
      <vt:lpstr>Deployment of the new EOL buoy version 3 in Villefranche</vt:lpstr>
      <vt:lpstr>The OGS profiling data buoy</vt:lpstr>
      <vt:lpstr>OGS Update</vt:lpstr>
      <vt:lpstr>Slide 50</vt:lpstr>
      <vt:lpstr>Slide 51</vt:lpstr>
      <vt:lpstr>JERICO WP10: JRA task 10.4 VESSELS OF OPPORTUNITY</vt:lpstr>
      <vt:lpstr>New observing systems for ships of Opportunity </vt:lpstr>
      <vt:lpstr>FOS -  Fishery Observing System: 7 vessels monitoring the Adriatic Sea since 2003</vt:lpstr>
      <vt:lpstr>Slide 55</vt:lpstr>
      <vt:lpstr>New observing systems for ships of Opportunity </vt:lpstr>
      <vt:lpstr>Slide 57</vt:lpstr>
      <vt:lpstr>10.5 FERRYBOX QA ALGORITHIM </vt:lpstr>
      <vt:lpstr>Task 10.5 FerryBox QA  FerryBox near-real-time data quality control** at HZG</vt:lpstr>
      <vt:lpstr>Slide 60</vt:lpstr>
      <vt:lpstr>Slide 61</vt:lpstr>
      <vt:lpstr>JERICO WP10: JRA Task 10.6</vt:lpstr>
      <vt:lpstr>Task 10.6: EMERGING TECHNOLOGY – REMOTE SENSING OF SUSPENDED PARTICULATE MATTER CONCENTRATION, INTER-COMPARISON WITH SMART BUOY AND BENTHIC LANDER (MUMM) </vt:lpstr>
      <vt:lpstr>Passive Measuring buoy: turbidity</vt:lpstr>
      <vt:lpstr>Location</vt:lpstr>
      <vt:lpstr>Courtesy: eugene mc keown, biospherics LTD</vt:lpstr>
    </vt:vector>
  </TitlesOfParts>
  <Company>NIVA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JERICO WP10: JRA Emerging technologies (Improve system components)</dc:title>
  <dc:creator>Kai Sørensen</dc:creator>
  <cp:lastModifiedBy>gnolan</cp:lastModifiedBy>
  <cp:revision>96</cp:revision>
  <cp:lastPrinted>1904-01-01T00:00:00Z</cp:lastPrinted>
  <dcterms:created xsi:type="dcterms:W3CDTF">2012-03-01T10:36:55Z</dcterms:created>
  <dcterms:modified xsi:type="dcterms:W3CDTF">2014-05-06T10:34:33Z</dcterms:modified>
</cp:coreProperties>
</file>