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55" r:id="rId3"/>
    <p:sldId id="322" r:id="rId4"/>
    <p:sldId id="320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68" r:id="rId1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rgbClr val="007AB4"/>
        </a:solidFill>
        <a:latin typeface="Helvetica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rgbClr val="007AB4"/>
        </a:solidFill>
        <a:latin typeface="Helvetica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rgbClr val="007AB4"/>
        </a:solidFill>
        <a:latin typeface="Helvetica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rgbClr val="007AB4"/>
        </a:solidFill>
        <a:latin typeface="Helvetica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rgbClr val="007AB4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rgbClr val="007AB4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rgbClr val="007AB4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rgbClr val="007AB4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rgbClr val="007AB4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0073AF"/>
    <a:srgbClr val="159938"/>
    <a:srgbClr val="77C5E3"/>
    <a:srgbClr val="6CB333"/>
    <a:srgbClr val="53B086"/>
    <a:srgbClr val="5CBBD6"/>
    <a:srgbClr val="49B5DD"/>
    <a:srgbClr val="CC3300"/>
    <a:srgbClr val="A6660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0929"/>
  </p:normalViewPr>
  <p:slideViewPr>
    <p:cSldViewPr>
      <p:cViewPr varScale="1">
        <p:scale>
          <a:sx n="70" d="100"/>
          <a:sy n="7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l-NL"/>
  <c:clrMapOvr bg1="lt1" tx1="dk1" bg2="lt2" tx2="dk2" accent1="accent1" accent2="accent2" accent3="accent3" accent4="accent4" accent5="accent5" accent6="accent6" hlink="hlink" folHlink="folHlink"/>
  <c:chart>
    <c:plotArea>
      <c:layout/>
      <c:barChart>
        <c:barDir val="bar"/>
        <c:grouping val="clustered"/>
        <c:ser>
          <c:idx val="0"/>
          <c:order val="0"/>
          <c:cat>
            <c:strRef>
              <c:f>Adjustments!$H$293:$H$312</c:f>
              <c:strCache>
                <c:ptCount val="20"/>
                <c:pt idx="0">
                  <c:v>Stable isotopes</c:v>
                </c:pt>
                <c:pt idx="1">
                  <c:v>Chromatography</c:v>
                </c:pt>
                <c:pt idx="2">
                  <c:v>Fragment length polymorphism</c:v>
                </c:pt>
                <c:pt idx="3">
                  <c:v>Flow cytometry</c:v>
                </c:pt>
                <c:pt idx="4">
                  <c:v>Collecting</c:v>
                </c:pt>
                <c:pt idx="5">
                  <c:v>Multibeam and sonar systems</c:v>
                </c:pt>
                <c:pt idx="6">
                  <c:v>Acoustic telemetry</c:v>
                </c:pt>
                <c:pt idx="7">
                  <c:v>Echosounders</c:v>
                </c:pt>
                <c:pt idx="8">
                  <c:v>Sequencing</c:v>
                </c:pt>
                <c:pt idx="9">
                  <c:v>Remote sensing</c:v>
                </c:pt>
                <c:pt idx="10">
                  <c:v>Carbon dioxide meter</c:v>
                </c:pt>
                <c:pt idx="11">
                  <c:v>Oxygen meter</c:v>
                </c:pt>
                <c:pt idx="12">
                  <c:v>Fluorometers</c:v>
                </c:pt>
                <c:pt idx="13">
                  <c:v>Direct observation</c:v>
                </c:pt>
                <c:pt idx="14">
                  <c:v>Spectrophotometers</c:v>
                </c:pt>
                <c:pt idx="15">
                  <c:v>Radiospectrometers</c:v>
                </c:pt>
                <c:pt idx="16">
                  <c:v>Hydrophones</c:v>
                </c:pt>
                <c:pt idx="17">
                  <c:v>Genetic markers</c:v>
                </c:pt>
                <c:pt idx="18">
                  <c:v>Photo/video analyses</c:v>
                </c:pt>
                <c:pt idx="19">
                  <c:v>Camera autodetection</c:v>
                </c:pt>
              </c:strCache>
            </c:strRef>
          </c:cat>
          <c:val>
            <c:numRef>
              <c:f>Adjustments!$I$293:$I$312</c:f>
              <c:numCache>
                <c:formatCode>General</c:formatCode>
                <c:ptCount val="20"/>
                <c:pt idx="0">
                  <c:v>2.0044642857142847</c:v>
                </c:pt>
                <c:pt idx="1">
                  <c:v>2.1086309523809543</c:v>
                </c:pt>
                <c:pt idx="2">
                  <c:v>2.4181547619047619</c:v>
                </c:pt>
                <c:pt idx="3">
                  <c:v>2.4211309523809543</c:v>
                </c:pt>
                <c:pt idx="4">
                  <c:v>2.6919642857142847</c:v>
                </c:pt>
                <c:pt idx="5">
                  <c:v>2.7083333333333344</c:v>
                </c:pt>
                <c:pt idx="6">
                  <c:v>2.7217261904761911</c:v>
                </c:pt>
                <c:pt idx="7">
                  <c:v>2.7313988095238084</c:v>
                </c:pt>
                <c:pt idx="8">
                  <c:v>2.8169642857142843</c:v>
                </c:pt>
                <c:pt idx="9">
                  <c:v>2.8794642857142843</c:v>
                </c:pt>
                <c:pt idx="10">
                  <c:v>2.8891369047619051</c:v>
                </c:pt>
                <c:pt idx="11">
                  <c:v>2.8891369047619051</c:v>
                </c:pt>
                <c:pt idx="12">
                  <c:v>2.9129464285714275</c:v>
                </c:pt>
                <c:pt idx="13">
                  <c:v>3.0275297619047623</c:v>
                </c:pt>
                <c:pt idx="14">
                  <c:v>3.0803571428571446</c:v>
                </c:pt>
                <c:pt idx="15">
                  <c:v>3.0803571428571446</c:v>
                </c:pt>
                <c:pt idx="16">
                  <c:v>3.1242559523809534</c:v>
                </c:pt>
                <c:pt idx="17">
                  <c:v>3.1361607142857144</c:v>
                </c:pt>
                <c:pt idx="18">
                  <c:v>3.470238095238094</c:v>
                </c:pt>
                <c:pt idx="19">
                  <c:v>3.5319940476190488</c:v>
                </c:pt>
              </c:numCache>
            </c:numRef>
          </c:val>
        </c:ser>
        <c:axId val="91703936"/>
        <c:axId val="91728128"/>
      </c:barChart>
      <c:catAx>
        <c:axId val="91703936"/>
        <c:scaling>
          <c:orientation val="minMax"/>
        </c:scaling>
        <c:axPos val="l"/>
        <c:numFmt formatCode="General" sourceLinked="0"/>
        <c:tickLblPos val="nextTo"/>
        <c:crossAx val="91728128"/>
        <c:crosses val="autoZero"/>
        <c:auto val="1"/>
        <c:lblAlgn val="ctr"/>
        <c:lblOffset val="100"/>
      </c:catAx>
      <c:valAx>
        <c:axId val="91728128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Relative score</a:t>
                </a:r>
              </a:p>
            </c:rich>
          </c:tx>
          <c:layout/>
        </c:title>
        <c:numFmt formatCode="General" sourceLinked="1"/>
        <c:tickLblPos val="nextTo"/>
        <c:crossAx val="91703936"/>
        <c:crosses val="autoZero"/>
        <c:crossBetween val="between"/>
      </c:valAx>
    </c:plotArea>
    <c:plotVisOnly val="1"/>
    <c:dispBlanksAs val="gap"/>
  </c:chart>
  <c:spPr>
    <a:solidFill>
      <a:srgbClr val="FFFFFF"/>
    </a:solidFill>
  </c:spPr>
  <c:txPr>
    <a:bodyPr/>
    <a:lstStyle/>
    <a:p>
      <a:pPr>
        <a:defRPr sz="1200"/>
      </a:pPr>
      <a:endParaRPr lang="nl-NL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3174" tIns="46587" rIns="93174" bIns="46587" numCol="1" anchor="t" anchorCtr="0" compatLnSpc="1">
            <a:prstTxWarp prst="textNoShape">
              <a:avLst/>
            </a:prstTxWarp>
          </a:bodyPr>
          <a:lstStyle>
            <a:lvl1pPr defTabSz="931857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3174" tIns="46587" rIns="93174" bIns="46587" numCol="1" anchor="t" anchorCtr="0" compatLnSpc="1">
            <a:prstTxWarp prst="textNoShape">
              <a:avLst/>
            </a:prstTxWarp>
          </a:bodyPr>
          <a:lstStyle>
            <a:lvl1pPr algn="r" defTabSz="931857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3174" tIns="46587" rIns="93174" bIns="46587" numCol="1" anchor="b" anchorCtr="0" compatLnSpc="1">
            <a:prstTxWarp prst="textNoShape">
              <a:avLst/>
            </a:prstTxWarp>
          </a:bodyPr>
          <a:lstStyle>
            <a:lvl1pPr defTabSz="931857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285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3174" tIns="46587" rIns="93174" bIns="46587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93082F3-D487-496A-9276-3832E75B0C52}" type="slidenum">
              <a:rPr lang="fr-FR" altLang="nl-NL"/>
              <a:pPr>
                <a:defRPr/>
              </a:pPr>
              <a:t>‹#›</a:t>
            </a:fld>
            <a:endParaRPr lang="fr-FR" altLang="nl-NL"/>
          </a:p>
        </p:txBody>
      </p:sp>
    </p:spTree>
    <p:extLst>
      <p:ext uri="{BB962C8B-B14F-4D97-AF65-F5344CB8AC3E}">
        <p14:creationId xmlns="" xmlns:p14="http://schemas.microsoft.com/office/powerpoint/2010/main" val="583584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3174" tIns="46587" rIns="93174" bIns="46587" numCol="1" anchor="t" anchorCtr="0" compatLnSpc="1">
            <a:prstTxWarp prst="textNoShape">
              <a:avLst/>
            </a:prstTxWarp>
          </a:bodyPr>
          <a:lstStyle>
            <a:lvl1pPr defTabSz="931857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3174" tIns="46587" rIns="93174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3174" tIns="46587" rIns="93174" bIns="46587" numCol="1" anchor="t" anchorCtr="0" compatLnSpc="1">
            <a:prstTxWarp prst="textNoShape">
              <a:avLst/>
            </a:prstTxWarp>
          </a:bodyPr>
          <a:lstStyle>
            <a:lvl1pPr algn="r" defTabSz="931857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3174" tIns="46587" rIns="93174" bIns="46587" numCol="1" anchor="b" anchorCtr="0" compatLnSpc="1">
            <a:prstTxWarp prst="textNoShape">
              <a:avLst/>
            </a:prstTxWarp>
          </a:bodyPr>
          <a:lstStyle>
            <a:lvl1pPr defTabSz="931857" eaLnBrk="0" hangingPunct="0">
              <a:lnSpc>
                <a:spcPct val="100000"/>
              </a:lnSpc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2850"/>
            <a:ext cx="303847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horz" wrap="square" lIns="93174" tIns="46587" rIns="93174" bIns="46587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DADB0BC-B027-4F4A-B38A-56D179E45963}" type="slidenum">
              <a:rPr lang="fr-FR" altLang="nl-NL"/>
              <a:pPr>
                <a:defRPr/>
              </a:pPr>
              <a:t>‹#›</a:t>
            </a:fld>
            <a:endParaRPr lang="fr-FR" altLang="nl-NL"/>
          </a:p>
        </p:txBody>
      </p:sp>
    </p:spTree>
    <p:extLst>
      <p:ext uri="{BB962C8B-B14F-4D97-AF65-F5344CB8AC3E}">
        <p14:creationId xmlns="" xmlns:p14="http://schemas.microsoft.com/office/powerpoint/2010/main" val="40508306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98500" indent="-268288" defTabSz="9302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74738" indent="-214313" defTabSz="9302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04950" indent="-214313" defTabSz="9302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935163" indent="-214313" defTabSz="9302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92363" indent="-214313" defTabSz="9302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849563" indent="-214313" defTabSz="9302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06763" indent="-214313" defTabSz="9302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763963" indent="-214313" defTabSz="9302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6F99E38-C3E9-4CD7-AB10-49A0B9633C7D}" type="slidenum">
              <a:rPr kumimoji="0" lang="fr-FR" altLang="en-US"/>
              <a:pPr>
                <a:spcBef>
                  <a:spcPct val="0"/>
                </a:spcBef>
              </a:pPr>
              <a:t>1</a:t>
            </a:fld>
            <a:endParaRPr kumimoji="0" lang="fr-FR" alt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=""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5016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1981200" y="5867400"/>
            <a:ext cx="5867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1pPr>
            <a:lvl2pPr marL="742950" indent="-28575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2pPr>
            <a:lvl3pPr marL="11430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3pPr>
            <a:lvl4pPr marL="16002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4pPr>
            <a:lvl5pPr marL="20574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9pPr>
          </a:lstStyle>
          <a:p>
            <a:pPr eaLnBrk="1" hangingPunct="1">
              <a:defRPr/>
            </a:pPr>
            <a:r>
              <a:rPr lang="fr-FR" altLang="en-US" sz="1200" smtClean="0">
                <a:solidFill>
                  <a:srgbClr val="A3CB5B"/>
                </a:solidFill>
              </a:rPr>
              <a:t>Speaker </a:t>
            </a:r>
            <a:r>
              <a:rPr lang="fr-FR" altLang="en-US" sz="1200" b="1" smtClean="0">
                <a:solidFill>
                  <a:srgbClr val="005E9F"/>
                </a:solidFill>
              </a:rPr>
              <a:t>I</a:t>
            </a:r>
            <a:r>
              <a:rPr lang="fr-FR" altLang="en-US" sz="1200" smtClean="0">
                <a:solidFill>
                  <a:srgbClr val="A3CB5B"/>
                </a:solidFill>
              </a:rPr>
              <a:t> Organism </a:t>
            </a:r>
            <a:r>
              <a:rPr lang="fr-FR" altLang="en-US" sz="1200" b="1" smtClean="0">
                <a:solidFill>
                  <a:srgbClr val="005E9F"/>
                </a:solidFill>
              </a:rPr>
              <a:t>I</a:t>
            </a:r>
            <a:r>
              <a:rPr lang="fr-FR" altLang="en-US" sz="1200" smtClean="0">
                <a:solidFill>
                  <a:srgbClr val="A3CB5B"/>
                </a:solidFill>
              </a:rPr>
              <a:t> adresse mail</a:t>
            </a:r>
          </a:p>
        </p:txBody>
      </p:sp>
      <p:sp>
        <p:nvSpPr>
          <p:cNvPr id="5" name="Rectangle 27"/>
          <p:cNvSpPr>
            <a:spLocks noChangeArrowheads="1"/>
          </p:cNvSpPr>
          <p:nvPr/>
        </p:nvSpPr>
        <p:spPr bwMode="auto">
          <a:xfrm>
            <a:off x="228600" y="6400800"/>
            <a:ext cx="2971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1pPr>
            <a:lvl2pPr marL="742950" indent="-28575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2pPr>
            <a:lvl3pPr marL="11430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3pPr>
            <a:lvl4pPr marL="16002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4pPr>
            <a:lvl5pPr marL="20574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9pPr>
          </a:lstStyle>
          <a:p>
            <a:pPr eaLnBrk="1" hangingPunct="1">
              <a:defRPr/>
            </a:pPr>
            <a:r>
              <a:rPr lang="fr-FR" altLang="en-US" sz="1100" b="1" i="1" smtClean="0">
                <a:solidFill>
                  <a:srgbClr val="3C92C1"/>
                </a:solidFill>
              </a:rPr>
              <a:t>www.jerico-fp7.eu</a:t>
            </a:r>
          </a:p>
        </p:txBody>
      </p:sp>
      <p:pic>
        <p:nvPicPr>
          <p:cNvPr id="6" name="Picture 28" descr="FOND_PPT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9438"/>
            <a:ext cx="9144000" cy="173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42"/>
          <p:cNvGrpSpPr>
            <a:grpSpLocks/>
          </p:cNvGrpSpPr>
          <p:nvPr/>
        </p:nvGrpSpPr>
        <p:grpSpPr bwMode="auto">
          <a:xfrm>
            <a:off x="6880225" y="1474788"/>
            <a:ext cx="2176463" cy="323850"/>
            <a:chOff x="4334" y="929"/>
            <a:chExt cx="1371" cy="204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334" y="929"/>
              <a:ext cx="41" cy="204"/>
            </a:xfrm>
            <a:prstGeom prst="rect">
              <a:avLst/>
            </a:prstGeom>
            <a:solidFill>
              <a:srgbClr val="00417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663" y="929"/>
              <a:ext cx="41" cy="204"/>
            </a:xfrm>
            <a:prstGeom prst="rect">
              <a:avLst/>
            </a:prstGeom>
            <a:solidFill>
              <a:srgbClr val="5CBBD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4560" y="1038"/>
              <a:ext cx="41" cy="91"/>
            </a:xfrm>
            <a:prstGeom prst="rect">
              <a:avLst/>
            </a:prstGeom>
            <a:solidFill>
              <a:srgbClr val="5CBBD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445" y="1038"/>
              <a:ext cx="41" cy="91"/>
            </a:xfrm>
            <a:prstGeom prst="rect">
              <a:avLst/>
            </a:prstGeom>
            <a:solidFill>
              <a:srgbClr val="0073A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4992" y="929"/>
              <a:ext cx="41" cy="204"/>
            </a:xfrm>
            <a:prstGeom prst="rect">
              <a:avLst/>
            </a:prstGeom>
            <a:solidFill>
              <a:srgbClr val="1599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4889" y="1038"/>
              <a:ext cx="41" cy="91"/>
            </a:xfrm>
            <a:prstGeom prst="rect">
              <a:avLst/>
            </a:prstGeom>
            <a:solidFill>
              <a:srgbClr val="53B08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774" y="1038"/>
              <a:ext cx="41" cy="91"/>
            </a:xfrm>
            <a:prstGeom prst="rect">
              <a:avLst/>
            </a:prstGeom>
            <a:solidFill>
              <a:srgbClr val="53B08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5328" y="929"/>
              <a:ext cx="41" cy="204"/>
            </a:xfrm>
            <a:prstGeom prst="rect">
              <a:avLst/>
            </a:prstGeom>
            <a:solidFill>
              <a:srgbClr val="6CB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5225" y="1038"/>
              <a:ext cx="41" cy="91"/>
            </a:xfrm>
            <a:prstGeom prst="rect">
              <a:avLst/>
            </a:prstGeom>
            <a:solidFill>
              <a:srgbClr val="6CB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5110" y="1038"/>
              <a:ext cx="41" cy="91"/>
            </a:xfrm>
            <a:prstGeom prst="rect">
              <a:avLst/>
            </a:prstGeom>
            <a:solidFill>
              <a:srgbClr val="1599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5664" y="929"/>
              <a:ext cx="41" cy="204"/>
            </a:xfrm>
            <a:prstGeom prst="rect">
              <a:avLst/>
            </a:prstGeom>
            <a:solidFill>
              <a:srgbClr val="C8D72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5561" y="1038"/>
              <a:ext cx="41" cy="91"/>
            </a:xfrm>
            <a:prstGeom prst="rect">
              <a:avLst/>
            </a:prstGeom>
            <a:solidFill>
              <a:srgbClr val="9CC52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5446" y="1038"/>
              <a:ext cx="41" cy="91"/>
            </a:xfrm>
            <a:prstGeom prst="rect">
              <a:avLst/>
            </a:prstGeom>
            <a:solidFill>
              <a:srgbClr val="9CC52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</p:grpSp>
      <p:grpSp>
        <p:nvGrpSpPr>
          <p:cNvPr id="21" name="Group 57"/>
          <p:cNvGrpSpPr>
            <a:grpSpLocks/>
          </p:cNvGrpSpPr>
          <p:nvPr/>
        </p:nvGrpSpPr>
        <p:grpSpPr bwMode="auto">
          <a:xfrm>
            <a:off x="131763" y="3667125"/>
            <a:ext cx="1817687" cy="323850"/>
            <a:chOff x="561" y="2351"/>
            <a:chExt cx="1145" cy="204"/>
          </a:xfrm>
        </p:grpSpPr>
        <p:sp>
          <p:nvSpPr>
            <p:cNvPr id="22" name="Rectangle 45"/>
            <p:cNvSpPr>
              <a:spLocks noChangeArrowheads="1"/>
            </p:cNvSpPr>
            <p:nvPr/>
          </p:nvSpPr>
          <p:spPr bwMode="auto">
            <a:xfrm rot="10800000" flipH="1">
              <a:off x="664" y="2351"/>
              <a:ext cx="41" cy="204"/>
            </a:xfrm>
            <a:prstGeom prst="rect">
              <a:avLst/>
            </a:prstGeom>
            <a:solidFill>
              <a:srgbClr val="5CBBD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23" name="Rectangle 46"/>
            <p:cNvSpPr>
              <a:spLocks noChangeArrowheads="1"/>
            </p:cNvSpPr>
            <p:nvPr/>
          </p:nvSpPr>
          <p:spPr bwMode="auto">
            <a:xfrm rot="10800000" flipH="1">
              <a:off x="561" y="2354"/>
              <a:ext cx="41" cy="91"/>
            </a:xfrm>
            <a:prstGeom prst="rect">
              <a:avLst/>
            </a:prstGeom>
            <a:solidFill>
              <a:srgbClr val="5CBBD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24" name="Rectangle 48"/>
            <p:cNvSpPr>
              <a:spLocks noChangeArrowheads="1"/>
            </p:cNvSpPr>
            <p:nvPr/>
          </p:nvSpPr>
          <p:spPr bwMode="auto">
            <a:xfrm rot="10800000" flipH="1">
              <a:off x="993" y="2351"/>
              <a:ext cx="41" cy="204"/>
            </a:xfrm>
            <a:prstGeom prst="rect">
              <a:avLst/>
            </a:prstGeom>
            <a:solidFill>
              <a:srgbClr val="1599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25" name="Rectangle 49"/>
            <p:cNvSpPr>
              <a:spLocks noChangeArrowheads="1"/>
            </p:cNvSpPr>
            <p:nvPr/>
          </p:nvSpPr>
          <p:spPr bwMode="auto">
            <a:xfrm rot="10800000" flipH="1">
              <a:off x="890" y="2354"/>
              <a:ext cx="41" cy="91"/>
            </a:xfrm>
            <a:prstGeom prst="rect">
              <a:avLst/>
            </a:prstGeom>
            <a:solidFill>
              <a:srgbClr val="53B08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26" name="Rectangle 50"/>
            <p:cNvSpPr>
              <a:spLocks noChangeArrowheads="1"/>
            </p:cNvSpPr>
            <p:nvPr/>
          </p:nvSpPr>
          <p:spPr bwMode="auto">
            <a:xfrm rot="10800000" flipH="1">
              <a:off x="775" y="2354"/>
              <a:ext cx="41" cy="91"/>
            </a:xfrm>
            <a:prstGeom prst="rect">
              <a:avLst/>
            </a:prstGeom>
            <a:solidFill>
              <a:srgbClr val="53B08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27" name="Rectangle 51"/>
            <p:cNvSpPr>
              <a:spLocks noChangeArrowheads="1"/>
            </p:cNvSpPr>
            <p:nvPr/>
          </p:nvSpPr>
          <p:spPr bwMode="auto">
            <a:xfrm rot="10800000" flipH="1">
              <a:off x="1329" y="2351"/>
              <a:ext cx="41" cy="204"/>
            </a:xfrm>
            <a:prstGeom prst="rect">
              <a:avLst/>
            </a:prstGeom>
            <a:solidFill>
              <a:srgbClr val="6CB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28" name="Rectangle 52"/>
            <p:cNvSpPr>
              <a:spLocks noChangeArrowheads="1"/>
            </p:cNvSpPr>
            <p:nvPr/>
          </p:nvSpPr>
          <p:spPr bwMode="auto">
            <a:xfrm rot="10800000" flipH="1">
              <a:off x="1226" y="2354"/>
              <a:ext cx="41" cy="91"/>
            </a:xfrm>
            <a:prstGeom prst="rect">
              <a:avLst/>
            </a:prstGeom>
            <a:solidFill>
              <a:srgbClr val="6CB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29" name="Rectangle 53"/>
            <p:cNvSpPr>
              <a:spLocks noChangeArrowheads="1"/>
            </p:cNvSpPr>
            <p:nvPr/>
          </p:nvSpPr>
          <p:spPr bwMode="auto">
            <a:xfrm rot="10800000" flipH="1">
              <a:off x="1111" y="2354"/>
              <a:ext cx="41" cy="91"/>
            </a:xfrm>
            <a:prstGeom prst="rect">
              <a:avLst/>
            </a:prstGeom>
            <a:solidFill>
              <a:srgbClr val="1599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30" name="Rectangle 54"/>
            <p:cNvSpPr>
              <a:spLocks noChangeArrowheads="1"/>
            </p:cNvSpPr>
            <p:nvPr/>
          </p:nvSpPr>
          <p:spPr bwMode="auto">
            <a:xfrm rot="10800000" flipH="1">
              <a:off x="1665" y="2351"/>
              <a:ext cx="41" cy="204"/>
            </a:xfrm>
            <a:prstGeom prst="rect">
              <a:avLst/>
            </a:prstGeom>
            <a:solidFill>
              <a:srgbClr val="C8D72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31" name="Rectangle 55"/>
            <p:cNvSpPr>
              <a:spLocks noChangeArrowheads="1"/>
            </p:cNvSpPr>
            <p:nvPr/>
          </p:nvSpPr>
          <p:spPr bwMode="auto">
            <a:xfrm rot="10800000" flipH="1">
              <a:off x="1562" y="2354"/>
              <a:ext cx="41" cy="91"/>
            </a:xfrm>
            <a:prstGeom prst="rect">
              <a:avLst/>
            </a:prstGeom>
            <a:solidFill>
              <a:srgbClr val="9CC52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32" name="Rectangle 56"/>
            <p:cNvSpPr>
              <a:spLocks noChangeArrowheads="1"/>
            </p:cNvSpPr>
            <p:nvPr/>
          </p:nvSpPr>
          <p:spPr bwMode="auto">
            <a:xfrm rot="10800000" flipH="1">
              <a:off x="1447" y="2354"/>
              <a:ext cx="41" cy="91"/>
            </a:xfrm>
            <a:prstGeom prst="rect">
              <a:avLst/>
            </a:prstGeom>
            <a:solidFill>
              <a:srgbClr val="9CC52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</p:grpSp>
      <p:pic>
        <p:nvPicPr>
          <p:cNvPr id="33" name="Picture 59" descr="SIGNATURE_PP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4238" y="3725863"/>
            <a:ext cx="6761162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3059113" y="6381750"/>
            <a:ext cx="5867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1pPr>
            <a:lvl2pPr marL="742950" indent="-28575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2pPr>
            <a:lvl3pPr marL="11430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3pPr>
            <a:lvl4pPr marL="16002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4pPr>
            <a:lvl5pPr marL="20574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9pPr>
          </a:lstStyle>
          <a:p>
            <a:pPr eaLnBrk="1" hangingPunct="1">
              <a:defRPr/>
            </a:pPr>
            <a:endParaRPr lang="fr-FR" altLang="en-US" sz="1200" smtClean="0">
              <a:solidFill>
                <a:srgbClr val="A3CB5B"/>
              </a:solidFill>
            </a:endParaRPr>
          </a:p>
        </p:txBody>
      </p:sp>
      <p:sp>
        <p:nvSpPr>
          <p:cNvPr id="35" name="Rectangle 36"/>
          <p:cNvSpPr>
            <a:spLocks noChangeArrowheads="1"/>
          </p:cNvSpPr>
          <p:nvPr/>
        </p:nvSpPr>
        <p:spPr bwMode="auto">
          <a:xfrm>
            <a:off x="6084888" y="6381750"/>
            <a:ext cx="26638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 anchor="b">
            <a:spAutoFit/>
          </a:bodyPr>
          <a:lstStyle/>
          <a:p>
            <a:pPr algn="r" eaLnBrk="1" hangingPunct="1">
              <a:lnSpc>
                <a:spcPct val="90000"/>
              </a:lnSpc>
              <a:defRPr/>
            </a:pPr>
            <a:r>
              <a:rPr lang="fr-FR" sz="1200" b="1" i="1">
                <a:solidFill>
                  <a:srgbClr val="3C92C1"/>
                </a:solidFill>
                <a:latin typeface="Helvetica" pitchFamily="-4" charset="0"/>
              </a:rPr>
              <a:t>Date I City I Land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981200" y="4479329"/>
            <a:ext cx="5867400" cy="677863"/>
          </a:xfrm>
        </p:spPr>
        <p:txBody>
          <a:bodyPr/>
          <a:lstStyle>
            <a:lvl1pPr>
              <a:lnSpc>
                <a:spcPct val="90000"/>
              </a:lnSpc>
              <a:defRPr sz="2700" b="0">
                <a:solidFill>
                  <a:srgbClr val="007AB4"/>
                </a:solidFill>
                <a:latin typeface="Helvetica Neue" pitchFamily="-4" charset="0"/>
              </a:defRPr>
            </a:lvl1pPr>
          </a:lstStyle>
          <a:p>
            <a:r>
              <a:rPr lang="fr-FR" dirty="0"/>
              <a:t>CLIQUEZ POUR AJOUTER UN TITRE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81200" y="5181600"/>
            <a:ext cx="5867400" cy="677863"/>
          </a:xfrm>
        </p:spPr>
        <p:txBody>
          <a:bodyPr/>
          <a:lstStyle>
            <a:lvl1pPr marL="0" indent="0">
              <a:defRPr sz="1900">
                <a:solidFill>
                  <a:srgbClr val="77C5E3"/>
                </a:solidFill>
                <a:latin typeface="Helvetica" pitchFamily="-4" charset="0"/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="" xmlns:p14="http://schemas.microsoft.com/office/powerpoint/2010/main" val="909234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idx="1"/>
          </p:nvPr>
        </p:nvSpPr>
        <p:spPr bwMode="auto">
          <a:xfrm>
            <a:off x="609600" y="2209800"/>
            <a:ext cx="8077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1600" b="0" i="1" cap="none" baseline="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pPr lvl="0"/>
            <a:endParaRPr lang="fr-FR" noProof="0" dirty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www.jerico-fp7.eu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6971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67818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188" y="2205038"/>
            <a:ext cx="8077200" cy="3733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www.jerico-fp7.eu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68793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www.jerico-fp7.eu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9300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7" descr="VAGUE_SEUL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513" y="152400"/>
            <a:ext cx="146208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2205038"/>
            <a:ext cx="80772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6477000"/>
            <a:ext cx="2895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100" i="1">
                <a:solidFill>
                  <a:srgbClr val="49B5DD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www.jerico-fp7.eu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15200" y="6477000"/>
            <a:ext cx="1371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100" b="1">
                <a:solidFill>
                  <a:srgbClr val="0073AF"/>
                </a:solidFill>
                <a:latin typeface="Helvetica" pitchFamily="-4" charset="0"/>
              </a:defRPr>
            </a:lvl1pPr>
          </a:lstStyle>
          <a:p>
            <a:pPr>
              <a:defRPr/>
            </a:pPr>
            <a:endParaRPr lang="fr-FR"/>
          </a:p>
        </p:txBody>
      </p:sp>
      <p:grpSp>
        <p:nvGrpSpPr>
          <p:cNvPr id="1031" name="Group 35"/>
          <p:cNvGrpSpPr>
            <a:grpSpLocks/>
          </p:cNvGrpSpPr>
          <p:nvPr/>
        </p:nvGrpSpPr>
        <p:grpSpPr bwMode="auto">
          <a:xfrm>
            <a:off x="179388" y="1608138"/>
            <a:ext cx="2147887" cy="255587"/>
            <a:chOff x="135" y="1038"/>
            <a:chExt cx="1353" cy="161"/>
          </a:xfrm>
        </p:grpSpPr>
        <p:sp>
          <p:nvSpPr>
            <p:cNvPr id="2" name="Rectangle 17"/>
            <p:cNvSpPr>
              <a:spLocks noChangeArrowheads="1"/>
            </p:cNvSpPr>
            <p:nvPr/>
          </p:nvSpPr>
          <p:spPr bwMode="auto">
            <a:xfrm rot="10800000">
              <a:off x="1456" y="1038"/>
              <a:ext cx="32" cy="161"/>
            </a:xfrm>
            <a:prstGeom prst="rect">
              <a:avLst/>
            </a:prstGeom>
            <a:solidFill>
              <a:srgbClr val="00417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35" name="Rectangle 18"/>
            <p:cNvSpPr>
              <a:spLocks noChangeArrowheads="1"/>
            </p:cNvSpPr>
            <p:nvPr/>
          </p:nvSpPr>
          <p:spPr bwMode="auto">
            <a:xfrm rot="10800000">
              <a:off x="1196" y="1038"/>
              <a:ext cx="32" cy="161"/>
            </a:xfrm>
            <a:prstGeom prst="rect">
              <a:avLst/>
            </a:prstGeom>
            <a:solidFill>
              <a:srgbClr val="5CBBD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36" name="Rectangle 19"/>
            <p:cNvSpPr>
              <a:spLocks noChangeArrowheads="1"/>
            </p:cNvSpPr>
            <p:nvPr/>
          </p:nvSpPr>
          <p:spPr bwMode="auto">
            <a:xfrm rot="10800000">
              <a:off x="1277" y="1042"/>
              <a:ext cx="32" cy="72"/>
            </a:xfrm>
            <a:prstGeom prst="rect">
              <a:avLst/>
            </a:prstGeom>
            <a:solidFill>
              <a:srgbClr val="5CBBD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37" name="Rectangle 20"/>
            <p:cNvSpPr>
              <a:spLocks noChangeArrowheads="1"/>
            </p:cNvSpPr>
            <p:nvPr/>
          </p:nvSpPr>
          <p:spPr bwMode="auto">
            <a:xfrm rot="10800000">
              <a:off x="1368" y="1042"/>
              <a:ext cx="32" cy="72"/>
            </a:xfrm>
            <a:prstGeom prst="rect">
              <a:avLst/>
            </a:prstGeom>
            <a:solidFill>
              <a:srgbClr val="0073A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38" name="Rectangle 21"/>
            <p:cNvSpPr>
              <a:spLocks noChangeArrowheads="1"/>
            </p:cNvSpPr>
            <p:nvPr/>
          </p:nvSpPr>
          <p:spPr bwMode="auto">
            <a:xfrm rot="10800000">
              <a:off x="936" y="1038"/>
              <a:ext cx="32" cy="161"/>
            </a:xfrm>
            <a:prstGeom prst="rect">
              <a:avLst/>
            </a:prstGeom>
            <a:solidFill>
              <a:srgbClr val="1599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39" name="Rectangle 22"/>
            <p:cNvSpPr>
              <a:spLocks noChangeArrowheads="1"/>
            </p:cNvSpPr>
            <p:nvPr/>
          </p:nvSpPr>
          <p:spPr bwMode="auto">
            <a:xfrm rot="10800000">
              <a:off x="1016" y="1042"/>
              <a:ext cx="33" cy="72"/>
            </a:xfrm>
            <a:prstGeom prst="rect">
              <a:avLst/>
            </a:prstGeom>
            <a:solidFill>
              <a:srgbClr val="53B08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40" name="Rectangle 23"/>
            <p:cNvSpPr>
              <a:spLocks noChangeArrowheads="1"/>
            </p:cNvSpPr>
            <p:nvPr/>
          </p:nvSpPr>
          <p:spPr bwMode="auto">
            <a:xfrm rot="10800000">
              <a:off x="1108" y="1042"/>
              <a:ext cx="32" cy="72"/>
            </a:xfrm>
            <a:prstGeom prst="rect">
              <a:avLst/>
            </a:prstGeom>
            <a:solidFill>
              <a:srgbClr val="53B08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41" name="Rectangle 24"/>
            <p:cNvSpPr>
              <a:spLocks noChangeArrowheads="1"/>
            </p:cNvSpPr>
            <p:nvPr/>
          </p:nvSpPr>
          <p:spPr bwMode="auto">
            <a:xfrm rot="10800000">
              <a:off x="669" y="1038"/>
              <a:ext cx="33" cy="161"/>
            </a:xfrm>
            <a:prstGeom prst="rect">
              <a:avLst/>
            </a:prstGeom>
            <a:solidFill>
              <a:srgbClr val="6CB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42" name="Rectangle 25"/>
            <p:cNvSpPr>
              <a:spLocks noChangeArrowheads="1"/>
            </p:cNvSpPr>
            <p:nvPr/>
          </p:nvSpPr>
          <p:spPr bwMode="auto">
            <a:xfrm rot="10800000">
              <a:off x="752" y="1042"/>
              <a:ext cx="32" cy="72"/>
            </a:xfrm>
            <a:prstGeom prst="rect">
              <a:avLst/>
            </a:prstGeom>
            <a:solidFill>
              <a:srgbClr val="6CB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43" name="Rectangle 26"/>
            <p:cNvSpPr>
              <a:spLocks noChangeArrowheads="1"/>
            </p:cNvSpPr>
            <p:nvPr/>
          </p:nvSpPr>
          <p:spPr bwMode="auto">
            <a:xfrm rot="10800000">
              <a:off x="843" y="1042"/>
              <a:ext cx="32" cy="72"/>
            </a:xfrm>
            <a:prstGeom prst="rect">
              <a:avLst/>
            </a:prstGeom>
            <a:solidFill>
              <a:srgbClr val="1599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44" name="Rectangle 27"/>
            <p:cNvSpPr>
              <a:spLocks noChangeArrowheads="1"/>
            </p:cNvSpPr>
            <p:nvPr/>
          </p:nvSpPr>
          <p:spPr bwMode="auto">
            <a:xfrm rot="10800000">
              <a:off x="405" y="1038"/>
              <a:ext cx="32" cy="161"/>
            </a:xfrm>
            <a:prstGeom prst="rect">
              <a:avLst/>
            </a:prstGeom>
            <a:solidFill>
              <a:srgbClr val="C8D72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45" name="Rectangle 28"/>
            <p:cNvSpPr>
              <a:spLocks noChangeArrowheads="1"/>
            </p:cNvSpPr>
            <p:nvPr/>
          </p:nvSpPr>
          <p:spPr bwMode="auto">
            <a:xfrm rot="10800000">
              <a:off x="485" y="1045"/>
              <a:ext cx="33" cy="72"/>
            </a:xfrm>
            <a:prstGeom prst="rect">
              <a:avLst/>
            </a:prstGeom>
            <a:solidFill>
              <a:srgbClr val="9CC52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46" name="Rectangle 29"/>
            <p:cNvSpPr>
              <a:spLocks noChangeArrowheads="1"/>
            </p:cNvSpPr>
            <p:nvPr/>
          </p:nvSpPr>
          <p:spPr bwMode="auto">
            <a:xfrm rot="10800000">
              <a:off x="576" y="1042"/>
              <a:ext cx="33" cy="72"/>
            </a:xfrm>
            <a:prstGeom prst="rect">
              <a:avLst/>
            </a:prstGeom>
            <a:solidFill>
              <a:srgbClr val="9CC52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47" name="Rectangle 30"/>
            <p:cNvSpPr>
              <a:spLocks noChangeArrowheads="1"/>
            </p:cNvSpPr>
            <p:nvPr/>
          </p:nvSpPr>
          <p:spPr bwMode="auto">
            <a:xfrm rot="10800000" flipH="1">
              <a:off x="135" y="1038"/>
              <a:ext cx="33" cy="161"/>
            </a:xfrm>
            <a:prstGeom prst="rect">
              <a:avLst/>
            </a:prstGeom>
            <a:solidFill>
              <a:srgbClr val="6CB33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48" name="Rectangle 32"/>
            <p:cNvSpPr>
              <a:spLocks noChangeArrowheads="1"/>
            </p:cNvSpPr>
            <p:nvPr/>
          </p:nvSpPr>
          <p:spPr bwMode="auto">
            <a:xfrm rot="10800000" flipH="1">
              <a:off x="319" y="1045"/>
              <a:ext cx="33" cy="72"/>
            </a:xfrm>
            <a:prstGeom prst="rect">
              <a:avLst/>
            </a:prstGeom>
            <a:solidFill>
              <a:srgbClr val="9CC52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  <p:sp>
          <p:nvSpPr>
            <p:cNvPr id="1049" name="Rectangle 33"/>
            <p:cNvSpPr>
              <a:spLocks noChangeArrowheads="1"/>
            </p:cNvSpPr>
            <p:nvPr/>
          </p:nvSpPr>
          <p:spPr bwMode="auto">
            <a:xfrm rot="10800000" flipH="1">
              <a:off x="228" y="1042"/>
              <a:ext cx="33" cy="72"/>
            </a:xfrm>
            <a:prstGeom prst="rect">
              <a:avLst/>
            </a:prstGeom>
            <a:solidFill>
              <a:srgbClr val="9CC52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1pPr>
              <a:lvl2pPr marL="742950" indent="-28575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2pPr>
              <a:lvl3pPr marL="11430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3pPr>
              <a:lvl4pPr marL="16002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4pPr>
              <a:lvl5pPr marL="2057400" indent="-228600" eaLnBrk="0" hangingPunct="0">
                <a:defRPr sz="2700">
                  <a:solidFill>
                    <a:srgbClr val="007AB4"/>
                  </a:solidFill>
                  <a:latin typeface="Helvetica" pitchFamily="-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2700">
                  <a:solidFill>
                    <a:srgbClr val="007AB4"/>
                  </a:solidFill>
                  <a:latin typeface="Helvetica" pitchFamily="-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defRPr/>
              </a:pPr>
              <a:endParaRPr lang="fr-FR" altLang="en-US" smtClean="0"/>
            </a:p>
          </p:txBody>
        </p:sp>
      </p:grpSp>
      <p:sp>
        <p:nvSpPr>
          <p:cNvPr id="1032" name="Rectangle 36"/>
          <p:cNvSpPr>
            <a:spLocks noChangeArrowheads="1"/>
          </p:cNvSpPr>
          <p:nvPr/>
        </p:nvSpPr>
        <p:spPr bwMode="auto">
          <a:xfrm>
            <a:off x="34925" y="1447800"/>
            <a:ext cx="7543800" cy="76200"/>
          </a:xfrm>
          <a:prstGeom prst="rect">
            <a:avLst/>
          </a:prstGeom>
          <a:gradFill rotWithShape="0">
            <a:gsLst>
              <a:gs pos="0">
                <a:srgbClr val="0073AF"/>
              </a:gs>
              <a:gs pos="100000">
                <a:srgbClr val="49B5DD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1pPr>
            <a:lvl2pPr marL="742950" indent="-28575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2pPr>
            <a:lvl3pPr marL="11430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3pPr>
            <a:lvl4pPr marL="16002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4pPr>
            <a:lvl5pPr marL="2057400" indent="-228600" eaLnBrk="0" hangingPunct="0">
              <a:defRPr sz="2700">
                <a:solidFill>
                  <a:srgbClr val="007AB4"/>
                </a:solidFill>
                <a:latin typeface="Helvetica" pitchFamily="-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itchFamily="-4" charset="0"/>
              </a:defRPr>
            </a:lvl9pPr>
          </a:lstStyle>
          <a:p>
            <a:pPr eaLnBrk="1" hangingPunct="1">
              <a:defRPr/>
            </a:pPr>
            <a:r>
              <a:rPr lang="fr-FR" altLang="en-US" sz="240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" name="Rectangle 39"/>
          <p:cNvSpPr>
            <a:spLocks noChangeArrowheads="1"/>
          </p:cNvSpPr>
          <p:nvPr/>
        </p:nvSpPr>
        <p:spPr bwMode="auto">
          <a:xfrm>
            <a:off x="6180138" y="6477000"/>
            <a:ext cx="250666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 eaLnBrk="0" hangingPunct="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fr-FR" altLang="en-US" sz="1100" smtClean="0">
                <a:solidFill>
                  <a:srgbClr val="0073AF"/>
                </a:solidFill>
              </a:rPr>
              <a:t>TITLE - </a:t>
            </a:r>
            <a:r>
              <a:rPr lang="fr-FR" altLang="en-US" sz="1100" smtClean="0">
                <a:solidFill>
                  <a:srgbClr val="49B5DD"/>
                </a:solidFill>
              </a:rPr>
              <a:t>JERICO</a:t>
            </a:r>
            <a:r>
              <a:rPr lang="fr-FR" altLang="en-US" sz="1100" b="1" smtClean="0">
                <a:solidFill>
                  <a:srgbClr val="0073AF"/>
                </a:solidFill>
              </a:rPr>
              <a:t> </a:t>
            </a:r>
            <a:r>
              <a:rPr lang="fr-FR" altLang="en-US" sz="1100" smtClean="0">
                <a:solidFill>
                  <a:srgbClr val="0073AF"/>
                </a:solidFill>
              </a:rPr>
              <a:t>- </a:t>
            </a:r>
            <a:fld id="{0315AA4A-8B4D-424D-AB41-D26905D73FA7}" type="slidenum">
              <a:rPr lang="fr-FR" altLang="en-US" sz="1100" smtClean="0">
                <a:solidFill>
                  <a:srgbClr val="0073AF"/>
                </a:solidFill>
              </a:rPr>
              <a:pPr algn="r" eaLnBrk="1" hangingPunct="1">
                <a:defRPr/>
              </a:pPr>
              <a:t>‹#›</a:t>
            </a:fld>
            <a:endParaRPr lang="fr-FR" altLang="en-US" sz="1100" smtClean="0">
              <a:solidFill>
                <a:srgbClr val="0073A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705" r:id="rId2"/>
    <p:sldLayoutId id="2147483706" r:id="rId3"/>
    <p:sldLayoutId id="2147483707" r:id="rId4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cap="all">
          <a:solidFill>
            <a:srgbClr val="0067A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7A1"/>
          </a:solidFill>
          <a:latin typeface="Helvetica" pitchFamily="-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7A1"/>
          </a:solidFill>
          <a:latin typeface="Helvetica" pitchFamily="-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7A1"/>
          </a:solidFill>
          <a:latin typeface="Helvetica" pitchFamily="-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67A1"/>
          </a:solidFill>
          <a:latin typeface="Helvetica" pitchFamily="-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400" b="1">
          <a:solidFill>
            <a:srgbClr val="0067A1"/>
          </a:solidFill>
          <a:latin typeface="Helvetica" pitchFamily="-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400" b="1">
          <a:solidFill>
            <a:srgbClr val="0067A1"/>
          </a:solidFill>
          <a:latin typeface="Helvetica" pitchFamily="-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400" b="1">
          <a:solidFill>
            <a:srgbClr val="0067A1"/>
          </a:solidFill>
          <a:latin typeface="Helvetica" pitchFamily="-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400" b="1">
          <a:solidFill>
            <a:srgbClr val="0067A1"/>
          </a:solidFill>
          <a:latin typeface="Helvetica" pitchFamily="-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2A258"/>
        </a:buClr>
        <a:buSzPct val="80000"/>
        <a:defRPr sz="2800" i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1400" i="1">
          <a:solidFill>
            <a:srgbClr val="0067A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defRPr sz="1400" i="1">
          <a:solidFill>
            <a:srgbClr val="0067A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0067A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rgbClr val="0067A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rgbClr val="0067A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rgbClr val="0067A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rgbClr val="0067A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000" b="1">
          <a:solidFill>
            <a:srgbClr val="0067A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070385"/>
            <a:ext cx="9144000" cy="1117871"/>
          </a:xfrm>
        </p:spPr>
        <p:txBody>
          <a:bodyPr>
            <a:spAutoFit/>
          </a:bodyPr>
          <a:lstStyle/>
          <a:p>
            <a:pPr algn="ctr"/>
            <a:r>
              <a:rPr lang="en-US" altLang="en-US" sz="2800" b="1" cap="none" dirty="0" smtClean="0">
                <a:solidFill>
                  <a:srgbClr val="0067A1"/>
                </a:solidFill>
                <a:latin typeface="Helvetica" panose="020B0604020202020204" pitchFamily="34" charset="0"/>
              </a:rPr>
              <a:t>Strategy and interfaces</a:t>
            </a:r>
            <a:br>
              <a:rPr lang="en-US" altLang="en-US" sz="2800" b="1" cap="none" dirty="0" smtClean="0">
                <a:solidFill>
                  <a:srgbClr val="0067A1"/>
                </a:solidFill>
                <a:latin typeface="Helvetica" panose="020B0604020202020204" pitchFamily="34" charset="0"/>
              </a:rPr>
            </a:br>
            <a:r>
              <a:rPr lang="en-US" altLang="en-US" sz="2800" b="1" cap="none" dirty="0" smtClean="0">
                <a:solidFill>
                  <a:srgbClr val="0067A1"/>
                </a:solidFill>
                <a:latin typeface="Helvetica" panose="020B0604020202020204" pitchFamily="34" charset="0"/>
              </a:rPr>
              <a:t>for the monitoring of marine biodiversity</a:t>
            </a:r>
            <a:br>
              <a:rPr lang="en-US" altLang="en-US" sz="2800" b="1" cap="none" dirty="0" smtClean="0">
                <a:solidFill>
                  <a:srgbClr val="0067A1"/>
                </a:solidFill>
                <a:latin typeface="Helvetica" panose="020B0604020202020204" pitchFamily="34" charset="0"/>
              </a:rPr>
            </a:br>
            <a:r>
              <a:rPr lang="it-IT" altLang="en-US" sz="1800" dirty="0" smtClean="0">
                <a:solidFill>
                  <a:srgbClr val="77C5E3"/>
                </a:solidFill>
                <a:latin typeface="Helvetica" panose="020B0604020202020204" pitchFamily="34" charset="0"/>
              </a:rPr>
              <a:t>WP1 – Task 1.4 – Deliverable D1.9</a:t>
            </a:r>
            <a:endParaRPr lang="fr-FR" altLang="en-US" sz="1800" b="1" cap="none" dirty="0" smtClean="0">
              <a:solidFill>
                <a:srgbClr val="77C5E3"/>
              </a:solidFill>
              <a:latin typeface="Helvetica" panose="020B0604020202020204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3397250" y="254000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b">
            <a:spAutoFit/>
          </a:bodyPr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endParaRPr lang="fr-FR" altLang="en-US" sz="2700" i="0">
              <a:solidFill>
                <a:srgbClr val="007AB4"/>
              </a:solidFill>
              <a:latin typeface="Helvetica" panose="020B0604020202020204" pitchFamily="34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408363" y="244475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b">
            <a:spAutoFit/>
          </a:bodyPr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SzTx/>
            </a:pPr>
            <a:endParaRPr lang="fr-FR" altLang="en-US" sz="2700" i="0">
              <a:solidFill>
                <a:srgbClr val="007AB4"/>
              </a:solidFill>
              <a:latin typeface="Helvetica" panose="020B0604020202020204" pitchFamily="34" charset="0"/>
            </a:endParaRPr>
          </a:p>
        </p:txBody>
      </p:sp>
      <p:pic>
        <p:nvPicPr>
          <p:cNvPr id="5125" name="Picture 8" descr="FP7-gen-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692150"/>
            <a:ext cx="5905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5128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15888"/>
            <a:ext cx="722313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5" descr="M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367" y="379636"/>
            <a:ext cx="79533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 bwMode="auto">
          <a:xfrm>
            <a:off x="1835696" y="5877272"/>
            <a:ext cx="2952328" cy="288032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700" b="0" i="0" u="none" strike="noStrike" cap="none" normalizeH="0" baseline="0" smtClean="0">
              <a:ln>
                <a:noFill/>
              </a:ln>
              <a:solidFill>
                <a:srgbClr val="007AB4"/>
              </a:solidFill>
              <a:effectLst/>
              <a:latin typeface="Helvetica" pitchFamily="-4" charset="0"/>
            </a:endParaRPr>
          </a:p>
        </p:txBody>
      </p:sp>
      <p:sp>
        <p:nvSpPr>
          <p:cNvPr id="5127" name="Sottotitolo 1"/>
          <p:cNvSpPr>
            <a:spLocks noGrp="1"/>
          </p:cNvSpPr>
          <p:nvPr>
            <p:ph type="subTitle" sz="quarter" idx="1"/>
          </p:nvPr>
        </p:nvSpPr>
        <p:spPr>
          <a:xfrm>
            <a:off x="827088" y="5280124"/>
            <a:ext cx="7489825" cy="813172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/>
            <a:r>
              <a:rPr lang="it-IT" altLang="en-US" sz="24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Sander Wijnhoven &amp; Herman Hummel</a:t>
            </a:r>
          </a:p>
          <a:p>
            <a:pPr algn="ctr"/>
            <a:r>
              <a:rPr lang="it-IT" altLang="en-US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Monitor Taskforce, NIOZ-Yerseke, the Netherlands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394717" y="2134070"/>
            <a:ext cx="8713787" cy="388721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>
                <a:solidFill>
                  <a:srgbClr val="0070C0"/>
                </a:solidFill>
              </a:rPr>
              <a:t>Methodologies with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potential </a:t>
            </a:r>
            <a:r>
              <a:rPr lang="en-US" altLang="nl-NL" sz="2000" b="1" dirty="0">
                <a:solidFill>
                  <a:srgbClr val="0070C0"/>
                </a:solidFill>
              </a:rPr>
              <a:t>to sense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biodiversity </a:t>
            </a:r>
            <a:r>
              <a:rPr lang="en-US" altLang="nl-NL" sz="2000" b="1" dirty="0">
                <a:solidFill>
                  <a:srgbClr val="0070C0"/>
                </a:solidFill>
              </a:rPr>
              <a:t>relevant aspects within the JERICO framework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18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Range </a:t>
            </a:r>
            <a:r>
              <a:rPr lang="en-US" altLang="nl-NL" sz="1800" b="1" dirty="0">
                <a:solidFill>
                  <a:srgbClr val="0070C0"/>
                </a:solidFill>
              </a:rPr>
              <a:t>of methodologies available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is evaluated with regard to:</a:t>
            </a:r>
            <a:endParaRPr lang="en-US" altLang="nl-NL" sz="1800" b="1" dirty="0">
              <a:solidFill>
                <a:srgbClr val="0070C0"/>
              </a:solidFill>
            </a:endParaRPr>
          </a:p>
          <a:p>
            <a:pPr marL="531813" lvl="1" indent="-258763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Potential </a:t>
            </a:r>
            <a:r>
              <a:rPr lang="en-US" altLang="nl-NL" sz="1800" b="1" dirty="0">
                <a:solidFill>
                  <a:srgbClr val="0070C0"/>
                </a:solidFill>
              </a:rPr>
              <a:t>indicator value for biodiversity</a:t>
            </a:r>
          </a:p>
          <a:p>
            <a:pPr marL="531813" lvl="1" indent="-258763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Applicability at </a:t>
            </a:r>
            <a:r>
              <a:rPr lang="en-US" altLang="nl-NL" sz="1800" b="1" dirty="0">
                <a:solidFill>
                  <a:srgbClr val="0070C0"/>
                </a:solidFill>
              </a:rPr>
              <a:t>a variety of platforms</a:t>
            </a:r>
          </a:p>
          <a:p>
            <a:pPr marL="531813" lvl="1" indent="-258763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Extent </a:t>
            </a:r>
            <a:r>
              <a:rPr lang="en-US" altLang="nl-NL" sz="1800" b="1" dirty="0">
                <a:solidFill>
                  <a:srgbClr val="0070C0"/>
                </a:solidFill>
              </a:rPr>
              <a:t>of high frequency data deliverance</a:t>
            </a:r>
          </a:p>
          <a:p>
            <a:pPr marL="531813" lvl="1" indent="-258763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Spatial </a:t>
            </a:r>
            <a:r>
              <a:rPr lang="en-US" altLang="nl-NL" sz="1800" b="1" dirty="0">
                <a:solidFill>
                  <a:srgbClr val="0070C0"/>
                </a:solidFill>
              </a:rPr>
              <a:t>range that can be covered</a:t>
            </a:r>
          </a:p>
          <a:p>
            <a:pPr marL="531813" lvl="1" indent="-258763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Current integrability </a:t>
            </a:r>
            <a:r>
              <a:rPr lang="en-US" altLang="nl-NL" sz="1800" b="1" dirty="0">
                <a:solidFill>
                  <a:srgbClr val="0070C0"/>
                </a:solidFill>
              </a:rPr>
              <a:t>and operability status</a:t>
            </a:r>
          </a:p>
          <a:p>
            <a:pPr marL="531813" lvl="1" indent="-258763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Installation </a:t>
            </a:r>
            <a:r>
              <a:rPr lang="en-US" altLang="nl-NL" sz="1800" b="1" dirty="0">
                <a:solidFill>
                  <a:srgbClr val="0070C0"/>
                </a:solidFill>
              </a:rPr>
              <a:t>and operational costs</a:t>
            </a:r>
          </a:p>
          <a:p>
            <a:pPr marL="531813" lvl="1" indent="-258763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Biodiversity: </a:t>
            </a:r>
            <a:r>
              <a:rPr lang="en-US" altLang="nl-NL" sz="1800" b="1" dirty="0" err="1" smtClean="0">
                <a:solidFill>
                  <a:srgbClr val="0070C0"/>
                </a:solidFill>
              </a:rPr>
              <a:t>organisational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 level</a:t>
            </a:r>
            <a:r>
              <a:rPr lang="en-US" altLang="nl-NL" sz="1800" b="1" dirty="0">
                <a:solidFill>
                  <a:srgbClr val="0070C0"/>
                </a:solidFill>
              </a:rPr>
              <a:t>,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species group, environment</a:t>
            </a:r>
          </a:p>
          <a:p>
            <a:pPr marL="531813" lvl="1" indent="-258763" eaLnBrk="1" hangingPunct="1">
              <a:lnSpc>
                <a:spcPct val="90000"/>
              </a:lnSpc>
            </a:pPr>
            <a:endParaRPr lang="en-US" altLang="nl-NL" sz="18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>
                <a:solidFill>
                  <a:srgbClr val="0070C0"/>
                </a:solidFill>
              </a:rPr>
              <a:t>In our report a scoring methodology is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suggested</a:t>
            </a:r>
          </a:p>
          <a:p>
            <a:pPr marL="531813" lvl="1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relative </a:t>
            </a:r>
            <a:r>
              <a:rPr lang="en-US" altLang="nl-NL" sz="1800" dirty="0">
                <a:solidFill>
                  <a:srgbClr val="0070C0"/>
                </a:solidFill>
              </a:rPr>
              <a:t>importance of evaluated aspects might depend on </a:t>
            </a:r>
            <a:r>
              <a:rPr lang="en-US" altLang="nl-NL" sz="1800" dirty="0" smtClean="0">
                <a:solidFill>
                  <a:srgbClr val="0070C0"/>
                </a:solidFill>
              </a:rPr>
              <a:t>other pan-European sensing </a:t>
            </a:r>
            <a:r>
              <a:rPr lang="en-US" altLang="nl-NL" sz="1800" dirty="0">
                <a:solidFill>
                  <a:srgbClr val="0070C0"/>
                </a:solidFill>
              </a:rPr>
              <a:t>initiatives and </a:t>
            </a:r>
            <a:r>
              <a:rPr lang="en-US" altLang="nl-NL" sz="1800" dirty="0" smtClean="0">
                <a:solidFill>
                  <a:srgbClr val="0070C0"/>
                </a:solidFill>
              </a:rPr>
              <a:t>identified </a:t>
            </a:r>
            <a:r>
              <a:rPr lang="en-US" altLang="nl-NL" sz="1800" dirty="0">
                <a:solidFill>
                  <a:srgbClr val="0070C0"/>
                </a:solidFill>
              </a:rPr>
              <a:t>gaps therein.</a:t>
            </a:r>
          </a:p>
        </p:txBody>
      </p:sp>
      <p:sp>
        <p:nvSpPr>
          <p:cNvPr id="15364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5365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373040"/>
            <a:ext cx="6781800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Analysing methodologies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 dirty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 dirty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 dirty="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 dirty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 dirty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5365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22956" y="2056897"/>
            <a:ext cx="2232820" cy="158812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Scoring on various aspects indicates the potentials of various methodologies</a:t>
            </a:r>
            <a:endParaRPr lang="en-US" altLang="nl-NL" sz="1800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54981854"/>
              </p:ext>
            </p:extLst>
          </p:nvPr>
        </p:nvGraphicFramePr>
        <p:xfrm>
          <a:off x="2411760" y="1484784"/>
          <a:ext cx="6696744" cy="5323046"/>
        </p:xfrm>
        <a:graphic>
          <a:graphicData uri="http://schemas.openxmlformats.org/drawingml/2006/table">
            <a:tbl>
              <a:tblPr firstRow="1" firstCol="1" bandRow="1"/>
              <a:tblGrid>
                <a:gridCol w="2088232"/>
                <a:gridCol w="432048"/>
                <a:gridCol w="432048"/>
                <a:gridCol w="288032"/>
                <a:gridCol w="288032"/>
                <a:gridCol w="576064"/>
                <a:gridCol w="432048"/>
                <a:gridCol w="288032"/>
                <a:gridCol w="576064"/>
                <a:gridCol w="432048"/>
                <a:gridCol w="432048"/>
                <a:gridCol w="432048"/>
              </a:tblGrid>
              <a:tr h="14825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Methodology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\</a:t>
                      </a: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measure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Potential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indicator </a:t>
                      </a: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nl-NL" sz="1200" b="1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vert="vert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Multi-platform </a:t>
                      </a: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use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nl-NL" sz="1200" b="1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Plat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vert="vert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Data type (</a:t>
                      </a:r>
                      <a:r>
                        <a:rPr lang="nl-NL" sz="1200" b="1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vert="vert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Spatial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scale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nl-NL" sz="1200" b="1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Spat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vert="vert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Integratebility</a:t>
                      </a:r>
                      <a:r>
                        <a:rPr lang="en-US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 current observatories (</a:t>
                      </a:r>
                      <a:r>
                        <a:rPr lang="en-US" sz="1200" b="1" i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</a:t>
                      </a:r>
                      <a:r>
                        <a:rPr lang="en-US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vert="vert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Operability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current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status) (</a:t>
                      </a:r>
                      <a:r>
                        <a:rPr lang="nl-NL" sz="1200" b="1" i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vert="vert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costs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nl-NL" sz="1200" b="1" i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Cost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vert="vert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Multilevel </a:t>
                      </a: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biodiversity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indication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nl-NL" sz="1200" b="1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Lev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vert="vert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Multi-target </a:t>
                      </a:r>
                      <a:r>
                        <a:rPr lang="nl-NL" sz="1200" b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groups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nl-NL" sz="1200" b="1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Group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vert="vert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Multi-environments (</a:t>
                      </a:r>
                      <a:r>
                        <a:rPr lang="nl-NL" sz="1200" b="1" i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Env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vert="vert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score (</a:t>
                      </a:r>
                      <a:r>
                        <a:rPr lang="nl-NL" sz="1200" b="1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nl-NL" sz="1200" b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vert="vert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Indicator </a:t>
                      </a:r>
                      <a:r>
                        <a:rPr lang="nl-NL" sz="1200" i="1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value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i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i="1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i="1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5,25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Acoustic telemetry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2,72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Carbon dioxide meter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2,89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Camera autodetection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3,53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Chromatography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2,11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Collecting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2,69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Direct observation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3,03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Echosounders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2,73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Flow cytometry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2,42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Fragment length polymorphism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2,42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Fluorometers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2,91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Genetic markers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3,14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Hydrophones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3,12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Multibeam and sonar systems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2,71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Oxygen meter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2,89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Photo/video analyses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3,47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Remote sensing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2,88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Sequencing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2,82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Spectrophotometers</a:t>
                      </a:r>
                      <a:endParaRPr lang="nl-NL" sz="1200" kern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3,08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Radiospectrometer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3,08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8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Stable isotopes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nl-NL" sz="1200" ker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nl-NL" sz="1200" kern="1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GB" sz="1200" b="1" kern="1400" dirty="0">
                          <a:solidFill>
                            <a:schemeClr val="bg2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2,00</a:t>
                      </a:r>
                      <a:endParaRPr lang="nl-NL" sz="1200" kern="1400" dirty="0">
                        <a:solidFill>
                          <a:schemeClr val="bg2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27057" marR="270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-8273" y="3896715"/>
            <a:ext cx="2411759" cy="1760931"/>
          </a:xfrm>
          <a:prstGeom prst="rect">
            <a:avLst/>
          </a:prstGeom>
          <a:blipFill rotWithShape="0">
            <a:blip r:embed="rId4" cstate="print"/>
            <a:stretch>
              <a:fillRect/>
            </a:stretch>
          </a:blipFill>
        </p:spPr>
        <p:txBody>
          <a:bodyPr/>
          <a:lstStyle/>
          <a:p>
            <a:r>
              <a:rPr lang="nl-NL">
                <a:solidFill>
                  <a:srgbClr val="0070C0"/>
                </a:solidFill>
              </a:rPr>
              <a:t> 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09600" y="373040"/>
            <a:ext cx="7490792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Evaluation of methodologies</a:t>
            </a:r>
          </a:p>
        </p:txBody>
      </p:sp>
    </p:spTree>
    <p:extLst>
      <p:ext uri="{BB962C8B-B14F-4D97-AF65-F5344CB8AC3E}">
        <p14:creationId xmlns="" xmlns:p14="http://schemas.microsoft.com/office/powerpoint/2010/main" val="397560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 dirty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 dirty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 dirty="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 dirty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 dirty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5365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Chart 10"/>
          <p:cNvGraphicFramePr/>
          <p:nvPr>
            <p:extLst>
              <p:ext uri="{D42A27DB-BD31-4B8C-83A1-F6EECF244321}">
                <p14:modId xmlns="" xmlns:p14="http://schemas.microsoft.com/office/powerpoint/2010/main" val="1159940884"/>
              </p:ext>
            </p:extLst>
          </p:nvPr>
        </p:nvGraphicFramePr>
        <p:xfrm>
          <a:off x="2195735" y="1836420"/>
          <a:ext cx="6697439" cy="4977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22957" y="2276872"/>
            <a:ext cx="2088803" cy="1089529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Ranking of relative scores of potential methodologies:</a:t>
            </a:r>
            <a:endParaRPr lang="en-US" altLang="nl-NL" sz="1800" b="1" dirty="0">
              <a:solidFill>
                <a:srgbClr val="0070C0"/>
              </a:solidFill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609600" y="373040"/>
            <a:ext cx="7490792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Evaluation of methodologies</a:t>
            </a:r>
          </a:p>
        </p:txBody>
      </p:sp>
    </p:spTree>
    <p:extLst>
      <p:ext uri="{BB962C8B-B14F-4D97-AF65-F5344CB8AC3E}">
        <p14:creationId xmlns="" xmlns:p14="http://schemas.microsoft.com/office/powerpoint/2010/main" val="138237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539552" y="1988840"/>
            <a:ext cx="8353052" cy="477361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 smtClean="0">
                <a:solidFill>
                  <a:srgbClr val="0070C0"/>
                </a:solidFill>
              </a:rPr>
              <a:t>Promising for biodiversity observation within a future JERICO framework:</a:t>
            </a: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Imaging technologies (i.e. camera </a:t>
            </a:r>
            <a:r>
              <a:rPr lang="en-US" altLang="nl-NL" sz="1800" b="1" dirty="0" err="1" smtClean="0">
                <a:solidFill>
                  <a:srgbClr val="0070C0"/>
                </a:solidFill>
              </a:rPr>
              <a:t>autodetection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 and photo- or video analyses):</a:t>
            </a:r>
          </a:p>
          <a:p>
            <a:pPr marL="450850" lvl="1" indent="-177800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- high potential indicator value</a:t>
            </a:r>
          </a:p>
          <a:p>
            <a:pPr marL="450850" lvl="1" indent="-177800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- applicable from a variety of platforms</a:t>
            </a:r>
          </a:p>
          <a:p>
            <a:pPr marL="450850" lvl="1" indent="-177800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- measures diversity for a broad range of biota</a:t>
            </a:r>
          </a:p>
          <a:p>
            <a:pPr marL="450850" lvl="1" indent="-177800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- cost efficient</a:t>
            </a:r>
          </a:p>
          <a:p>
            <a:pPr marL="450850" lvl="1" indent="-177800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C00000"/>
                </a:solidFill>
              </a:rPr>
              <a:t>- methods do however not always cover large (spatial) areas</a:t>
            </a: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Genetic markers</a:t>
            </a:r>
          </a:p>
          <a:p>
            <a:pPr marL="450850" lvl="1" indent="-177800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- might particularly have potential for the future</a:t>
            </a:r>
          </a:p>
          <a:p>
            <a:pPr marL="450850" lvl="1" indent="-177800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C00000"/>
                </a:solidFill>
              </a:rPr>
              <a:t>- current operability status for broad-scale application to estimate diversity at various levels and a range of biota is limited</a:t>
            </a: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Hydrophones, spectrophotometry and </a:t>
            </a:r>
            <a:r>
              <a:rPr lang="en-US" altLang="nl-NL" sz="1800" b="1" dirty="0" err="1" smtClean="0">
                <a:solidFill>
                  <a:srgbClr val="0070C0"/>
                </a:solidFill>
              </a:rPr>
              <a:t>radiospectrometry</a:t>
            </a:r>
            <a:endParaRPr lang="en-US" altLang="nl-NL" sz="1800" b="1" dirty="0" smtClean="0">
              <a:solidFill>
                <a:srgbClr val="0070C0"/>
              </a:solidFill>
            </a:endParaRPr>
          </a:p>
          <a:p>
            <a:pPr marL="450850" lvl="1" indent="-177800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- Although not the highest scores might potentially fill in gaps for specific species groups not covered yet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1000" b="1" dirty="0" smtClean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	</a:t>
            </a:r>
            <a:r>
              <a:rPr lang="en-US" altLang="nl-NL" sz="1800" dirty="0" smtClean="0">
                <a:solidFill>
                  <a:srgbClr val="0070C0"/>
                </a:solidFill>
              </a:rPr>
              <a:t>Mind: </a:t>
            </a: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	There may be good reasons to select other techniques now or in future!</a:t>
            </a:r>
            <a:endParaRPr lang="en-US" altLang="nl-NL" sz="1800" dirty="0">
              <a:solidFill>
                <a:srgbClr val="0070C0"/>
              </a:solidFill>
            </a:endParaRPr>
          </a:p>
        </p:txBody>
      </p:sp>
      <p:pic>
        <p:nvPicPr>
          <p:cNvPr id="15365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09600" y="373040"/>
            <a:ext cx="7490792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Promising methodologies</a:t>
            </a:r>
          </a:p>
        </p:txBody>
      </p:sp>
    </p:spTree>
    <p:extLst>
      <p:ext uri="{BB962C8B-B14F-4D97-AF65-F5344CB8AC3E}">
        <p14:creationId xmlns="" xmlns:p14="http://schemas.microsoft.com/office/powerpoint/2010/main" val="423291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539552" y="2348880"/>
            <a:ext cx="8352928" cy="333322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chemeClr val="bg2"/>
                </a:solidFill>
              </a:rPr>
              <a:t>JERICO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 versus other </a:t>
            </a:r>
            <a:r>
              <a:rPr lang="en-US" altLang="nl-NL" sz="1800" b="1" dirty="0" smtClean="0">
                <a:solidFill>
                  <a:srgbClr val="159938"/>
                </a:solidFill>
              </a:rPr>
              <a:t>Actions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1800" b="1" dirty="0" smtClean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Combining </a:t>
            </a:r>
            <a:r>
              <a:rPr lang="en-US" altLang="nl-NL" sz="1800" b="1" dirty="0" smtClean="0">
                <a:solidFill>
                  <a:schemeClr val="bg2"/>
                </a:solidFill>
              </a:rPr>
              <a:t>automated physical-chemical large scale continuous observation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 with </a:t>
            </a:r>
            <a:r>
              <a:rPr lang="en-US" altLang="nl-NL" sz="1800" b="1" dirty="0" smtClean="0">
                <a:solidFill>
                  <a:srgbClr val="159938"/>
                </a:solidFill>
              </a:rPr>
              <a:t>more detailed local </a:t>
            </a:r>
            <a:r>
              <a:rPr lang="en-US" altLang="nl-NL" sz="1800" b="1" i="1" dirty="0" smtClean="0">
                <a:solidFill>
                  <a:srgbClr val="159938"/>
                </a:solidFill>
              </a:rPr>
              <a:t>in situ </a:t>
            </a:r>
            <a:r>
              <a:rPr lang="en-US" altLang="nl-NL" sz="1800" b="1" dirty="0" smtClean="0">
                <a:solidFill>
                  <a:srgbClr val="159938"/>
                </a:solidFill>
              </a:rPr>
              <a:t>biodiversity observation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seems to be most promising.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18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JERICO could deliver </a:t>
            </a:r>
            <a:r>
              <a:rPr lang="en-US" altLang="nl-NL" sz="1800" b="1" dirty="0" smtClean="0">
                <a:solidFill>
                  <a:schemeClr val="bg2"/>
                </a:solidFill>
              </a:rPr>
              <a:t>proxies, habitat characterizations and explaining variables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 to inter- and extrapolate </a:t>
            </a:r>
            <a:r>
              <a:rPr lang="en-US" altLang="nl-NL" sz="1800" b="1" dirty="0" smtClean="0">
                <a:solidFill>
                  <a:srgbClr val="159938"/>
                </a:solidFill>
              </a:rPr>
              <a:t>actual biodiversity observations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to larger scales</a:t>
            </a:r>
            <a:endParaRPr lang="en-US" altLang="nl-NL" sz="18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endParaRPr lang="en-US" altLang="nl-NL" sz="18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Of importance is tuning of observations between networks (</a:t>
            </a:r>
            <a:r>
              <a:rPr lang="en-US" altLang="nl-NL" sz="1800" b="1" dirty="0" smtClean="0">
                <a:solidFill>
                  <a:schemeClr val="bg2"/>
                </a:solidFill>
              </a:rPr>
              <a:t>JERICO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 and </a:t>
            </a:r>
            <a:r>
              <a:rPr lang="en-US" altLang="nl-NL" sz="1800" b="1" dirty="0" smtClean="0">
                <a:solidFill>
                  <a:srgbClr val="159938"/>
                </a:solidFill>
              </a:rPr>
              <a:t>partner networks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) in time and space, standardizing observations and connecting to management objectives</a:t>
            </a:r>
            <a:endParaRPr lang="en-US" altLang="nl-NL" sz="1800" b="1" dirty="0">
              <a:solidFill>
                <a:srgbClr val="0070C0"/>
              </a:solidFill>
            </a:endParaRPr>
          </a:p>
        </p:txBody>
      </p:sp>
      <p:sp>
        <p:nvSpPr>
          <p:cNvPr id="15364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5365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373040"/>
            <a:ext cx="7490792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JERICO among other actions</a:t>
            </a:r>
          </a:p>
        </p:txBody>
      </p:sp>
    </p:spTree>
    <p:extLst>
      <p:ext uri="{BB962C8B-B14F-4D97-AF65-F5344CB8AC3E}">
        <p14:creationId xmlns="" xmlns:p14="http://schemas.microsoft.com/office/powerpoint/2010/main" val="349312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395536" y="2239353"/>
            <a:ext cx="8352928" cy="3637919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 smtClean="0">
                <a:solidFill>
                  <a:srgbClr val="00B050"/>
                </a:solidFill>
              </a:rPr>
              <a:t>EMBOS – pan-European Marine Biodiversity Observatory System</a:t>
            </a:r>
          </a:p>
          <a:p>
            <a:pPr marL="450850" lvl="1" indent="-17780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installing </a:t>
            </a:r>
            <a:r>
              <a:rPr lang="en-US" altLang="nl-NL" sz="1800" b="1" dirty="0" smtClean="0">
                <a:solidFill>
                  <a:srgbClr val="00B050"/>
                </a:solidFill>
              </a:rPr>
              <a:t>a network of coastal biodiversity observatories focusing on standardized </a:t>
            </a:r>
            <a:r>
              <a:rPr lang="en-US" altLang="nl-NL" sz="1800" b="1" i="1" dirty="0" smtClean="0">
                <a:solidFill>
                  <a:srgbClr val="00B050"/>
                </a:solidFill>
              </a:rPr>
              <a:t>in situ </a:t>
            </a:r>
            <a:r>
              <a:rPr lang="en-US" altLang="nl-NL" sz="1800" b="1" dirty="0" smtClean="0">
                <a:solidFill>
                  <a:srgbClr val="00B050"/>
                </a:solidFill>
              </a:rPr>
              <a:t>observations</a:t>
            </a:r>
          </a:p>
          <a:p>
            <a:pPr marL="450850" lvl="1" indent="-17780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mutual beneficiaries:</a:t>
            </a:r>
          </a:p>
          <a:p>
            <a:pPr marL="804863" lvl="1" indent="-177800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- JERICO could link their valuable environmental observations directly to biodiversity observation</a:t>
            </a:r>
          </a:p>
          <a:p>
            <a:pPr marL="804863" lvl="1" indent="-177800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- EMBOS could scale detailed local and transect information to pan-European mapping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1800" b="1" dirty="0" smtClean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 smtClean="0">
                <a:solidFill>
                  <a:srgbClr val="00B050"/>
                </a:solidFill>
              </a:rPr>
              <a:t>ICES – International Council for the Exploration of the Sea</a:t>
            </a:r>
          </a:p>
          <a:p>
            <a:pPr marL="450850" lvl="1" indent="-17780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amongst others makes available biodiversity data (e.g. fisheries and trawling data) and maintains long-term data series</a:t>
            </a:r>
          </a:p>
          <a:p>
            <a:pPr marL="804863" lvl="1" indent="-177800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- wise to tune JERICO observations with ICES, focus on gaps within ICES and prevent duplication</a:t>
            </a:r>
            <a:endParaRPr lang="en-US" altLang="nl-NL" sz="1800" dirty="0">
              <a:solidFill>
                <a:srgbClr val="0070C0"/>
              </a:solidFill>
            </a:endParaRPr>
          </a:p>
        </p:txBody>
      </p:sp>
      <p:sp>
        <p:nvSpPr>
          <p:cNvPr id="15364" name="Rectangle 7"/>
          <p:cNvSpPr txBox="1">
            <a:spLocks noGrp="1" noChangeArrowheads="1"/>
          </p:cNvSpPr>
          <p:nvPr/>
        </p:nvSpPr>
        <p:spPr bwMode="auto">
          <a:xfrm>
            <a:off x="6804247" y="6381750"/>
            <a:ext cx="2088927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5365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373040"/>
            <a:ext cx="7490792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Promising cooperations</a:t>
            </a:r>
          </a:p>
        </p:txBody>
      </p:sp>
    </p:spTree>
    <p:extLst>
      <p:ext uri="{BB962C8B-B14F-4D97-AF65-F5344CB8AC3E}">
        <p14:creationId xmlns="" xmlns:p14="http://schemas.microsoft.com/office/powerpoint/2010/main" val="81102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395412" y="2261595"/>
            <a:ext cx="8497068" cy="311162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 smtClean="0">
                <a:solidFill>
                  <a:srgbClr val="0070C0"/>
                </a:solidFill>
              </a:rPr>
              <a:t>With regard to initiatives like EEA, GEO BON and DEVOTES:</a:t>
            </a:r>
          </a:p>
          <a:p>
            <a:pPr marL="450850" lvl="1" indent="-27305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Stay in contact and discuss progress and opinions with other initiatives (e.g. in networks of networks)</a:t>
            </a:r>
          </a:p>
          <a:p>
            <a:pPr marL="450850" lvl="1" indent="-27305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Consider indicators already in use in EU countries in policy and management and connect to their needs</a:t>
            </a:r>
          </a:p>
          <a:p>
            <a:pPr marL="450850" lvl="1" indent="-27305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Promote indicators for which essential temporal and spatial resolution is likely to be realized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1800" b="1" dirty="0" smtClean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 smtClean="0">
                <a:solidFill>
                  <a:srgbClr val="0070C0"/>
                </a:solidFill>
              </a:rPr>
              <a:t>Related networks like ESONET, EMSO, FixO</a:t>
            </a:r>
            <a:r>
              <a:rPr lang="en-US" altLang="nl-NL" sz="2000" b="1" baseline="30000" dirty="0" smtClean="0">
                <a:solidFill>
                  <a:srgbClr val="0070C0"/>
                </a:solidFill>
              </a:rPr>
              <a:t>3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, ARGO and LTER:</a:t>
            </a:r>
          </a:p>
          <a:p>
            <a:pPr marL="450850" lvl="1" indent="-27305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Exchange experiences</a:t>
            </a:r>
          </a:p>
          <a:p>
            <a:pPr marL="450850" lvl="1" indent="-27305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Tune activities for smooth transitions in observations to other realms and/or geographic regions</a:t>
            </a:r>
          </a:p>
        </p:txBody>
      </p:sp>
      <p:sp>
        <p:nvSpPr>
          <p:cNvPr id="15364" name="Rectangle 7"/>
          <p:cNvSpPr txBox="1">
            <a:spLocks noGrp="1" noChangeArrowheads="1"/>
          </p:cNvSpPr>
          <p:nvPr/>
        </p:nvSpPr>
        <p:spPr bwMode="auto">
          <a:xfrm>
            <a:off x="6804247" y="6381750"/>
            <a:ext cx="2088927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5365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373040"/>
            <a:ext cx="7490792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Promising cooperations</a:t>
            </a:r>
          </a:p>
        </p:txBody>
      </p:sp>
    </p:spTree>
    <p:extLst>
      <p:ext uri="{BB962C8B-B14F-4D97-AF65-F5344CB8AC3E}">
        <p14:creationId xmlns="" xmlns:p14="http://schemas.microsoft.com/office/powerpoint/2010/main" val="304771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539428" y="2132856"/>
            <a:ext cx="8281044" cy="383181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 smtClean="0">
                <a:solidFill>
                  <a:srgbClr val="0070C0"/>
                </a:solidFill>
              </a:rPr>
              <a:t>The optimal strategy for JERICO to become an important network towards biodiversity observation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as well, might be: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800" b="1" dirty="0" smtClean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to focus on a limited number of parameters that describe habitat diversity and allow 3D </a:t>
            </a:r>
            <a:r>
              <a:rPr lang="en-US" altLang="nl-NL" sz="1800" b="1" dirty="0" err="1" smtClean="0">
                <a:solidFill>
                  <a:srgbClr val="0070C0"/>
                </a:solidFill>
              </a:rPr>
              <a:t>ecotope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 mapping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800" b="1" dirty="0" smtClean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to focus on the implementation of new sensors for sea floor characterization and hydrodynamics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800" b="1" dirty="0" smtClean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if in-situ </a:t>
            </a:r>
            <a:r>
              <a:rPr lang="en-US" altLang="nl-NL" sz="1800" dirty="0" smtClean="0">
                <a:solidFill>
                  <a:srgbClr val="0070C0"/>
                </a:solidFill>
              </a:rPr>
              <a:t>(real)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 biodiversity observation is considered, to focus on techniques with auto-detection potentials (e.g. imaging and acoustics) that cover biodiversity largely missing in other initiatives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800" b="1" dirty="0" smtClean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to connect to current pan-European biodiversity and earth observation initiatives and tune activities towards joint cooperation (whereby spatial and temporal collated data can be coupled)</a:t>
            </a:r>
            <a:r>
              <a:rPr lang="en-US" altLang="nl-NL" sz="1800" dirty="0" smtClean="0">
                <a:solidFill>
                  <a:srgbClr val="0070C0"/>
                </a:solidFill>
              </a:rPr>
              <a:t>(an ideal opportunity is the initiation of joint activities and cooperation in Horizon2020 proposals)</a:t>
            </a:r>
            <a:endParaRPr lang="en-US" altLang="nl-NL" sz="1800" b="1" dirty="0" smtClean="0">
              <a:solidFill>
                <a:srgbClr val="0070C0"/>
              </a:solidFill>
            </a:endParaRPr>
          </a:p>
        </p:txBody>
      </p:sp>
      <p:sp>
        <p:nvSpPr>
          <p:cNvPr id="15364" name="Rectangle 7"/>
          <p:cNvSpPr txBox="1">
            <a:spLocks noGrp="1" noChangeArrowheads="1"/>
          </p:cNvSpPr>
          <p:nvPr/>
        </p:nvSpPr>
        <p:spPr bwMode="auto">
          <a:xfrm>
            <a:off x="6804247" y="6381750"/>
            <a:ext cx="2088927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5365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478413"/>
            <a:ext cx="8210872" cy="646331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sz="3600" kern="0" cap="none" dirty="0" smtClean="0">
                <a:solidFill>
                  <a:srgbClr val="0070C0"/>
                </a:solidFill>
              </a:rPr>
              <a:t>Conclusions: </a:t>
            </a:r>
            <a:r>
              <a:rPr lang="it-IT" sz="3600" b="0" kern="0" cap="none" dirty="0" smtClean="0">
                <a:solidFill>
                  <a:srgbClr val="0070C0"/>
                </a:solidFill>
              </a:rPr>
              <a:t>A roadmap for the future</a:t>
            </a:r>
          </a:p>
        </p:txBody>
      </p:sp>
    </p:spTree>
    <p:extLst>
      <p:ext uri="{BB962C8B-B14F-4D97-AF65-F5344CB8AC3E}">
        <p14:creationId xmlns="" xmlns:p14="http://schemas.microsoft.com/office/powerpoint/2010/main" val="48736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359916" y="2204864"/>
            <a:ext cx="8460556" cy="397031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it-IT" altLang="en-US" sz="20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Joint European Research Infrastructure network for Coastal Observatories:</a:t>
            </a:r>
          </a:p>
          <a:p>
            <a:pPr marL="0" lvl="1" eaLnBrk="1" hangingPunct="1">
              <a:lnSpc>
                <a:spcPct val="90000"/>
              </a:lnSpc>
              <a:spcBef>
                <a:spcPct val="0"/>
              </a:spcBef>
            </a:pPr>
            <a:endParaRPr lang="it-IT" altLang="en-US" sz="800" b="1" i="0" dirty="0">
              <a:solidFill>
                <a:srgbClr val="0070C0"/>
              </a:solidFill>
              <a:latin typeface="Helvetica" panose="020B0604020202020204" pitchFamily="34" charset="0"/>
            </a:endParaRPr>
          </a:p>
          <a:p>
            <a:pPr marL="450850" lvl="1" indent="-273050" eaLnBrk="1" hangingPunct="1">
              <a:lnSpc>
                <a:spcPct val="90000"/>
              </a:lnSpc>
              <a:spcBef>
                <a:spcPct val="0"/>
              </a:spcBef>
              <a:tabLst>
                <a:tab pos="531813" algn="l"/>
              </a:tabLst>
            </a:pP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- </a:t>
            </a:r>
            <a:r>
              <a:rPr lang="it-IT" altLang="en-US" sz="18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JERICO aims to increase the coherence and sustainability of </a:t>
            </a: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European </a:t>
            </a:r>
            <a:r>
              <a:rPr lang="it-IT" altLang="en-US" sz="18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coastal observatories within a pan-European </a:t>
            </a: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network</a:t>
            </a:r>
          </a:p>
          <a:p>
            <a:pPr marL="450850" lvl="1" indent="-273050" eaLnBrk="1" hangingPunct="1">
              <a:lnSpc>
                <a:spcPct val="90000"/>
              </a:lnSpc>
              <a:spcBef>
                <a:spcPct val="0"/>
              </a:spcBef>
              <a:tabLst>
                <a:tab pos="531813" algn="l"/>
              </a:tabLst>
            </a:pPr>
            <a:endParaRPr lang="it-IT" altLang="en-US" sz="800" b="1" i="0" dirty="0" smtClean="0">
              <a:solidFill>
                <a:srgbClr val="0070C0"/>
              </a:solidFill>
              <a:latin typeface="Helvetica" panose="020B0604020202020204" pitchFamily="34" charset="0"/>
            </a:endParaRPr>
          </a:p>
          <a:p>
            <a:pPr marL="450850" lvl="1" indent="-273050" eaLnBrk="1" hangingPunct="1">
              <a:lnSpc>
                <a:spcPct val="90000"/>
              </a:lnSpc>
              <a:spcBef>
                <a:spcPct val="0"/>
              </a:spcBef>
              <a:tabLst>
                <a:tab pos="531813" algn="l"/>
              </a:tabLst>
            </a:pP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- by </a:t>
            </a:r>
            <a:r>
              <a:rPr lang="it-IT" altLang="en-US" sz="18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amongst others defining best practices for design, </a:t>
            </a: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implementation</a:t>
            </a:r>
            <a:r>
              <a:rPr lang="it-IT" altLang="en-US" sz="18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, maintenance, data distribution and quality </a:t>
            </a: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standards</a:t>
            </a:r>
            <a:endParaRPr lang="it-IT" altLang="en-US" sz="1800" b="1" i="0" dirty="0">
              <a:solidFill>
                <a:srgbClr val="0070C0"/>
              </a:solidFill>
              <a:latin typeface="Helvetica" panose="020B0604020202020204" pitchFamily="34" charset="0"/>
            </a:endParaRPr>
          </a:p>
          <a:p>
            <a:pPr marL="450850" lvl="1" indent="-273050" eaLnBrk="1" hangingPunct="1">
              <a:lnSpc>
                <a:spcPct val="90000"/>
              </a:lnSpc>
              <a:spcBef>
                <a:spcPct val="0"/>
              </a:spcBef>
              <a:tabLst>
                <a:tab pos="531813" algn="l"/>
              </a:tabLst>
            </a:pPr>
            <a:endParaRPr lang="it-IT" altLang="en-US" sz="800" b="1" i="0" dirty="0">
              <a:solidFill>
                <a:srgbClr val="0070C0"/>
              </a:solidFill>
              <a:latin typeface="Helvetica" panose="020B0604020202020204" pitchFamily="34" charset="0"/>
            </a:endParaRPr>
          </a:p>
          <a:p>
            <a:pPr marL="450850" lvl="1" indent="-273050" eaLnBrk="1" hangingPunct="1">
              <a:lnSpc>
                <a:spcPct val="90000"/>
              </a:lnSpc>
              <a:spcBef>
                <a:spcPct val="0"/>
              </a:spcBef>
              <a:tabLst>
                <a:tab pos="531813" algn="l"/>
              </a:tabLst>
            </a:pP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- </a:t>
            </a:r>
            <a:r>
              <a:rPr lang="it-IT" altLang="en-US" sz="18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f</a:t>
            </a: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ocussing </a:t>
            </a:r>
            <a:r>
              <a:rPr lang="it-IT" altLang="en-US" sz="18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on the biochemical compartment (i.e. Temperature, </a:t>
            </a: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Salinity</a:t>
            </a:r>
            <a:r>
              <a:rPr lang="it-IT" altLang="en-US" sz="18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, Chlorophyll-a, Turbidity, Dissolved Oxygen and Carbon </a:t>
            </a: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dioxide</a:t>
            </a:r>
            <a:r>
              <a:rPr lang="it-IT" altLang="en-US" sz="18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).</a:t>
            </a:r>
          </a:p>
          <a:p>
            <a:pPr marL="0" lvl="1" eaLnBrk="1" hangingPunct="1">
              <a:lnSpc>
                <a:spcPct val="90000"/>
              </a:lnSpc>
              <a:spcBef>
                <a:spcPct val="0"/>
              </a:spcBef>
            </a:pPr>
            <a:endParaRPr lang="it-IT" altLang="en-US" sz="1800" b="1" i="0" dirty="0">
              <a:solidFill>
                <a:srgbClr val="0070C0"/>
              </a:solidFill>
              <a:latin typeface="Helvetica" panose="020B0604020202020204" pitchFamily="34" charset="0"/>
            </a:endParaRPr>
          </a:p>
          <a:p>
            <a:pPr marL="0"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it-IT" altLang="en-US" sz="18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Nowadays there is more demand for detection, understanding and </a:t>
            </a: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forecasting </a:t>
            </a:r>
            <a:r>
              <a:rPr lang="it-IT" altLang="en-US" sz="18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of crucial coastal processes over extensive </a:t>
            </a: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areas, for </a:t>
            </a:r>
            <a:r>
              <a:rPr lang="it-IT" altLang="en-US" sz="1800" b="1" i="0" dirty="0">
                <a:solidFill>
                  <a:srgbClr val="0070C0"/>
                </a:solidFill>
                <a:latin typeface="Helvetica" panose="020B0604020202020204" pitchFamily="34" charset="0"/>
              </a:rPr>
              <a:t>both fundamental research and coastal seas management purposes</a:t>
            </a: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.</a:t>
            </a:r>
          </a:p>
          <a:p>
            <a:pPr marL="450850" lvl="1" indent="-273050" eaLnBrk="1" hangingPunct="1">
              <a:lnSpc>
                <a:spcPct val="90000"/>
              </a:lnSpc>
              <a:spcBef>
                <a:spcPct val="0"/>
              </a:spcBef>
            </a:pPr>
            <a:r>
              <a:rPr lang="it-IT" altLang="en-US" sz="180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- Is that possible solely on basis of the above biochemical compartments?</a:t>
            </a:r>
          </a:p>
          <a:p>
            <a:pPr marL="0"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   </a:t>
            </a:r>
            <a:endParaRPr lang="it-IT" altLang="en-US" sz="1800" b="1" i="0" dirty="0">
              <a:solidFill>
                <a:srgbClr val="0070C0"/>
              </a:solidFill>
              <a:latin typeface="Helvetica" panose="020B0604020202020204" pitchFamily="34" charset="0"/>
            </a:endParaRP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7173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373040"/>
            <a:ext cx="6781800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Introduction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09600" y="373040"/>
            <a:ext cx="6781800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Introduction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395536" y="2449919"/>
            <a:ext cx="8496944" cy="313932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eaLnBrk="0" hangingPunct="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  <a:spcBef>
                <a:spcPct val="0"/>
              </a:spcBef>
              <a:defRPr/>
            </a:pPr>
            <a:r>
              <a:rPr lang="it-IT" altLang="en-US" sz="20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Particularly the monitoring of marine biodiversity is of increasing importance as:</a:t>
            </a:r>
          </a:p>
          <a:p>
            <a:pPr marL="0" lvl="1" eaLnBrk="1" hangingPunct="1">
              <a:lnSpc>
                <a:spcPct val="90000"/>
              </a:lnSpc>
              <a:spcBef>
                <a:spcPct val="0"/>
              </a:spcBef>
              <a:defRPr/>
            </a:pPr>
            <a:endParaRPr lang="it-IT" altLang="en-US" sz="1800" b="1" i="0" dirty="0" smtClean="0">
              <a:solidFill>
                <a:srgbClr val="0070C0"/>
              </a:solidFill>
              <a:latin typeface="Helvetica" panose="020B0604020202020204" pitchFamily="34" charset="0"/>
            </a:endParaRPr>
          </a:p>
          <a:p>
            <a:pPr marL="0" lvl="1" eaLnBrk="1" hangingPunct="1">
              <a:lnSpc>
                <a:spcPct val="90000"/>
              </a:lnSpc>
              <a:spcBef>
                <a:spcPct val="0"/>
              </a:spcBef>
              <a:defRPr/>
            </a:pP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- Marine ecosystems, and biodiversity in particular, are under pressure of global change, anthropogenic activities, exploitation, pollution and globalisation</a:t>
            </a:r>
          </a:p>
          <a:p>
            <a:pPr marL="0" lvl="1" eaLnBrk="1" hangingPunct="1">
              <a:lnSpc>
                <a:spcPct val="90000"/>
              </a:lnSpc>
              <a:spcBef>
                <a:spcPct val="0"/>
              </a:spcBef>
              <a:defRPr/>
            </a:pPr>
            <a:endParaRPr lang="it-IT" altLang="en-US" sz="1800" b="1" i="0" dirty="0" smtClean="0">
              <a:solidFill>
                <a:srgbClr val="0070C0"/>
              </a:solidFill>
              <a:latin typeface="Helvetica" panose="020B0604020202020204" pitchFamily="34" charset="0"/>
            </a:endParaRPr>
          </a:p>
          <a:p>
            <a:pPr marL="0" lvl="1" eaLnBrk="1" hangingPunct="1">
              <a:lnSpc>
                <a:spcPct val="90000"/>
              </a:lnSpc>
              <a:spcBef>
                <a:spcPct val="0"/>
              </a:spcBef>
              <a:defRPr/>
            </a:pP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- but also restoration measures are taken and sustainable coastal management has been implemented, which asks for evaluation</a:t>
            </a:r>
          </a:p>
          <a:p>
            <a:pPr marL="0" lvl="1" eaLnBrk="1" hangingPunct="1">
              <a:lnSpc>
                <a:spcPct val="90000"/>
              </a:lnSpc>
              <a:spcBef>
                <a:spcPct val="0"/>
              </a:spcBef>
              <a:defRPr/>
            </a:pPr>
            <a:endParaRPr lang="it-IT" altLang="en-US" sz="1800" b="1" i="0" dirty="0" smtClean="0">
              <a:solidFill>
                <a:srgbClr val="0070C0"/>
              </a:solidFill>
              <a:latin typeface="Helvetica" panose="020B0604020202020204" pitchFamily="34" charset="0"/>
            </a:endParaRPr>
          </a:p>
          <a:p>
            <a:pPr marL="0" lvl="1" eaLnBrk="1" hangingPunct="1">
              <a:lnSpc>
                <a:spcPct val="90000"/>
              </a:lnSpc>
              <a:spcBef>
                <a:spcPct val="0"/>
              </a:spcBef>
              <a:defRPr/>
            </a:pPr>
            <a:r>
              <a:rPr lang="it-IT" altLang="en-US" sz="1800" b="1" i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- and data are needed for assessments regarding the national and European policies and regulations; e.g. the WFD / MSFD and Natura2000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8197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09600" y="304800"/>
            <a:ext cx="6781800" cy="11430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endParaRPr lang="it-IT" kern="0" cap="none" dirty="0" smtClean="0">
              <a:solidFill>
                <a:schemeClr val="bg2"/>
              </a:solidFill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755452" y="2488711"/>
            <a:ext cx="8065020" cy="286232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it-IT" altLang="en-US" sz="2000" b="1" dirty="0">
                <a:solidFill>
                  <a:srgbClr val="0070C0"/>
                </a:solidFill>
              </a:rPr>
              <a:t>Therefore the goal of Task 1.4 was:</a:t>
            </a:r>
          </a:p>
          <a:p>
            <a:pPr marL="0" lvl="1" eaLnBrk="1" hangingPunct="1">
              <a:lnSpc>
                <a:spcPct val="90000"/>
              </a:lnSpc>
            </a:pPr>
            <a:endParaRPr lang="it-IT" altLang="en-US" sz="800" b="1" dirty="0">
              <a:solidFill>
                <a:srgbClr val="0070C0"/>
              </a:solidFill>
            </a:endParaRPr>
          </a:p>
          <a:p>
            <a:pPr marL="177800" lvl="1" indent="-177800" eaLnBrk="1" hangingPunct="1">
              <a:lnSpc>
                <a:spcPct val="90000"/>
              </a:lnSpc>
            </a:pPr>
            <a:r>
              <a:rPr lang="it-IT" altLang="en-US" sz="1800" b="1" dirty="0" smtClean="0">
                <a:solidFill>
                  <a:srgbClr val="0070C0"/>
                </a:solidFill>
              </a:rPr>
              <a:t>- </a:t>
            </a:r>
            <a:r>
              <a:rPr lang="it-IT" altLang="en-US" sz="1800" b="1" dirty="0">
                <a:solidFill>
                  <a:srgbClr val="0070C0"/>
                </a:solidFill>
              </a:rPr>
              <a:t>To investigate the potentials and possible strategy </a:t>
            </a:r>
            <a:r>
              <a:rPr lang="it-IT" altLang="en-US" sz="1800" b="1" dirty="0" smtClean="0">
                <a:solidFill>
                  <a:srgbClr val="0070C0"/>
                </a:solidFill>
              </a:rPr>
              <a:t>for JERICO </a:t>
            </a:r>
            <a:r>
              <a:rPr lang="it-IT" altLang="en-US" sz="1800" b="1" dirty="0">
                <a:solidFill>
                  <a:srgbClr val="0070C0"/>
                </a:solidFill>
              </a:rPr>
              <a:t>to become an important network for </a:t>
            </a:r>
            <a:r>
              <a:rPr lang="it-IT" altLang="en-US" sz="1800" b="1" dirty="0" smtClean="0">
                <a:solidFill>
                  <a:srgbClr val="0070C0"/>
                </a:solidFill>
              </a:rPr>
              <a:t>biodiversity observation</a:t>
            </a:r>
            <a:endParaRPr lang="it-IT" altLang="en-US" sz="18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endParaRPr lang="it-IT" altLang="en-US" sz="24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>
                <a:solidFill>
                  <a:srgbClr val="0070C0"/>
                </a:solidFill>
              </a:rPr>
              <a:t>Methodology: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800" b="1" dirty="0" smtClean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Identification </a:t>
            </a:r>
            <a:r>
              <a:rPr lang="en-US" altLang="nl-NL" sz="1800" b="1" dirty="0">
                <a:solidFill>
                  <a:srgbClr val="0070C0"/>
                </a:solidFill>
              </a:rPr>
              <a:t>of potentials on basis of:</a:t>
            </a: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400" b="1" dirty="0" smtClean="0">
                <a:solidFill>
                  <a:srgbClr val="0070C0"/>
                </a:solidFill>
              </a:rPr>
              <a:t>	</a:t>
            </a: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   - literature and expert consultation,</a:t>
            </a: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400" b="1" dirty="0">
                <a:solidFill>
                  <a:srgbClr val="0070C0"/>
                </a:solidFill>
              </a:rPr>
              <a:t>	</a:t>
            </a: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   - </a:t>
            </a:r>
            <a:r>
              <a:rPr lang="en-US" altLang="nl-NL" sz="1800" b="1" dirty="0">
                <a:solidFill>
                  <a:srgbClr val="0070C0"/>
                </a:solidFill>
              </a:rPr>
              <a:t>weighing advantages and disadvantages,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4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   - </a:t>
            </a:r>
            <a:r>
              <a:rPr lang="en-US" altLang="nl-NL" sz="1800" b="1" dirty="0">
                <a:solidFill>
                  <a:srgbClr val="0070C0"/>
                </a:solidFill>
              </a:rPr>
              <a:t>discussing opinions in a workshop</a:t>
            </a:r>
            <a:endParaRPr lang="it-IT" altLang="nl-NL" sz="1800" b="1" dirty="0">
              <a:solidFill>
                <a:srgbClr val="0070C0"/>
              </a:solidFill>
            </a:endParaRPr>
          </a:p>
        </p:txBody>
      </p:sp>
      <p:sp>
        <p:nvSpPr>
          <p:cNvPr id="9220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9221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373040"/>
            <a:ext cx="6781800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Goal and methodolgy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8733" y="2438886"/>
            <a:ext cx="8497763" cy="313932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lvl="1" eaLnBrk="1" hangingPunct="1"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0070C0"/>
                </a:solidFill>
                <a:latin typeface="Helvetica" pitchFamily="-4" charset="0"/>
              </a:rPr>
              <a:t>Three strategies identified that might be </a:t>
            </a:r>
            <a:r>
              <a:rPr lang="en-US" sz="2000" b="1" dirty="0" smtClean="0">
                <a:solidFill>
                  <a:srgbClr val="0070C0"/>
                </a:solidFill>
                <a:latin typeface="Helvetica" pitchFamily="-4" charset="0"/>
              </a:rPr>
              <a:t>combined:</a:t>
            </a:r>
          </a:p>
          <a:p>
            <a:pPr marL="0" lvl="1" eaLnBrk="1" hangingPunct="1">
              <a:lnSpc>
                <a:spcPct val="90000"/>
              </a:lnSpc>
              <a:defRPr/>
            </a:pPr>
            <a:r>
              <a:rPr lang="it-IT" altLang="en-US" sz="1800" dirty="0" smtClean="0">
                <a:solidFill>
                  <a:srgbClr val="0070C0"/>
                </a:solidFill>
              </a:rPr>
              <a:t>in order to become that important network for biodiversity observation</a:t>
            </a:r>
            <a:endParaRPr lang="en-US" sz="2000" b="1" dirty="0">
              <a:solidFill>
                <a:srgbClr val="0070C0"/>
              </a:solidFill>
              <a:latin typeface="Helvetica" pitchFamily="-4" charset="0"/>
            </a:endParaRPr>
          </a:p>
          <a:p>
            <a:pPr marL="0" lvl="1" eaLnBrk="1" hangingPunct="1">
              <a:lnSpc>
                <a:spcPct val="90000"/>
              </a:lnSpc>
              <a:defRPr/>
            </a:pPr>
            <a:endParaRPr lang="en-US" sz="1800" b="1" dirty="0">
              <a:solidFill>
                <a:srgbClr val="0070C0"/>
              </a:solidFill>
              <a:latin typeface="Helvetica" pitchFamily="-4" charset="0"/>
            </a:endParaRPr>
          </a:p>
          <a:p>
            <a:pPr marL="450850" lvl="1" indent="-450850" eaLnBrk="1" hangingPunct="1">
              <a:lnSpc>
                <a:spcPct val="90000"/>
              </a:lnSpc>
              <a:defRPr/>
            </a:pPr>
            <a:r>
              <a:rPr lang="en-US" sz="1800" b="1" dirty="0" smtClean="0">
                <a:solidFill>
                  <a:srgbClr val="0070C0"/>
                </a:solidFill>
                <a:latin typeface="Helvetica" pitchFamily="-4" charset="0"/>
              </a:rPr>
              <a:t>- 1) Implementation </a:t>
            </a:r>
            <a:r>
              <a:rPr lang="en-US" sz="1800" b="1" dirty="0">
                <a:solidFill>
                  <a:srgbClr val="0070C0"/>
                </a:solidFill>
                <a:latin typeface="Helvetica" pitchFamily="-4" charset="0"/>
              </a:rPr>
              <a:t>of sensors, indicative for biodiversity state, in the existing or foreseen JERICO observatory network</a:t>
            </a:r>
            <a:endParaRPr lang="it-IT" sz="1800" b="1" dirty="0">
              <a:solidFill>
                <a:srgbClr val="0070C0"/>
              </a:solidFill>
              <a:latin typeface="Helvetica" pitchFamily="-4" charset="0"/>
            </a:endParaRPr>
          </a:p>
          <a:p>
            <a:pPr marL="450850" lvl="1" indent="-450850" eaLnBrk="1" hangingPunct="1">
              <a:lnSpc>
                <a:spcPct val="90000"/>
              </a:lnSpc>
              <a:defRPr/>
            </a:pPr>
            <a:endParaRPr lang="it-IT" sz="1800" b="1" dirty="0">
              <a:solidFill>
                <a:srgbClr val="0070C0"/>
              </a:solidFill>
              <a:latin typeface="Helvetica" pitchFamily="-4" charset="0"/>
            </a:endParaRPr>
          </a:p>
          <a:p>
            <a:pPr marL="450850" lvl="1" indent="-450850" eaLnBrk="1" hangingPunct="1">
              <a:lnSpc>
                <a:spcPct val="90000"/>
              </a:lnSpc>
              <a:defRPr/>
            </a:pPr>
            <a:r>
              <a:rPr lang="it-IT" sz="1800" b="1" dirty="0" smtClean="0">
                <a:solidFill>
                  <a:srgbClr val="0070C0"/>
                </a:solidFill>
                <a:latin typeface="Helvetica" pitchFamily="-4" charset="0"/>
              </a:rPr>
              <a:t>- 2) Linking </a:t>
            </a:r>
            <a:r>
              <a:rPr lang="it-IT" sz="1800" b="1" dirty="0">
                <a:solidFill>
                  <a:srgbClr val="0070C0"/>
                </a:solidFill>
                <a:latin typeface="Helvetica" pitchFamily="-4" charset="0"/>
              </a:rPr>
              <a:t>of JERICO network to existing or developing initiatives of biodiversity networks or pan-European biodiversity measurement programmes</a:t>
            </a:r>
          </a:p>
          <a:p>
            <a:pPr marL="450850" lvl="1" indent="-450850" eaLnBrk="1" hangingPunct="1">
              <a:lnSpc>
                <a:spcPct val="90000"/>
              </a:lnSpc>
              <a:defRPr/>
            </a:pPr>
            <a:endParaRPr lang="it-IT" sz="1800" b="1" dirty="0">
              <a:solidFill>
                <a:srgbClr val="0070C0"/>
              </a:solidFill>
              <a:latin typeface="Helvetica" pitchFamily="-4" charset="0"/>
            </a:endParaRPr>
          </a:p>
          <a:p>
            <a:pPr marL="450850" lvl="1" indent="-450850" eaLnBrk="1" hangingPunct="1">
              <a:lnSpc>
                <a:spcPct val="90000"/>
              </a:lnSpc>
              <a:defRPr/>
            </a:pPr>
            <a:r>
              <a:rPr lang="it-IT" sz="1800" b="1" dirty="0" smtClean="0">
                <a:solidFill>
                  <a:srgbClr val="0070C0"/>
                </a:solidFill>
                <a:latin typeface="Helvetica" pitchFamily="-4" charset="0"/>
              </a:rPr>
              <a:t>- 3) Optimization </a:t>
            </a:r>
            <a:r>
              <a:rPr lang="it-IT" sz="1800" b="1" dirty="0">
                <a:solidFill>
                  <a:srgbClr val="0070C0"/>
                </a:solidFill>
                <a:latin typeface="Helvetica" pitchFamily="-4" charset="0"/>
              </a:rPr>
              <a:t>of sensors delivering biodiversity related information already present or foreseen in the JERICO network</a:t>
            </a:r>
          </a:p>
        </p:txBody>
      </p:sp>
      <p:sp>
        <p:nvSpPr>
          <p:cNvPr id="10244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0245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373040"/>
            <a:ext cx="6781800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Strategies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67544" y="2060848"/>
            <a:ext cx="8425060" cy="380411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>
                <a:solidFill>
                  <a:srgbClr val="0070C0"/>
                </a:solidFill>
              </a:rPr>
              <a:t>Biodiversity sensing is not that straightforward:</a:t>
            </a:r>
          </a:p>
          <a:p>
            <a:pPr marL="177800" lvl="1" indent="-177800" eaLnBrk="1" hangingPunct="1">
              <a:lnSpc>
                <a:spcPct val="90000"/>
              </a:lnSpc>
            </a:pPr>
            <a:endParaRPr lang="en-US" altLang="nl-NL" sz="800" b="1" dirty="0">
              <a:solidFill>
                <a:srgbClr val="0070C0"/>
              </a:solidFill>
            </a:endParaRPr>
          </a:p>
          <a:p>
            <a:pPr marL="177800" lvl="1" indent="-17780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</a:t>
            </a:r>
            <a:r>
              <a:rPr lang="en-US" altLang="nl-NL" sz="1800" b="1" dirty="0">
                <a:solidFill>
                  <a:srgbClr val="0070C0"/>
                </a:solidFill>
              </a:rPr>
              <a:t>Can be estimated at various levels (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organism-</a:t>
            </a:r>
            <a:r>
              <a:rPr lang="en-US" altLang="nl-NL" sz="1800" b="1" dirty="0">
                <a:solidFill>
                  <a:srgbClr val="0070C0"/>
                </a:solidFill>
              </a:rPr>
              <a:t>,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population-, community-, </a:t>
            </a:r>
            <a:r>
              <a:rPr lang="en-US" altLang="nl-NL" sz="1800" b="1" dirty="0">
                <a:solidFill>
                  <a:srgbClr val="0070C0"/>
                </a:solidFill>
              </a:rPr>
              <a:t>and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ecosystem-level</a:t>
            </a:r>
            <a:r>
              <a:rPr lang="en-US" altLang="nl-NL" sz="1800" b="1" dirty="0">
                <a:solidFill>
                  <a:srgbClr val="0070C0"/>
                </a:solidFill>
              </a:rPr>
              <a:t>)</a:t>
            </a:r>
          </a:p>
          <a:p>
            <a:pPr marL="177800" lvl="1" indent="-177800" eaLnBrk="1" hangingPunct="1">
              <a:lnSpc>
                <a:spcPct val="90000"/>
              </a:lnSpc>
            </a:pPr>
            <a:endParaRPr lang="en-US" altLang="nl-NL" sz="800" b="1" dirty="0">
              <a:solidFill>
                <a:srgbClr val="0070C0"/>
              </a:solidFill>
            </a:endParaRPr>
          </a:p>
          <a:p>
            <a:pPr marL="177800" lvl="1" indent="-17780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</a:t>
            </a:r>
            <a:r>
              <a:rPr lang="en-US" altLang="nl-NL" sz="1800" b="1" dirty="0">
                <a:solidFill>
                  <a:srgbClr val="0070C0"/>
                </a:solidFill>
              </a:rPr>
              <a:t>f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or </a:t>
            </a:r>
            <a:r>
              <a:rPr lang="en-US" altLang="nl-NL" sz="1800" b="1" dirty="0">
                <a:solidFill>
                  <a:srgbClr val="0070C0"/>
                </a:solidFill>
              </a:rPr>
              <a:t>a variety of species groups in need of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different methodologies </a:t>
            </a:r>
            <a:r>
              <a:rPr lang="en-US" altLang="nl-NL" sz="1800" b="1" dirty="0">
                <a:solidFill>
                  <a:srgbClr val="0070C0"/>
                </a:solidFill>
              </a:rPr>
              <a:t>(from </a:t>
            </a:r>
            <a:r>
              <a:rPr lang="en-US" altLang="nl-NL" sz="1800" b="1" dirty="0" err="1">
                <a:solidFill>
                  <a:srgbClr val="0070C0"/>
                </a:solidFill>
              </a:rPr>
              <a:t>protozoans</a:t>
            </a:r>
            <a:r>
              <a:rPr lang="en-US" altLang="nl-NL" sz="1800" b="1" dirty="0">
                <a:solidFill>
                  <a:srgbClr val="0070C0"/>
                </a:solidFill>
              </a:rPr>
              <a:t> to large marine mammals)</a:t>
            </a:r>
          </a:p>
          <a:p>
            <a:pPr marL="177800" lvl="1" indent="-177800" eaLnBrk="1" hangingPunct="1">
              <a:lnSpc>
                <a:spcPct val="90000"/>
              </a:lnSpc>
            </a:pPr>
            <a:endParaRPr lang="en-US" altLang="nl-NL" sz="800" b="1" dirty="0">
              <a:solidFill>
                <a:srgbClr val="0070C0"/>
              </a:solidFill>
            </a:endParaRPr>
          </a:p>
          <a:p>
            <a:pPr marL="177800" lvl="1" indent="-17780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</a:t>
            </a:r>
            <a:r>
              <a:rPr lang="en-US" altLang="nl-NL" sz="1800" b="1" dirty="0">
                <a:solidFill>
                  <a:srgbClr val="0070C0"/>
                </a:solidFill>
              </a:rPr>
              <a:t>i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n </a:t>
            </a:r>
            <a:r>
              <a:rPr lang="en-US" altLang="nl-NL" sz="1800" b="1" dirty="0">
                <a:solidFill>
                  <a:srgbClr val="0070C0"/>
                </a:solidFill>
              </a:rPr>
              <a:t>different environments (e.g. pelagic, benthic, water surface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and in </a:t>
            </a:r>
            <a:r>
              <a:rPr lang="en-US" altLang="nl-NL" sz="1800" b="1" dirty="0">
                <a:solidFill>
                  <a:srgbClr val="0070C0"/>
                </a:solidFill>
              </a:rPr>
              <a:t>the air)</a:t>
            </a:r>
          </a:p>
          <a:p>
            <a:pPr marL="177800" lvl="1" indent="-177800" eaLnBrk="1" hangingPunct="1">
              <a:lnSpc>
                <a:spcPct val="90000"/>
              </a:lnSpc>
            </a:pPr>
            <a:endParaRPr lang="en-US" altLang="nl-NL" sz="800" b="1" dirty="0">
              <a:solidFill>
                <a:srgbClr val="0070C0"/>
              </a:solidFill>
            </a:endParaRPr>
          </a:p>
          <a:p>
            <a:pPr marL="177800" lvl="1" indent="-17780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with </a:t>
            </a:r>
            <a:r>
              <a:rPr lang="en-US" altLang="nl-NL" sz="1800" b="1" dirty="0">
                <a:solidFill>
                  <a:srgbClr val="0070C0"/>
                </a:solidFill>
              </a:rPr>
              <a:t>different types of diversity (e.g. functional,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genetic, taxonomic, and </a:t>
            </a:r>
            <a:r>
              <a:rPr lang="en-US" altLang="nl-NL" sz="1800" b="1" dirty="0">
                <a:solidFill>
                  <a:srgbClr val="0070C0"/>
                </a:solidFill>
              </a:rPr>
              <a:t>behavioral diversity, and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derivatives </a:t>
            </a:r>
            <a:r>
              <a:rPr lang="en-US" altLang="nl-NL" sz="1800" b="1" dirty="0">
                <a:solidFill>
                  <a:srgbClr val="0070C0"/>
                </a:solidFill>
              </a:rPr>
              <a:t>like production,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biomass </a:t>
            </a:r>
            <a:r>
              <a:rPr lang="en-US" altLang="nl-NL" sz="1800" b="1" dirty="0">
                <a:solidFill>
                  <a:srgbClr val="0070C0"/>
                </a:solidFill>
              </a:rPr>
              <a:t>and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food-web </a:t>
            </a:r>
            <a:r>
              <a:rPr lang="en-US" altLang="nl-NL" sz="1800" b="1" dirty="0">
                <a:solidFill>
                  <a:srgbClr val="0070C0"/>
                </a:solidFill>
              </a:rPr>
              <a:t>structure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)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1800" dirty="0" smtClean="0">
              <a:solidFill>
                <a:srgbClr val="0070C0"/>
              </a:solidFill>
            </a:endParaRPr>
          </a:p>
          <a:p>
            <a:pPr marL="450850" lvl="1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The range of technologies (to be) used in JERICO is later evaluated (and scored) against these factors</a:t>
            </a:r>
            <a:endParaRPr lang="en-US" altLang="nl-NL" sz="1800" b="1" dirty="0">
              <a:solidFill>
                <a:srgbClr val="0070C0"/>
              </a:solidFill>
            </a:endParaRPr>
          </a:p>
        </p:txBody>
      </p:sp>
      <p:sp>
        <p:nvSpPr>
          <p:cNvPr id="11268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1269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373040"/>
            <a:ext cx="6781800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Biodiversity sensing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539428" y="2555202"/>
            <a:ext cx="8137028" cy="289002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>
                <a:solidFill>
                  <a:srgbClr val="0070C0"/>
                </a:solidFill>
              </a:rPr>
              <a:t>Additionally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of importance is:</a:t>
            </a: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dirty="0" smtClean="0">
                <a:solidFill>
                  <a:srgbClr val="0070C0"/>
                </a:solidFill>
              </a:rPr>
              <a:t>and used for the evaluation and scoring</a:t>
            </a:r>
            <a:endParaRPr lang="en-US" altLang="nl-NL" sz="1800" dirty="0">
              <a:solidFill>
                <a:srgbClr val="0070C0"/>
              </a:solidFill>
            </a:endParaRPr>
          </a:p>
          <a:p>
            <a:pPr marL="177800" lvl="1" indent="-177800" eaLnBrk="1" hangingPunct="1">
              <a:lnSpc>
                <a:spcPct val="90000"/>
              </a:lnSpc>
            </a:pPr>
            <a:endParaRPr lang="en-US" altLang="nl-NL" sz="1800" b="1" dirty="0">
              <a:solidFill>
                <a:srgbClr val="0070C0"/>
              </a:solidFill>
            </a:endParaRPr>
          </a:p>
          <a:p>
            <a:pPr marL="177800" lvl="1" indent="-17780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</a:t>
            </a:r>
            <a:r>
              <a:rPr lang="en-US" altLang="nl-NL" sz="1800" b="1" dirty="0">
                <a:solidFill>
                  <a:srgbClr val="0070C0"/>
                </a:solidFill>
              </a:rPr>
              <a:t>t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hat </a:t>
            </a:r>
            <a:r>
              <a:rPr lang="en-US" altLang="nl-NL" sz="1800" b="1" dirty="0">
                <a:solidFill>
                  <a:srgbClr val="0070C0"/>
                </a:solidFill>
              </a:rPr>
              <a:t>sufficient temporal and spatial resolution is achieved</a:t>
            </a:r>
          </a:p>
          <a:p>
            <a:pPr marL="177800" lvl="1" indent="-177800" eaLnBrk="1" hangingPunct="1">
              <a:lnSpc>
                <a:spcPct val="90000"/>
              </a:lnSpc>
            </a:pPr>
            <a:endParaRPr lang="en-US" altLang="nl-NL" sz="1800" b="1" dirty="0">
              <a:solidFill>
                <a:srgbClr val="0070C0"/>
              </a:solidFill>
            </a:endParaRPr>
          </a:p>
          <a:p>
            <a:pPr marL="177800" lvl="1" indent="-17780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</a:t>
            </a:r>
            <a:r>
              <a:rPr lang="en-US" altLang="nl-NL" sz="1800" b="1" dirty="0">
                <a:solidFill>
                  <a:srgbClr val="0070C0"/>
                </a:solidFill>
              </a:rPr>
              <a:t>t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hat </a:t>
            </a:r>
            <a:r>
              <a:rPr lang="en-US" altLang="nl-NL" sz="1800" b="1" dirty="0">
                <a:solidFill>
                  <a:srgbClr val="0070C0"/>
                </a:solidFill>
              </a:rPr>
              <a:t>measurements and proxies are sufficient indicative,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reliable </a:t>
            </a:r>
            <a:r>
              <a:rPr lang="en-US" altLang="nl-NL" sz="1800" b="1" dirty="0">
                <a:solidFill>
                  <a:srgbClr val="0070C0"/>
                </a:solidFill>
              </a:rPr>
              <a:t>and reproducible</a:t>
            </a:r>
          </a:p>
          <a:p>
            <a:pPr marL="177800" lvl="1" indent="-177800" eaLnBrk="1" hangingPunct="1">
              <a:lnSpc>
                <a:spcPct val="90000"/>
              </a:lnSpc>
            </a:pPr>
            <a:endParaRPr lang="en-US" altLang="nl-NL" sz="1800" b="1" dirty="0">
              <a:solidFill>
                <a:srgbClr val="0070C0"/>
              </a:solidFill>
            </a:endParaRPr>
          </a:p>
          <a:p>
            <a:pPr marL="177800" lvl="1" indent="-17780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that </a:t>
            </a:r>
            <a:r>
              <a:rPr lang="en-US" altLang="nl-NL" sz="1800" b="1" dirty="0">
                <a:solidFill>
                  <a:srgbClr val="0070C0"/>
                </a:solidFill>
              </a:rPr>
              <a:t>monitoring is cost-effective</a:t>
            </a:r>
          </a:p>
          <a:p>
            <a:pPr marL="177800" lvl="1" indent="-177800" eaLnBrk="1" hangingPunct="1">
              <a:lnSpc>
                <a:spcPct val="90000"/>
              </a:lnSpc>
            </a:pPr>
            <a:endParaRPr lang="en-US" altLang="nl-NL" sz="1800" b="1" dirty="0">
              <a:solidFill>
                <a:srgbClr val="0070C0"/>
              </a:solidFill>
            </a:endParaRPr>
          </a:p>
          <a:p>
            <a:pPr marL="177800" lvl="1" indent="-177800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</a:t>
            </a:r>
            <a:r>
              <a:rPr lang="en-US" altLang="nl-NL" sz="1800" b="1" dirty="0">
                <a:solidFill>
                  <a:srgbClr val="0070C0"/>
                </a:solidFill>
              </a:rPr>
              <a:t>t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hat </a:t>
            </a:r>
            <a:r>
              <a:rPr lang="en-US" altLang="nl-NL" sz="1800" b="1" dirty="0">
                <a:solidFill>
                  <a:srgbClr val="0070C0"/>
                </a:solidFill>
              </a:rPr>
              <a:t>methodologies are widely applicable</a:t>
            </a:r>
          </a:p>
        </p:txBody>
      </p:sp>
      <p:sp>
        <p:nvSpPr>
          <p:cNvPr id="12292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2293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373040"/>
            <a:ext cx="6781800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Biodiversity sensing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539428" y="2060848"/>
            <a:ext cx="8281044" cy="394261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>
                <a:solidFill>
                  <a:srgbClr val="0070C0"/>
                </a:solidFill>
              </a:rPr>
              <a:t>Temperature, salinity, chlorophyll-a, turbidity, dissolved oxygen, pCO2, nutrients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18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>
                <a:solidFill>
                  <a:srgbClr val="0070C0"/>
                </a:solidFill>
              </a:rPr>
              <a:t>Relevance towards biodiversity: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8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</a:t>
            </a:r>
            <a:r>
              <a:rPr lang="en-US" altLang="nl-NL" sz="1800" b="1" dirty="0">
                <a:solidFill>
                  <a:srgbClr val="0070C0"/>
                </a:solidFill>
              </a:rPr>
              <a:t>Most of the parameters do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only to </a:t>
            </a:r>
            <a:r>
              <a:rPr lang="en-US" altLang="nl-NL" sz="1800" b="1" dirty="0">
                <a:solidFill>
                  <a:srgbClr val="0070C0"/>
                </a:solidFill>
              </a:rPr>
              <a:t>some extent correlate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to biodiversity</a:t>
            </a:r>
            <a:r>
              <a:rPr lang="nl-NL" altLang="nl-NL" sz="1800" b="1" dirty="0" smtClean="0">
                <a:solidFill>
                  <a:srgbClr val="0070C0"/>
                </a:solidFill>
              </a:rPr>
              <a:t>: i.e.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 </a:t>
            </a:r>
            <a:r>
              <a:rPr lang="en-US" altLang="nl-NL" sz="1800" b="1" dirty="0">
                <a:solidFill>
                  <a:srgbClr val="0070C0"/>
                </a:solidFill>
              </a:rPr>
              <a:t>at a certain level for some organism groups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under certain </a:t>
            </a:r>
            <a:r>
              <a:rPr lang="en-US" altLang="nl-NL" sz="1800" b="1" dirty="0">
                <a:solidFill>
                  <a:srgbClr val="0070C0"/>
                </a:solidFill>
              </a:rPr>
              <a:t>conditions </a:t>
            </a:r>
            <a:r>
              <a:rPr lang="en-US" altLang="nl-NL" sz="1800" i="1" dirty="0" smtClean="0">
                <a:solidFill>
                  <a:srgbClr val="C00000"/>
                </a:solidFill>
              </a:rPr>
              <a:t>(It </a:t>
            </a:r>
            <a:r>
              <a:rPr lang="en-US" altLang="nl-NL" sz="1800" i="1" dirty="0">
                <a:solidFill>
                  <a:srgbClr val="C00000"/>
                </a:solidFill>
              </a:rPr>
              <a:t>is however generally not more than </a:t>
            </a:r>
            <a:r>
              <a:rPr lang="en-US" altLang="nl-NL" sz="1800" i="1" dirty="0" smtClean="0">
                <a:solidFill>
                  <a:srgbClr val="C00000"/>
                </a:solidFill>
              </a:rPr>
              <a:t>an indication</a:t>
            </a:r>
            <a:r>
              <a:rPr lang="en-US" altLang="nl-NL" sz="1800" i="1" dirty="0">
                <a:solidFill>
                  <a:srgbClr val="C00000"/>
                </a:solidFill>
              </a:rPr>
              <a:t>)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8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  <a:buFontTx/>
              <a:buChar char="-"/>
            </a:pPr>
            <a:r>
              <a:rPr lang="en-US" altLang="nl-NL" sz="1800" b="1" dirty="0" smtClean="0">
                <a:solidFill>
                  <a:srgbClr val="0070C0"/>
                </a:solidFill>
              </a:rPr>
              <a:t>These </a:t>
            </a:r>
            <a:r>
              <a:rPr lang="en-US" altLang="nl-NL" sz="1800" b="1" dirty="0">
                <a:solidFill>
                  <a:srgbClr val="0070C0"/>
                </a:solidFill>
              </a:rPr>
              <a:t>parameters do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in fact </a:t>
            </a:r>
            <a:r>
              <a:rPr lang="en-US" altLang="nl-NL" sz="1800" b="1" dirty="0">
                <a:solidFill>
                  <a:srgbClr val="0070C0"/>
                </a:solidFill>
              </a:rPr>
              <a:t>describe boundary 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conditions for </a:t>
            </a:r>
            <a:r>
              <a:rPr lang="en-US" altLang="nl-NL" sz="1800" b="1" dirty="0">
                <a:solidFill>
                  <a:srgbClr val="0070C0"/>
                </a:solidFill>
              </a:rPr>
              <a:t>species and therewith to a certain extent identify </a:t>
            </a:r>
            <a:r>
              <a:rPr lang="en-US" altLang="nl-NL" sz="1800" b="1" u="sng" dirty="0">
                <a:solidFill>
                  <a:srgbClr val="0070C0"/>
                </a:solidFill>
              </a:rPr>
              <a:t>potential</a:t>
            </a:r>
            <a:r>
              <a:rPr lang="en-US" altLang="nl-NL" sz="1800" b="1" dirty="0">
                <a:solidFill>
                  <a:srgbClr val="0070C0"/>
                </a:solidFill>
              </a:rPr>
              <a:t> 	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biodiversity</a:t>
            </a:r>
          </a:p>
          <a:p>
            <a:pPr marL="0" lvl="1" eaLnBrk="1" hangingPunct="1">
              <a:lnSpc>
                <a:spcPct val="90000"/>
              </a:lnSpc>
              <a:buFontTx/>
              <a:buChar char="-"/>
            </a:pPr>
            <a:endParaRPr lang="en-US" altLang="nl-NL" sz="2400" b="1" dirty="0" smtClean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The realized biodiversity (i.e. the quality state) is however also dependent on anthropogenic impacts and disturbances </a:t>
            </a:r>
            <a:r>
              <a:rPr lang="en-US" altLang="nl-NL" sz="1800" dirty="0" smtClean="0">
                <a:solidFill>
                  <a:srgbClr val="0070C0"/>
                </a:solidFill>
              </a:rPr>
              <a:t>(e.g. sea floor integrity issues, fisheries and harvesting, </a:t>
            </a:r>
            <a:r>
              <a:rPr lang="en-US" altLang="nl-NL" sz="1800" dirty="0" smtClean="0">
                <a:solidFill>
                  <a:srgbClr val="0070C0"/>
                </a:solidFill>
              </a:rPr>
              <a:t>pollutants including </a:t>
            </a:r>
            <a:r>
              <a:rPr lang="en-US" altLang="nl-NL" sz="1800" dirty="0" smtClean="0">
                <a:solidFill>
                  <a:srgbClr val="0070C0"/>
                </a:solidFill>
              </a:rPr>
              <a:t>chemicals and noise, human presence)</a:t>
            </a:r>
            <a:r>
              <a:rPr lang="en-US" altLang="nl-NL" sz="1800" b="1" dirty="0" smtClean="0">
                <a:solidFill>
                  <a:srgbClr val="0070C0"/>
                </a:solidFill>
              </a:rPr>
              <a:t> and available species pools and connectivity.</a:t>
            </a:r>
            <a:endParaRPr lang="en-US" altLang="nl-NL" sz="1800" b="1" dirty="0">
              <a:solidFill>
                <a:srgbClr val="0070C0"/>
              </a:solidFill>
            </a:endParaRP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3317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373040"/>
            <a:ext cx="6781800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Current JERICO sensors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611436" y="2538652"/>
            <a:ext cx="8137028" cy="2474524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1pPr>
            <a:lvl2pPr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2pPr>
            <a:lvl3pPr marL="11430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3pPr>
            <a:lvl4pPr marL="16002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4pPr>
            <a:lvl5pPr marL="2057400" indent="-228600"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rgbClr val="007AB4"/>
                </a:solidFill>
                <a:latin typeface="Helvetica" panose="020B0604020202020204" pitchFamily="34" charset="0"/>
              </a:defRPr>
            </a:lvl9pPr>
          </a:lstStyle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 smtClean="0">
                <a:solidFill>
                  <a:srgbClr val="0070C0"/>
                </a:solidFill>
              </a:rPr>
              <a:t>To </a:t>
            </a:r>
            <a:r>
              <a:rPr lang="en-US" altLang="nl-NL" sz="2000" b="1" dirty="0">
                <a:solidFill>
                  <a:srgbClr val="0070C0"/>
                </a:solidFill>
              </a:rPr>
              <a:t>estimate </a:t>
            </a:r>
            <a:r>
              <a:rPr lang="en-US" altLang="nl-NL" sz="2000" b="1" u="sng" dirty="0">
                <a:solidFill>
                  <a:srgbClr val="0070C0"/>
                </a:solidFill>
              </a:rPr>
              <a:t>realized</a:t>
            </a:r>
            <a:r>
              <a:rPr lang="en-US" altLang="nl-NL" sz="2000" b="1" dirty="0">
                <a:solidFill>
                  <a:srgbClr val="0070C0"/>
                </a:solidFill>
              </a:rPr>
              <a:t> biodiversity, </a:t>
            </a:r>
            <a:r>
              <a:rPr lang="en-US" altLang="nl-NL" sz="2000" b="1" i="1" dirty="0">
                <a:solidFill>
                  <a:srgbClr val="0070C0"/>
                </a:solidFill>
              </a:rPr>
              <a:t>in situ </a:t>
            </a:r>
            <a:r>
              <a:rPr lang="en-US" altLang="nl-NL" sz="2000" b="1" dirty="0">
                <a:solidFill>
                  <a:srgbClr val="0070C0"/>
                </a:solidFill>
              </a:rPr>
              <a:t>monitoring of biodiversity is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essential</a:t>
            </a:r>
            <a:endParaRPr lang="en-US" altLang="nl-NL" sz="20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endParaRPr lang="en-US" altLang="nl-NL" sz="18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1800" b="1" dirty="0" smtClean="0">
                <a:solidFill>
                  <a:srgbClr val="0070C0"/>
                </a:solidFill>
              </a:rPr>
              <a:t>- Yet </a:t>
            </a:r>
            <a:r>
              <a:rPr lang="en-US" altLang="nl-NL" sz="1800" b="1" dirty="0">
                <a:solidFill>
                  <a:srgbClr val="0070C0"/>
                </a:solidFill>
              </a:rPr>
              <a:t>monitoring of (developments in) potential boundary conditions and the quality state is valuable towards inter- and extrapolation of </a:t>
            </a:r>
            <a:r>
              <a:rPr lang="en-US" altLang="nl-NL" sz="1800" b="1" i="1" dirty="0">
                <a:solidFill>
                  <a:srgbClr val="0070C0"/>
                </a:solidFill>
              </a:rPr>
              <a:t>in situ </a:t>
            </a:r>
            <a:r>
              <a:rPr lang="en-US" altLang="nl-NL" sz="1800" b="1" dirty="0">
                <a:solidFill>
                  <a:srgbClr val="0070C0"/>
                </a:solidFill>
              </a:rPr>
              <a:t>biodiversity observations,</a:t>
            </a:r>
          </a:p>
          <a:p>
            <a:pPr marL="0" lvl="1" eaLnBrk="1" hangingPunct="1">
              <a:lnSpc>
                <a:spcPct val="90000"/>
              </a:lnSpc>
            </a:pPr>
            <a:endParaRPr lang="en-US" altLang="nl-NL" sz="2000" b="1" dirty="0">
              <a:solidFill>
                <a:srgbClr val="0070C0"/>
              </a:solidFill>
            </a:endParaRPr>
          </a:p>
          <a:p>
            <a:pPr marL="0" lvl="1" eaLnBrk="1" hangingPunct="1">
              <a:lnSpc>
                <a:spcPct val="90000"/>
              </a:lnSpc>
            </a:pPr>
            <a:r>
              <a:rPr lang="en-US" altLang="nl-NL" sz="2000" b="1" dirty="0" smtClean="0">
                <a:solidFill>
                  <a:srgbClr val="0070C0"/>
                </a:solidFill>
              </a:rPr>
              <a:t>Combining </a:t>
            </a:r>
            <a:r>
              <a:rPr lang="en-US" altLang="nl-NL" sz="2000" b="1" dirty="0">
                <a:solidFill>
                  <a:srgbClr val="0070C0"/>
                </a:solidFill>
              </a:rPr>
              <a:t>the two will achieve the best </a:t>
            </a:r>
            <a:r>
              <a:rPr lang="en-US" altLang="nl-NL" sz="2000" b="1" dirty="0" smtClean="0">
                <a:solidFill>
                  <a:srgbClr val="0070C0"/>
                </a:solidFill>
              </a:rPr>
              <a:t> ratio between </a:t>
            </a:r>
            <a:r>
              <a:rPr lang="en-US" altLang="nl-NL" sz="2000" b="1" dirty="0">
                <a:solidFill>
                  <a:srgbClr val="0070C0"/>
                </a:solidFill>
              </a:rPr>
              <a:t>reliability and cost-effectiveness</a:t>
            </a:r>
          </a:p>
        </p:txBody>
      </p:sp>
      <p:sp>
        <p:nvSpPr>
          <p:cNvPr id="14340" name="Rectangle 7"/>
          <p:cNvSpPr txBox="1">
            <a:spLocks noGrp="1" noChangeArrowheads="1"/>
          </p:cNvSpPr>
          <p:nvPr/>
        </p:nvSpPr>
        <p:spPr bwMode="auto">
          <a:xfrm>
            <a:off x="4067175" y="6381750"/>
            <a:ext cx="4826000" cy="4762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spcBef>
                <a:spcPct val="20000"/>
              </a:spcBef>
              <a:buClr>
                <a:srgbClr val="32A258"/>
              </a:buClr>
              <a:buSzPct val="80000"/>
              <a:defRPr sz="2800" i="1">
                <a:solidFill>
                  <a:schemeClr val="bg2"/>
                </a:solidFill>
                <a:latin typeface="Helvetica Neue"/>
              </a:defRPr>
            </a:lvl1pPr>
            <a:lvl2pPr marL="742950" indent="-285750">
              <a:spcBef>
                <a:spcPct val="20000"/>
              </a:spcBef>
              <a:defRPr sz="1400" i="1">
                <a:solidFill>
                  <a:srgbClr val="0067A1"/>
                </a:solidFill>
                <a:latin typeface="Helvetica Neue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defRPr sz="1400" i="1">
                <a:solidFill>
                  <a:srgbClr val="0067A1"/>
                </a:solidFill>
                <a:latin typeface="Helvetica Neue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rgbClr val="0067A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JERICO General Assembly</a:t>
            </a:r>
          </a:p>
          <a:p>
            <a:pPr algn="r" eaLnBrk="1" hangingPunct="1">
              <a:spcBef>
                <a:spcPct val="0"/>
              </a:spcBef>
              <a:buClrTx/>
              <a:buSzTx/>
            </a:pP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Oslo, May 6</a:t>
            </a:r>
            <a:r>
              <a:rPr lang="en-US" altLang="en-US" sz="1100" b="1" i="0" baseline="30000">
                <a:solidFill>
                  <a:schemeClr val="bg1"/>
                </a:solidFill>
                <a:latin typeface="Helvetica" panose="020B0604020202020204" pitchFamily="34" charset="0"/>
              </a:rPr>
              <a:t>th</a:t>
            </a:r>
            <a:r>
              <a:rPr lang="en-US" altLang="en-US" sz="1100" b="1" i="0">
                <a:solidFill>
                  <a:schemeClr val="bg1"/>
                </a:solidFill>
                <a:latin typeface="Helvetica" panose="020B0604020202020204" pitchFamily="34" charset="0"/>
              </a:rPr>
              <a:t>, 2014</a:t>
            </a:r>
            <a:endParaRPr lang="fr-FR" altLang="en-US" sz="1100" b="1" i="0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  <p:pic>
        <p:nvPicPr>
          <p:cNvPr id="14341" name="Picture 1" descr="Description: cid:image001.jpg@01CCDC14.2991CF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5946775"/>
            <a:ext cx="5746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5" descr="M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237288"/>
            <a:ext cx="630238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9600" y="373040"/>
            <a:ext cx="6781800" cy="707886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rgbClr val="0067A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67A1"/>
                </a:solidFill>
                <a:latin typeface="Helvetica" pitchFamily="-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67A1"/>
                </a:solidFill>
                <a:latin typeface="Helvetica" pitchFamily="-4" charset="0"/>
              </a:defRPr>
            </a:lvl9pPr>
          </a:lstStyle>
          <a:p>
            <a:pPr>
              <a:defRPr/>
            </a:pPr>
            <a:r>
              <a:rPr lang="it-IT" kern="0" cap="none" dirty="0" smtClean="0">
                <a:solidFill>
                  <a:srgbClr val="0070C0"/>
                </a:solidFill>
              </a:rPr>
              <a:t>Current JERICO sensors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ERICO SC Meeting - Jan2012_WP3 WS Fixed Platform">
  <a:themeElements>
    <a:clrScheme name="Presentation_Jericov3 1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CCFF"/>
      </a:accent1>
      <a:accent2>
        <a:srgbClr val="00FFCC"/>
      </a:accent2>
      <a:accent3>
        <a:srgbClr val="AAB8E2"/>
      </a:accent3>
      <a:accent4>
        <a:srgbClr val="DADADA"/>
      </a:accent4>
      <a:accent5>
        <a:srgbClr val="AAE2FF"/>
      </a:accent5>
      <a:accent6>
        <a:srgbClr val="00E7B9"/>
      </a:accent6>
      <a:hlink>
        <a:srgbClr val="FF3300"/>
      </a:hlink>
      <a:folHlink>
        <a:srgbClr val="FF7C80"/>
      </a:folHlink>
    </a:clrScheme>
    <a:fontScheme name="Presentation_Jericov3">
      <a:majorFont>
        <a:latin typeface="Helvetica"/>
        <a:ea typeface=""/>
        <a:cs typeface=""/>
      </a:majorFont>
      <a:minorFont>
        <a:latin typeface="Helvetica Neu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rgbClr val="007AB4"/>
            </a:solidFill>
            <a:effectLst/>
            <a:latin typeface="Helvetica" pitchFamily="-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rgbClr val="007AB4"/>
            </a:solidFill>
            <a:effectLst/>
            <a:latin typeface="Helvetica" pitchFamily="-4" charset="0"/>
          </a:defRPr>
        </a:defPPr>
      </a:lstStyle>
    </a:lnDef>
  </a:objectDefaults>
  <a:extraClrSchemeLst>
    <a:extraClrScheme>
      <a:clrScheme name="Presentation_Jericov3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Jericov3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Jericov3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JERICO SC Meeting - Jan2012_WP3 WS Fixed Platform</Template>
  <TotalTime>4377</TotalTime>
  <Words>1736</Words>
  <Application>Microsoft Office PowerPoint</Application>
  <PresentationFormat>On-screen Show (4:3)</PresentationFormat>
  <Paragraphs>455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JERICO SC Meeting - Jan2012_WP3 WS Fixed Platform</vt:lpstr>
      <vt:lpstr>Strategy and interfaces for the monitoring of marine biodiversity WP1 – Task 1.4 – Deliverable D1.9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CNR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 on Fixed Platforms 29 february – 2 march, 2012, Rome</dc:title>
  <dc:creator>Stefania</dc:creator>
  <cp:lastModifiedBy>hermanh</cp:lastModifiedBy>
  <cp:revision>282</cp:revision>
  <cp:lastPrinted>2013-10-14T12:45:13Z</cp:lastPrinted>
  <dcterms:created xsi:type="dcterms:W3CDTF">2012-01-21T09:47:36Z</dcterms:created>
  <dcterms:modified xsi:type="dcterms:W3CDTF">2014-05-06T07:57:44Z</dcterms:modified>
</cp:coreProperties>
</file>