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83" r:id="rId4"/>
    <p:sldId id="309" r:id="rId5"/>
    <p:sldId id="290" r:id="rId6"/>
    <p:sldId id="310" r:id="rId7"/>
    <p:sldId id="293" r:id="rId8"/>
    <p:sldId id="294" r:id="rId9"/>
    <p:sldId id="313" r:id="rId10"/>
    <p:sldId id="295" r:id="rId11"/>
    <p:sldId id="314" r:id="rId12"/>
    <p:sldId id="285" r:id="rId13"/>
    <p:sldId id="311" r:id="rId14"/>
    <p:sldId id="308" r:id="rId15"/>
    <p:sldId id="297" r:id="rId16"/>
    <p:sldId id="288" r:id="rId17"/>
    <p:sldId id="286" r:id="rId18"/>
    <p:sldId id="301" r:id="rId19"/>
    <p:sldId id="302" r:id="rId20"/>
    <p:sldId id="303" r:id="rId21"/>
    <p:sldId id="304" r:id="rId22"/>
    <p:sldId id="305" r:id="rId23"/>
    <p:sldId id="299" r:id="rId24"/>
    <p:sldId id="300" r:id="rId25"/>
    <p:sldId id="296" r:id="rId26"/>
    <p:sldId id="269" r:id="rId27"/>
    <p:sldId id="298" r:id="rId28"/>
    <p:sldId id="31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700" kern="1200">
        <a:solidFill>
          <a:srgbClr val="007AB4"/>
        </a:solidFill>
        <a:latin typeface="Helvetic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9B5DD"/>
    <a:srgbClr val="000000"/>
    <a:srgbClr val="FF6600"/>
    <a:srgbClr val="6CB333"/>
    <a:srgbClr val="159938"/>
    <a:srgbClr val="53B086"/>
    <a:srgbClr val="0073AF"/>
    <a:srgbClr val="5CB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5" autoAdjust="0"/>
    <p:restoredTop sz="96601" autoAdjust="0"/>
  </p:normalViewPr>
  <p:slideViewPr>
    <p:cSldViewPr>
      <p:cViewPr>
        <p:scale>
          <a:sx n="75" d="100"/>
          <a:sy n="75" d="100"/>
        </p:scale>
        <p:origin x="-1266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9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fld id="{C64EF7B7-C818-4FAD-BD39-4AD4E350A01A}" type="slidenum">
              <a:rPr lang="fr-FR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083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1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-4" charset="0"/>
                <a:cs typeface="+mn-cs"/>
              </a:defRPr>
            </a:lvl1pPr>
          </a:lstStyle>
          <a:p>
            <a:pPr>
              <a:defRPr/>
            </a:pPr>
            <a:fld id="{D5116EB1-56C5-4A71-850B-D366F1E83C72}" type="slidenum">
              <a:rPr lang="fr-FR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239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74FC2E5-359D-4068-B621-53474424F23F}" type="slidenum">
              <a:rPr kumimoji="0" lang="fr-FR" altLang="es-ES" smtClean="0">
                <a:cs typeface="Arial" pitchFamily="34" charset="0"/>
              </a:rPr>
              <a:pPr>
                <a:spcBef>
                  <a:spcPct val="0"/>
                </a:spcBef>
              </a:pPr>
              <a:t>1</a:t>
            </a:fld>
            <a:endParaRPr kumimoji="0" lang="fr-FR" altLang="es-ES" smtClean="0"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fr-FR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953C9A1B-3ED7-4DF1-B201-9D07DE5D013B}" type="slidenum">
              <a:rPr lang="en-US" altLang="sv-SE" sz="1200">
                <a:solidFill>
                  <a:schemeClr val="tx2"/>
                </a:solidFill>
                <a:latin typeface="AGaramond Bold" pitchFamily="18" charset="0"/>
              </a:rPr>
              <a:pPr eaLnBrk="1" hangingPunct="1">
                <a:defRPr/>
              </a:pPr>
              <a:t>8</a:t>
            </a:fld>
            <a:endParaRPr lang="en-US" altLang="sv-SE" sz="1200">
              <a:solidFill>
                <a:schemeClr val="tx2"/>
              </a:solidFill>
              <a:latin typeface="AGaramond Bold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12B45339-A253-425B-9CD9-4E26FA2A05EB}" type="slidenum">
              <a:rPr lang="en-US" altLang="sv-SE" sz="1200">
                <a:solidFill>
                  <a:schemeClr val="tx2"/>
                </a:solidFill>
                <a:latin typeface="AGaramond Bold" pitchFamily="18" charset="0"/>
              </a:rPr>
              <a:pPr eaLnBrk="1" hangingPunct="1">
                <a:defRPr/>
              </a:pPr>
              <a:t>9</a:t>
            </a:fld>
            <a:endParaRPr lang="en-US" altLang="sv-SE" sz="1200">
              <a:solidFill>
                <a:schemeClr val="tx2"/>
              </a:solidFill>
              <a:latin typeface="AGaramond Bold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2BE52F7D-3EC5-4977-903B-26E77BB57EFC}" type="slidenum">
              <a:rPr lang="en-US" altLang="sv-SE" sz="1200">
                <a:solidFill>
                  <a:schemeClr val="tx2"/>
                </a:solidFill>
                <a:latin typeface="AGaramond Bold" pitchFamily="18" charset="0"/>
              </a:rPr>
              <a:pPr eaLnBrk="1" hangingPunct="1">
                <a:defRPr/>
              </a:pPr>
              <a:t>10</a:t>
            </a:fld>
            <a:endParaRPr lang="en-US" altLang="sv-SE" sz="1200">
              <a:solidFill>
                <a:schemeClr val="tx2"/>
              </a:solidFill>
              <a:latin typeface="AGaramond Bold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228600" y="64008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s-ES" sz="1100" b="1" i="1" smtClean="0">
                <a:solidFill>
                  <a:srgbClr val="3C92C1"/>
                </a:solidFill>
              </a:rPr>
              <a:t>www.jerico-fp7.eu</a:t>
            </a:r>
          </a:p>
        </p:txBody>
      </p:sp>
      <p:pic>
        <p:nvPicPr>
          <p:cNvPr id="5" name="Picture 28" descr="FOND_PPT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38"/>
            <a:ext cx="91440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6880225" y="1474788"/>
            <a:ext cx="2176463" cy="323850"/>
            <a:chOff x="4334" y="929"/>
            <a:chExt cx="1371" cy="204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334" y="929"/>
              <a:ext cx="41" cy="204"/>
            </a:xfrm>
            <a:prstGeom prst="rect">
              <a:avLst/>
            </a:prstGeom>
            <a:solidFill>
              <a:srgbClr val="004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663" y="929"/>
              <a:ext cx="41" cy="204"/>
            </a:xfrm>
            <a:prstGeom prst="rect">
              <a:avLst/>
            </a:prstGeom>
            <a:solidFill>
              <a:srgbClr val="5CB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560" y="1038"/>
              <a:ext cx="41" cy="91"/>
            </a:xfrm>
            <a:prstGeom prst="rect">
              <a:avLst/>
            </a:prstGeom>
            <a:solidFill>
              <a:srgbClr val="5CB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45" y="1038"/>
              <a:ext cx="41" cy="91"/>
            </a:xfrm>
            <a:prstGeom prst="rect">
              <a:avLst/>
            </a:prstGeom>
            <a:solidFill>
              <a:srgbClr val="0073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992" y="929"/>
              <a:ext cx="41" cy="204"/>
            </a:xfrm>
            <a:prstGeom prst="rect">
              <a:avLst/>
            </a:prstGeom>
            <a:solidFill>
              <a:srgbClr val="15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889" y="1038"/>
              <a:ext cx="41" cy="91"/>
            </a:xfrm>
            <a:prstGeom prst="rect">
              <a:avLst/>
            </a:prstGeom>
            <a:solidFill>
              <a:srgbClr val="53B0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774" y="1038"/>
              <a:ext cx="41" cy="91"/>
            </a:xfrm>
            <a:prstGeom prst="rect">
              <a:avLst/>
            </a:prstGeom>
            <a:solidFill>
              <a:srgbClr val="53B0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5328" y="929"/>
              <a:ext cx="41" cy="204"/>
            </a:xfrm>
            <a:prstGeom prst="rect">
              <a:avLst/>
            </a:prstGeom>
            <a:solidFill>
              <a:srgbClr val="6CB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5225" y="1038"/>
              <a:ext cx="41" cy="91"/>
            </a:xfrm>
            <a:prstGeom prst="rect">
              <a:avLst/>
            </a:prstGeom>
            <a:solidFill>
              <a:srgbClr val="6CB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5110" y="1038"/>
              <a:ext cx="41" cy="91"/>
            </a:xfrm>
            <a:prstGeom prst="rect">
              <a:avLst/>
            </a:prstGeom>
            <a:solidFill>
              <a:srgbClr val="15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5664" y="929"/>
              <a:ext cx="41" cy="204"/>
            </a:xfrm>
            <a:prstGeom prst="rect">
              <a:avLst/>
            </a:prstGeom>
            <a:solidFill>
              <a:srgbClr val="C8D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5561" y="1038"/>
              <a:ext cx="41" cy="91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446" y="1038"/>
              <a:ext cx="41" cy="91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</p:grpSp>
      <p:grpSp>
        <p:nvGrpSpPr>
          <p:cNvPr id="20" name="Group 57"/>
          <p:cNvGrpSpPr>
            <a:grpSpLocks/>
          </p:cNvGrpSpPr>
          <p:nvPr/>
        </p:nvGrpSpPr>
        <p:grpSpPr bwMode="auto">
          <a:xfrm>
            <a:off x="131763" y="3667125"/>
            <a:ext cx="1817687" cy="323850"/>
            <a:chOff x="561" y="2351"/>
            <a:chExt cx="1145" cy="204"/>
          </a:xfrm>
        </p:grpSpPr>
        <p:sp>
          <p:nvSpPr>
            <p:cNvPr id="21" name="Rectangle 45"/>
            <p:cNvSpPr>
              <a:spLocks noChangeArrowheads="1"/>
            </p:cNvSpPr>
            <p:nvPr/>
          </p:nvSpPr>
          <p:spPr bwMode="auto">
            <a:xfrm rot="10800000" flipH="1">
              <a:off x="664" y="2351"/>
              <a:ext cx="41" cy="204"/>
            </a:xfrm>
            <a:prstGeom prst="rect">
              <a:avLst/>
            </a:prstGeom>
            <a:solidFill>
              <a:srgbClr val="5CB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2" name="Rectangle 46"/>
            <p:cNvSpPr>
              <a:spLocks noChangeArrowheads="1"/>
            </p:cNvSpPr>
            <p:nvPr/>
          </p:nvSpPr>
          <p:spPr bwMode="auto">
            <a:xfrm rot="10800000" flipH="1">
              <a:off x="561" y="2354"/>
              <a:ext cx="41" cy="91"/>
            </a:xfrm>
            <a:prstGeom prst="rect">
              <a:avLst/>
            </a:prstGeom>
            <a:solidFill>
              <a:srgbClr val="5CB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3" name="Rectangle 48"/>
            <p:cNvSpPr>
              <a:spLocks noChangeArrowheads="1"/>
            </p:cNvSpPr>
            <p:nvPr/>
          </p:nvSpPr>
          <p:spPr bwMode="auto">
            <a:xfrm rot="10800000" flipH="1">
              <a:off x="993" y="2351"/>
              <a:ext cx="41" cy="204"/>
            </a:xfrm>
            <a:prstGeom prst="rect">
              <a:avLst/>
            </a:prstGeom>
            <a:solidFill>
              <a:srgbClr val="15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4" name="Rectangle 49"/>
            <p:cNvSpPr>
              <a:spLocks noChangeArrowheads="1"/>
            </p:cNvSpPr>
            <p:nvPr/>
          </p:nvSpPr>
          <p:spPr bwMode="auto">
            <a:xfrm rot="10800000" flipH="1">
              <a:off x="890" y="2354"/>
              <a:ext cx="41" cy="91"/>
            </a:xfrm>
            <a:prstGeom prst="rect">
              <a:avLst/>
            </a:prstGeom>
            <a:solidFill>
              <a:srgbClr val="53B0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5" name="Rectangle 50"/>
            <p:cNvSpPr>
              <a:spLocks noChangeArrowheads="1"/>
            </p:cNvSpPr>
            <p:nvPr/>
          </p:nvSpPr>
          <p:spPr bwMode="auto">
            <a:xfrm rot="10800000" flipH="1">
              <a:off x="775" y="2354"/>
              <a:ext cx="41" cy="91"/>
            </a:xfrm>
            <a:prstGeom prst="rect">
              <a:avLst/>
            </a:prstGeom>
            <a:solidFill>
              <a:srgbClr val="53B0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6" name="Rectangle 51"/>
            <p:cNvSpPr>
              <a:spLocks noChangeArrowheads="1"/>
            </p:cNvSpPr>
            <p:nvPr/>
          </p:nvSpPr>
          <p:spPr bwMode="auto">
            <a:xfrm rot="10800000" flipH="1">
              <a:off x="1329" y="2351"/>
              <a:ext cx="41" cy="204"/>
            </a:xfrm>
            <a:prstGeom prst="rect">
              <a:avLst/>
            </a:prstGeom>
            <a:solidFill>
              <a:srgbClr val="6CB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7" name="Rectangle 52"/>
            <p:cNvSpPr>
              <a:spLocks noChangeArrowheads="1"/>
            </p:cNvSpPr>
            <p:nvPr/>
          </p:nvSpPr>
          <p:spPr bwMode="auto">
            <a:xfrm rot="10800000" flipH="1">
              <a:off x="1226" y="2354"/>
              <a:ext cx="41" cy="91"/>
            </a:xfrm>
            <a:prstGeom prst="rect">
              <a:avLst/>
            </a:prstGeom>
            <a:solidFill>
              <a:srgbClr val="6CB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8" name="Rectangle 53"/>
            <p:cNvSpPr>
              <a:spLocks noChangeArrowheads="1"/>
            </p:cNvSpPr>
            <p:nvPr/>
          </p:nvSpPr>
          <p:spPr bwMode="auto">
            <a:xfrm rot="10800000" flipH="1">
              <a:off x="1111" y="2354"/>
              <a:ext cx="41" cy="91"/>
            </a:xfrm>
            <a:prstGeom prst="rect">
              <a:avLst/>
            </a:prstGeom>
            <a:solidFill>
              <a:srgbClr val="15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29" name="Rectangle 54"/>
            <p:cNvSpPr>
              <a:spLocks noChangeArrowheads="1"/>
            </p:cNvSpPr>
            <p:nvPr/>
          </p:nvSpPr>
          <p:spPr bwMode="auto">
            <a:xfrm rot="10800000" flipH="1">
              <a:off x="1665" y="2351"/>
              <a:ext cx="41" cy="204"/>
            </a:xfrm>
            <a:prstGeom prst="rect">
              <a:avLst/>
            </a:prstGeom>
            <a:solidFill>
              <a:srgbClr val="C8D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30" name="Rectangle 55"/>
            <p:cNvSpPr>
              <a:spLocks noChangeArrowheads="1"/>
            </p:cNvSpPr>
            <p:nvPr/>
          </p:nvSpPr>
          <p:spPr bwMode="auto">
            <a:xfrm rot="10800000" flipH="1">
              <a:off x="1562" y="2354"/>
              <a:ext cx="41" cy="91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31" name="Rectangle 56"/>
            <p:cNvSpPr>
              <a:spLocks noChangeArrowheads="1"/>
            </p:cNvSpPr>
            <p:nvPr/>
          </p:nvSpPr>
          <p:spPr bwMode="auto">
            <a:xfrm rot="10800000" flipH="1">
              <a:off x="1447" y="2354"/>
              <a:ext cx="41" cy="91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</p:grpSp>
      <p:pic>
        <p:nvPicPr>
          <p:cNvPr id="32" name="Picture 59" descr="SIGNATURE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3725863"/>
            <a:ext cx="676116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81200" y="4479329"/>
            <a:ext cx="5867400" cy="677863"/>
          </a:xfrm>
        </p:spPr>
        <p:txBody>
          <a:bodyPr/>
          <a:lstStyle>
            <a:lvl1pPr>
              <a:lnSpc>
                <a:spcPct val="90000"/>
              </a:lnSpc>
              <a:defRPr sz="2700" b="0">
                <a:solidFill>
                  <a:srgbClr val="007AB4"/>
                </a:solidFill>
                <a:latin typeface="Helvetica Neue" pitchFamily="-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81200" y="5181600"/>
            <a:ext cx="5867400" cy="677863"/>
          </a:xfrm>
        </p:spPr>
        <p:txBody>
          <a:bodyPr/>
          <a:lstStyle>
            <a:lvl1pPr marL="0" indent="0">
              <a:defRPr sz="1900">
                <a:solidFill>
                  <a:srgbClr val="77C5E3"/>
                </a:solidFill>
                <a:latin typeface="Helvetica" pitchFamily="-4" charset="0"/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76366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609600" y="2209800"/>
            <a:ext cx="8077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1600" b="0" i="1" cap="none" baseline="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www.jerico-fp7.eu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1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13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8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" name="Picture 2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0"/>
            <a:ext cx="91440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9144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Ett2\produzione\Sviluppo\DGMare.EmodNet\Documentazione\DocumentazioneProgetto\Layout.Emodnet\Logo_mini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589588"/>
            <a:ext cx="6461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"/>
          <p:cNvSpPr txBox="1">
            <a:spLocks noChangeArrowheads="1"/>
          </p:cNvSpPr>
          <p:nvPr userDrawn="1"/>
        </p:nvSpPr>
        <p:spPr bwMode="auto">
          <a:xfrm>
            <a:off x="3922713" y="6488113"/>
            <a:ext cx="504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it-IT" altLang="es-ES" sz="1400" b="1" smtClean="0">
                <a:solidFill>
                  <a:schemeClr val="bg1"/>
                </a:solidFill>
              </a:rPr>
              <a:t>contacts@emodnet-physics.eu</a:t>
            </a:r>
            <a:endParaRPr lang="en-US" altLang="es-ES" sz="1400" b="1" smtClean="0">
              <a:solidFill>
                <a:schemeClr val="bg1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776808" y="1268760"/>
            <a:ext cx="7467600" cy="4873752"/>
          </a:xfrm>
        </p:spPr>
        <p:txBody>
          <a:bodyPr/>
          <a:lstStyle>
            <a:lvl1pPr>
              <a:buClr>
                <a:srgbClr val="0070C0"/>
              </a:buClr>
              <a:defRPr>
                <a:latin typeface="+mj-lt"/>
              </a:defRPr>
            </a:lvl1pPr>
            <a:lvl2pPr>
              <a:buClr>
                <a:srgbClr val="0070C0"/>
              </a:buClr>
              <a:defRPr>
                <a:latin typeface="+mj-lt"/>
              </a:defRPr>
            </a:lvl2pPr>
            <a:lvl3pPr>
              <a:buClr>
                <a:srgbClr val="0070C0"/>
              </a:buClr>
              <a:defRPr>
                <a:latin typeface="+mj-lt"/>
              </a:defRPr>
            </a:lvl3pPr>
            <a:lvl4pPr>
              <a:buClr>
                <a:srgbClr val="0070C0"/>
              </a:buClr>
              <a:defRPr>
                <a:latin typeface="+mj-lt"/>
              </a:defRPr>
            </a:lvl4pPr>
            <a:lvl5pPr>
              <a:buClr>
                <a:srgbClr val="0070C0"/>
              </a:buClr>
              <a:defRPr>
                <a:latin typeface="+mj-lt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10" name="Titolo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766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7" descr="VAGUE_SEU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152400"/>
            <a:ext cx="14620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678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et modifiez le titre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807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s-ES" smtClean="0"/>
              <a:t>Cliquez pour modifier les styles du texte du masque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770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100" i="1">
                <a:solidFill>
                  <a:srgbClr val="49B5D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www.jerico-fp7.eu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477000"/>
            <a:ext cx="137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100" b="1">
                <a:solidFill>
                  <a:srgbClr val="0073AF"/>
                </a:solidFill>
                <a:latin typeface="Helvetica" pitchFamily="-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grpSp>
        <p:nvGrpSpPr>
          <p:cNvPr id="1031" name="Group 35"/>
          <p:cNvGrpSpPr>
            <a:grpSpLocks/>
          </p:cNvGrpSpPr>
          <p:nvPr/>
        </p:nvGrpSpPr>
        <p:grpSpPr bwMode="auto">
          <a:xfrm>
            <a:off x="179388" y="1608138"/>
            <a:ext cx="2147887" cy="255587"/>
            <a:chOff x="135" y="1038"/>
            <a:chExt cx="1353" cy="161"/>
          </a:xfrm>
        </p:grpSpPr>
        <p:sp>
          <p:nvSpPr>
            <p:cNvPr id="2" name="Rectangle 17"/>
            <p:cNvSpPr>
              <a:spLocks noChangeArrowheads="1"/>
            </p:cNvSpPr>
            <p:nvPr/>
          </p:nvSpPr>
          <p:spPr bwMode="auto">
            <a:xfrm rot="10800000">
              <a:off x="1456" y="1038"/>
              <a:ext cx="32" cy="161"/>
            </a:xfrm>
            <a:prstGeom prst="rect">
              <a:avLst/>
            </a:prstGeom>
            <a:solidFill>
              <a:srgbClr val="004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35" name="Rectangle 18"/>
            <p:cNvSpPr>
              <a:spLocks noChangeArrowheads="1"/>
            </p:cNvSpPr>
            <p:nvPr/>
          </p:nvSpPr>
          <p:spPr bwMode="auto">
            <a:xfrm rot="10800000">
              <a:off x="1196" y="1038"/>
              <a:ext cx="32" cy="161"/>
            </a:xfrm>
            <a:prstGeom prst="rect">
              <a:avLst/>
            </a:prstGeom>
            <a:solidFill>
              <a:srgbClr val="5CB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36" name="Rectangle 19"/>
            <p:cNvSpPr>
              <a:spLocks noChangeArrowheads="1"/>
            </p:cNvSpPr>
            <p:nvPr/>
          </p:nvSpPr>
          <p:spPr bwMode="auto">
            <a:xfrm rot="10800000">
              <a:off x="1277" y="1042"/>
              <a:ext cx="32" cy="72"/>
            </a:xfrm>
            <a:prstGeom prst="rect">
              <a:avLst/>
            </a:prstGeom>
            <a:solidFill>
              <a:srgbClr val="5CB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37" name="Rectangle 20"/>
            <p:cNvSpPr>
              <a:spLocks noChangeArrowheads="1"/>
            </p:cNvSpPr>
            <p:nvPr/>
          </p:nvSpPr>
          <p:spPr bwMode="auto">
            <a:xfrm rot="10800000">
              <a:off x="1368" y="1042"/>
              <a:ext cx="32" cy="72"/>
            </a:xfrm>
            <a:prstGeom prst="rect">
              <a:avLst/>
            </a:prstGeom>
            <a:solidFill>
              <a:srgbClr val="0073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38" name="Rectangle 21"/>
            <p:cNvSpPr>
              <a:spLocks noChangeArrowheads="1"/>
            </p:cNvSpPr>
            <p:nvPr/>
          </p:nvSpPr>
          <p:spPr bwMode="auto">
            <a:xfrm rot="10800000">
              <a:off x="936" y="1038"/>
              <a:ext cx="32" cy="161"/>
            </a:xfrm>
            <a:prstGeom prst="rect">
              <a:avLst/>
            </a:prstGeom>
            <a:solidFill>
              <a:srgbClr val="15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39" name="Rectangle 22"/>
            <p:cNvSpPr>
              <a:spLocks noChangeArrowheads="1"/>
            </p:cNvSpPr>
            <p:nvPr/>
          </p:nvSpPr>
          <p:spPr bwMode="auto">
            <a:xfrm rot="10800000">
              <a:off x="1016" y="1042"/>
              <a:ext cx="33" cy="72"/>
            </a:xfrm>
            <a:prstGeom prst="rect">
              <a:avLst/>
            </a:prstGeom>
            <a:solidFill>
              <a:srgbClr val="53B0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0" name="Rectangle 23"/>
            <p:cNvSpPr>
              <a:spLocks noChangeArrowheads="1"/>
            </p:cNvSpPr>
            <p:nvPr/>
          </p:nvSpPr>
          <p:spPr bwMode="auto">
            <a:xfrm rot="10800000">
              <a:off x="1108" y="1042"/>
              <a:ext cx="32" cy="72"/>
            </a:xfrm>
            <a:prstGeom prst="rect">
              <a:avLst/>
            </a:prstGeom>
            <a:solidFill>
              <a:srgbClr val="53B0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1" name="Rectangle 24"/>
            <p:cNvSpPr>
              <a:spLocks noChangeArrowheads="1"/>
            </p:cNvSpPr>
            <p:nvPr/>
          </p:nvSpPr>
          <p:spPr bwMode="auto">
            <a:xfrm rot="10800000">
              <a:off x="669" y="1038"/>
              <a:ext cx="33" cy="161"/>
            </a:xfrm>
            <a:prstGeom prst="rect">
              <a:avLst/>
            </a:prstGeom>
            <a:solidFill>
              <a:srgbClr val="6CB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2" name="Rectangle 25"/>
            <p:cNvSpPr>
              <a:spLocks noChangeArrowheads="1"/>
            </p:cNvSpPr>
            <p:nvPr/>
          </p:nvSpPr>
          <p:spPr bwMode="auto">
            <a:xfrm rot="10800000">
              <a:off x="752" y="1042"/>
              <a:ext cx="32" cy="72"/>
            </a:xfrm>
            <a:prstGeom prst="rect">
              <a:avLst/>
            </a:prstGeom>
            <a:solidFill>
              <a:srgbClr val="6CB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3" name="Rectangle 26"/>
            <p:cNvSpPr>
              <a:spLocks noChangeArrowheads="1"/>
            </p:cNvSpPr>
            <p:nvPr/>
          </p:nvSpPr>
          <p:spPr bwMode="auto">
            <a:xfrm rot="10800000">
              <a:off x="843" y="1042"/>
              <a:ext cx="32" cy="72"/>
            </a:xfrm>
            <a:prstGeom prst="rect">
              <a:avLst/>
            </a:prstGeom>
            <a:solidFill>
              <a:srgbClr val="159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4" name="Rectangle 27"/>
            <p:cNvSpPr>
              <a:spLocks noChangeArrowheads="1"/>
            </p:cNvSpPr>
            <p:nvPr/>
          </p:nvSpPr>
          <p:spPr bwMode="auto">
            <a:xfrm rot="10800000">
              <a:off x="405" y="1038"/>
              <a:ext cx="32" cy="161"/>
            </a:xfrm>
            <a:prstGeom prst="rect">
              <a:avLst/>
            </a:prstGeom>
            <a:solidFill>
              <a:srgbClr val="C8D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5" name="Rectangle 28"/>
            <p:cNvSpPr>
              <a:spLocks noChangeArrowheads="1"/>
            </p:cNvSpPr>
            <p:nvPr/>
          </p:nvSpPr>
          <p:spPr bwMode="auto">
            <a:xfrm rot="10800000">
              <a:off x="485" y="1045"/>
              <a:ext cx="33" cy="72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6" name="Rectangle 29"/>
            <p:cNvSpPr>
              <a:spLocks noChangeArrowheads="1"/>
            </p:cNvSpPr>
            <p:nvPr/>
          </p:nvSpPr>
          <p:spPr bwMode="auto">
            <a:xfrm rot="10800000">
              <a:off x="576" y="1042"/>
              <a:ext cx="33" cy="72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7" name="Rectangle 30"/>
            <p:cNvSpPr>
              <a:spLocks noChangeArrowheads="1"/>
            </p:cNvSpPr>
            <p:nvPr/>
          </p:nvSpPr>
          <p:spPr bwMode="auto">
            <a:xfrm rot="10800000" flipH="1">
              <a:off x="135" y="1038"/>
              <a:ext cx="33" cy="161"/>
            </a:xfrm>
            <a:prstGeom prst="rect">
              <a:avLst/>
            </a:prstGeom>
            <a:solidFill>
              <a:srgbClr val="6CB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8" name="Rectangle 32"/>
            <p:cNvSpPr>
              <a:spLocks noChangeArrowheads="1"/>
            </p:cNvSpPr>
            <p:nvPr/>
          </p:nvSpPr>
          <p:spPr bwMode="auto">
            <a:xfrm rot="10800000" flipH="1">
              <a:off x="319" y="1045"/>
              <a:ext cx="33" cy="72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  <p:sp>
          <p:nvSpPr>
            <p:cNvPr id="1049" name="Rectangle 33"/>
            <p:cNvSpPr>
              <a:spLocks noChangeArrowheads="1"/>
            </p:cNvSpPr>
            <p:nvPr/>
          </p:nvSpPr>
          <p:spPr bwMode="auto">
            <a:xfrm rot="10800000" flipH="1">
              <a:off x="228" y="1042"/>
              <a:ext cx="33" cy="72"/>
            </a:xfrm>
            <a:prstGeom prst="rect">
              <a:avLst/>
            </a:prstGeom>
            <a:solidFill>
              <a:srgbClr val="9C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1pPr>
              <a:lvl2pPr marL="742950" indent="-28575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2pPr>
              <a:lvl3pPr marL="11430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3pPr>
              <a:lvl4pPr marL="16002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4pPr>
              <a:lvl5pPr marL="2057400" indent="-228600" eaLnBrk="0" hangingPunct="0"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7AB4"/>
                  </a:solidFill>
                  <a:latin typeface="Helvetica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endParaRPr lang="fr-FR" altLang="es-ES" smtClean="0"/>
            </a:p>
          </p:txBody>
        </p:sp>
      </p:grpSp>
      <p:sp>
        <p:nvSpPr>
          <p:cNvPr id="1032" name="Rectangle 36"/>
          <p:cNvSpPr>
            <a:spLocks noChangeArrowheads="1"/>
          </p:cNvSpPr>
          <p:nvPr/>
        </p:nvSpPr>
        <p:spPr bwMode="auto">
          <a:xfrm>
            <a:off x="34925" y="1447800"/>
            <a:ext cx="7543800" cy="76200"/>
          </a:xfrm>
          <a:prstGeom prst="rect">
            <a:avLst/>
          </a:prstGeom>
          <a:gradFill rotWithShape="0">
            <a:gsLst>
              <a:gs pos="0">
                <a:srgbClr val="0073AF"/>
              </a:gs>
              <a:gs pos="100000">
                <a:srgbClr val="49B5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s-ES" sz="24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6180138" y="6477000"/>
            <a:ext cx="25066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AB4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fr-FR" altLang="es-ES" sz="1100" smtClean="0">
                <a:solidFill>
                  <a:srgbClr val="0073AF"/>
                </a:solidFill>
              </a:rPr>
              <a:t> </a:t>
            </a:r>
            <a:r>
              <a:rPr lang="fr-FR" altLang="es-ES" sz="1100" smtClean="0">
                <a:solidFill>
                  <a:srgbClr val="49B5DD"/>
                </a:solidFill>
              </a:rPr>
              <a:t>JERICO</a:t>
            </a:r>
            <a:r>
              <a:rPr lang="fr-FR" altLang="es-ES" sz="1100" b="1" smtClean="0">
                <a:solidFill>
                  <a:srgbClr val="0073AF"/>
                </a:solidFill>
              </a:rPr>
              <a:t> </a:t>
            </a:r>
            <a:r>
              <a:rPr lang="fr-FR" altLang="es-ES" sz="1100" smtClean="0">
                <a:solidFill>
                  <a:srgbClr val="0073AF"/>
                </a:solidFill>
              </a:rPr>
              <a:t>- </a:t>
            </a:r>
            <a:fld id="{5FBC8B3C-640C-4B32-8254-FB61F3300EAB}" type="slidenum">
              <a:rPr lang="fr-FR" altLang="es-ES" sz="1100" smtClean="0">
                <a:solidFill>
                  <a:srgbClr val="0073AF"/>
                </a:solidFill>
              </a:rPr>
              <a:pPr algn="r" eaLnBrk="1" hangingPunct="1">
                <a:defRPr/>
              </a:pPr>
              <a:t>‹Nº›</a:t>
            </a:fld>
            <a:endParaRPr lang="fr-FR" altLang="es-ES" sz="1100" smtClean="0">
              <a:solidFill>
                <a:srgbClr val="0073A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5" r:id="rId3"/>
    <p:sldLayoutId id="2147483706" r:id="rId4"/>
    <p:sldLayoutId id="2147483707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cap="all">
          <a:solidFill>
            <a:srgbClr val="0067A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0067A1"/>
          </a:solidFill>
          <a:latin typeface="Helvetica" pitchFamily="-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A258"/>
        </a:buClr>
        <a:buSzPct val="80000"/>
        <a:defRPr sz="1600" i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400" i="1">
          <a:solidFill>
            <a:srgbClr val="0067A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1400" i="1">
          <a:solidFill>
            <a:srgbClr val="0067A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67A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rgbClr val="0067A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rgbClr val="0067A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rgbClr val="0067A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rgbClr val="0067A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rgbClr val="0067A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docid=yRtr0h1rUxztvM&amp;tbnid=TrGT-ImXz3aaqM:&amp;ved=0CAUQjRw&amp;url=http://www.myocean.eu/web/37-observation.php&amp;ei=6OhoU-rzI8jwoASWoIJg&amp;bvm=bv.66111022,d.d2k&amp;psig=AFQjCNEH__aYUrRChL6vbRDUSUkY3E0DwQ&amp;ust=139947068706011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eurogoos2014.hidrografico.pt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patrick.gorringe@eurogoos.e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ioos.noaa.gov/globalhfr/welcome.html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iberoredhf.es/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ioos.noaa.gov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21013" y="4335463"/>
            <a:ext cx="5867400" cy="677862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/>
              <a:t>Future strategy IN COASTAL OBSERVATION INFRASTRUCTURE </a:t>
            </a:r>
            <a:endParaRPr lang="en-US" sz="18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21013" y="5067300"/>
            <a:ext cx="5867400" cy="677863"/>
          </a:xfrm>
        </p:spPr>
        <p:txBody>
          <a:bodyPr/>
          <a:lstStyle/>
          <a:p>
            <a:pPr eaLnBrk="1" hangingPunct="1"/>
            <a:r>
              <a:rPr lang="en-US" altLang="es-ES" smtClean="0">
                <a:latin typeface="Helvetica" pitchFamily="34" charset="0"/>
              </a:rPr>
              <a:t>HF Radar, Discussion on H2020 proposal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397250" y="2540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fr-FR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408363" y="2444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fr-FR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6150" name="Rectangle 17"/>
          <p:cNvSpPr>
            <a:spLocks noChangeArrowheads="1"/>
          </p:cNvSpPr>
          <p:nvPr/>
        </p:nvSpPr>
        <p:spPr bwMode="auto">
          <a:xfrm>
            <a:off x="3021013" y="5516563"/>
            <a:ext cx="586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fr-FR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Julien MADER </a:t>
            </a:r>
            <a:r>
              <a:rPr lang="fr-FR" altLang="es-ES" sz="1200" b="1" i="0" dirty="0">
                <a:solidFill>
                  <a:srgbClr val="49B5DD"/>
                </a:solidFill>
                <a:latin typeface="Helvetica" pitchFamily="34" charset="0"/>
              </a:rPr>
              <a:t>I</a:t>
            </a:r>
            <a:r>
              <a:rPr lang="fr-FR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 AZTI-Tecnalia </a:t>
            </a:r>
            <a:r>
              <a:rPr lang="fr-FR" altLang="es-ES" sz="1200" b="1" i="0" dirty="0">
                <a:solidFill>
                  <a:srgbClr val="49B5DD"/>
                </a:solidFill>
                <a:latin typeface="Helvetica" pitchFamily="34" charset="0"/>
              </a:rPr>
              <a:t>I</a:t>
            </a:r>
            <a:r>
              <a:rPr lang="fr-FR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 jmader@azti.es</a:t>
            </a:r>
          </a:p>
        </p:txBody>
      </p:sp>
      <p:sp>
        <p:nvSpPr>
          <p:cNvPr id="6151" name="Rectangle 17"/>
          <p:cNvSpPr>
            <a:spLocks noChangeArrowheads="1"/>
          </p:cNvSpPr>
          <p:nvPr/>
        </p:nvSpPr>
        <p:spPr bwMode="auto">
          <a:xfrm>
            <a:off x="3025775" y="5767388"/>
            <a:ext cx="586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fr-FR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Patrick GORRINGE </a:t>
            </a:r>
            <a:r>
              <a:rPr lang="fr-FR" altLang="es-ES" sz="1200" b="1" i="0" dirty="0">
                <a:solidFill>
                  <a:srgbClr val="49B5DD"/>
                </a:solidFill>
                <a:latin typeface="Helvetica" pitchFamily="34" charset="0"/>
              </a:rPr>
              <a:t>I</a:t>
            </a:r>
            <a:r>
              <a:rPr lang="fr-FR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 </a:t>
            </a:r>
            <a:r>
              <a:rPr lang="fr-FR" altLang="es-ES" sz="1200" i="0" dirty="0" err="1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EuroGOOS</a:t>
            </a:r>
            <a:r>
              <a:rPr lang="fr-FR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 </a:t>
            </a:r>
            <a:r>
              <a:rPr lang="fr-FR" altLang="es-ES" sz="1200" b="1" i="0" dirty="0">
                <a:solidFill>
                  <a:srgbClr val="49B5DD"/>
                </a:solidFill>
                <a:latin typeface="Helvetica" pitchFamily="34" charset="0"/>
              </a:rPr>
              <a:t>I</a:t>
            </a:r>
            <a:r>
              <a:rPr lang="fr-FR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 </a:t>
            </a:r>
            <a:r>
              <a:rPr lang="sv-SE" altLang="es-ES" sz="1200" i="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patrick.gorringe@eurogoos.eu</a:t>
            </a:r>
            <a:endParaRPr lang="fr-FR" altLang="es-ES" sz="1200" i="0" dirty="0">
              <a:solidFill>
                <a:schemeClr val="accent6">
                  <a:lumMod val="50000"/>
                </a:schemeClr>
              </a:solidFill>
              <a:latin typeface="Helvetica" pitchFamily="34" charset="0"/>
            </a:endParaRPr>
          </a:p>
        </p:txBody>
      </p:sp>
      <p:sp>
        <p:nvSpPr>
          <p:cNvPr id="6152" name="Rectangle 7"/>
          <p:cNvSpPr txBox="1">
            <a:spLocks noChangeArrowheads="1"/>
          </p:cNvSpPr>
          <p:nvPr/>
        </p:nvSpPr>
        <p:spPr bwMode="auto">
          <a:xfrm>
            <a:off x="4953000" y="64008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</a:pPr>
            <a:r>
              <a:rPr lang="fr-FR" altLang="es-ES" sz="1200" b="1" i="0">
                <a:solidFill>
                  <a:srgbClr val="3C92C1"/>
                </a:solidFill>
                <a:latin typeface="Helvetica" pitchFamily="34" charset="0"/>
              </a:rPr>
              <a:t>Wed May 7th 2014, Oslo</a:t>
            </a:r>
          </a:p>
        </p:txBody>
      </p:sp>
      <p:pic>
        <p:nvPicPr>
          <p:cNvPr id="6153" name="Picture 7" descr="Matxitxako 22-01-08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4471988"/>
            <a:ext cx="2303463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4"/>
          <p:cNvSpPr txBox="1">
            <a:spLocks noChangeArrowheads="1"/>
          </p:cNvSpPr>
          <p:nvPr/>
        </p:nvSpPr>
        <p:spPr bwMode="auto">
          <a:xfrm>
            <a:off x="215900" y="211138"/>
            <a:ext cx="78120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sv-SE" sz="1400" b="1" cap="all" dirty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California High-Frequency (HF) Radar </a:t>
            </a:r>
            <a:r>
              <a:rPr lang="en-US" altLang="sv-SE" sz="1400" b="1" cap="all" dirty="0" smtClean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Network</a:t>
            </a:r>
            <a:endParaRPr lang="en-US" altLang="sv-SE" sz="1400" b="1" cap="all" dirty="0">
              <a:solidFill>
                <a:srgbClr val="0067A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endParaRPr lang="en-US" altLang="sv-SE" sz="2800" b="1" dirty="0">
              <a:solidFill>
                <a:srgbClr val="000090"/>
              </a:solidFill>
            </a:endParaRPr>
          </a:p>
        </p:txBody>
      </p:sp>
      <p:pic>
        <p:nvPicPr>
          <p:cNvPr id="15363" name="Picture 1" descr="Screen Shot 2014-04-28 at 4.00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5373688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5842000" y="3810000"/>
            <a:ext cx="31845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en-US" altLang="sv-SE" sz="2000" dirty="0">
                <a:solidFill>
                  <a:schemeClr val="bg1">
                    <a:lumMod val="50000"/>
                  </a:schemeClr>
                </a:solidFill>
              </a:rPr>
              <a:t>In 2005, the California State invested $21 million to install 54 HF radar systems.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altLang="sv-SE" sz="2000" dirty="0">
                <a:solidFill>
                  <a:schemeClr val="bg1">
                    <a:lumMod val="50000"/>
                  </a:schemeClr>
                </a:solidFill>
              </a:rPr>
              <a:t>US IOOS is now providing $1.5M/year to operate the California HF radar network</a:t>
            </a:r>
          </a:p>
        </p:txBody>
      </p:sp>
      <p:pic>
        <p:nvPicPr>
          <p:cNvPr id="15365" name="Picture 3" descr="Screen Shot 2014-04-28 at 4.03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73100"/>
            <a:ext cx="46767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388" y="260350"/>
            <a:ext cx="7488237" cy="865188"/>
          </a:xfrm>
        </p:spPr>
        <p:txBody>
          <a:bodyPr/>
          <a:lstStyle/>
          <a:p>
            <a:pPr>
              <a:defRPr/>
            </a:pPr>
            <a:r>
              <a:rPr lang="en-US" dirty="0"/>
              <a:t>There are </a:t>
            </a:r>
            <a:r>
              <a:rPr lang="en-US" dirty="0" smtClean="0"/>
              <a:t>A SIGNIFICANT NUMBER OF HFR systems </a:t>
            </a:r>
            <a:r>
              <a:rPr lang="en-US" dirty="0"/>
              <a:t>along </a:t>
            </a:r>
            <a:r>
              <a:rPr lang="en-US" dirty="0" smtClean="0"/>
              <a:t>European coast</a:t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/>
              <a:t>until now </a:t>
            </a:r>
            <a:r>
              <a:rPr lang="en-US" dirty="0" smtClean="0"/>
              <a:t>not a </a:t>
            </a:r>
            <a:r>
              <a:rPr lang="en-US" dirty="0"/>
              <a:t>global strategy neither view of the coverage (and gaps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 t="46768" r="45724" b="10118"/>
          <a:stretch>
            <a:fillRect/>
          </a:stretch>
        </p:blipFill>
        <p:spPr bwMode="auto">
          <a:xfrm>
            <a:off x="987425" y="1208088"/>
            <a:ext cx="7415213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6 Elipse"/>
          <p:cNvSpPr>
            <a:spLocks noChangeArrowheads="1"/>
          </p:cNvSpPr>
          <p:nvPr/>
        </p:nvSpPr>
        <p:spPr bwMode="auto">
          <a:xfrm>
            <a:off x="3795713" y="6381750"/>
            <a:ext cx="287337" cy="287338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89" name="7 Elipse"/>
          <p:cNvSpPr>
            <a:spLocks noChangeArrowheads="1"/>
          </p:cNvSpPr>
          <p:nvPr/>
        </p:nvSpPr>
        <p:spPr bwMode="auto">
          <a:xfrm>
            <a:off x="4514850" y="5888038"/>
            <a:ext cx="288925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0" name="8 Elipse"/>
          <p:cNvSpPr>
            <a:spLocks noChangeArrowheads="1"/>
          </p:cNvSpPr>
          <p:nvPr/>
        </p:nvSpPr>
        <p:spPr bwMode="auto">
          <a:xfrm>
            <a:off x="3579813" y="6248400"/>
            <a:ext cx="287337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1" name="9 Elipse"/>
          <p:cNvSpPr>
            <a:spLocks noChangeArrowheads="1"/>
          </p:cNvSpPr>
          <p:nvPr/>
        </p:nvSpPr>
        <p:spPr bwMode="auto">
          <a:xfrm>
            <a:off x="3375025" y="5456238"/>
            <a:ext cx="287338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2" name="10 Elipse"/>
          <p:cNvSpPr>
            <a:spLocks noChangeArrowheads="1"/>
          </p:cNvSpPr>
          <p:nvPr/>
        </p:nvSpPr>
        <p:spPr bwMode="auto">
          <a:xfrm>
            <a:off x="4154488" y="5360988"/>
            <a:ext cx="288925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3" name="11 Elipse"/>
          <p:cNvSpPr>
            <a:spLocks noChangeArrowheads="1"/>
          </p:cNvSpPr>
          <p:nvPr/>
        </p:nvSpPr>
        <p:spPr bwMode="auto">
          <a:xfrm>
            <a:off x="3662363" y="4664075"/>
            <a:ext cx="288925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4" name="12 Elipse"/>
          <p:cNvSpPr>
            <a:spLocks noChangeArrowheads="1"/>
          </p:cNvSpPr>
          <p:nvPr/>
        </p:nvSpPr>
        <p:spPr bwMode="auto">
          <a:xfrm>
            <a:off x="3219450" y="4016375"/>
            <a:ext cx="287338" cy="287338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5" name="13 Elipse"/>
          <p:cNvSpPr>
            <a:spLocks noChangeArrowheads="1"/>
          </p:cNvSpPr>
          <p:nvPr/>
        </p:nvSpPr>
        <p:spPr bwMode="auto">
          <a:xfrm>
            <a:off x="3435350" y="5600700"/>
            <a:ext cx="287338" cy="287338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6" name="14 Elipse"/>
          <p:cNvSpPr>
            <a:spLocks noChangeArrowheads="1"/>
          </p:cNvSpPr>
          <p:nvPr/>
        </p:nvSpPr>
        <p:spPr bwMode="auto">
          <a:xfrm>
            <a:off x="4083050" y="2863850"/>
            <a:ext cx="288925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7" name="15 Elipse"/>
          <p:cNvSpPr>
            <a:spLocks noChangeArrowheads="1"/>
          </p:cNvSpPr>
          <p:nvPr/>
        </p:nvSpPr>
        <p:spPr bwMode="auto">
          <a:xfrm>
            <a:off x="4902200" y="3813175"/>
            <a:ext cx="288925" cy="287338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8" name="16 Elipse"/>
          <p:cNvSpPr>
            <a:spLocks noChangeArrowheads="1"/>
          </p:cNvSpPr>
          <p:nvPr/>
        </p:nvSpPr>
        <p:spPr bwMode="auto">
          <a:xfrm>
            <a:off x="3265488" y="6092825"/>
            <a:ext cx="287337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399" name="17 Elipse"/>
          <p:cNvSpPr>
            <a:spLocks noChangeArrowheads="1"/>
          </p:cNvSpPr>
          <p:nvPr/>
        </p:nvSpPr>
        <p:spPr bwMode="auto">
          <a:xfrm>
            <a:off x="5618163" y="5133975"/>
            <a:ext cx="287337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400" name="18 Elipse"/>
          <p:cNvSpPr>
            <a:spLocks noChangeArrowheads="1"/>
          </p:cNvSpPr>
          <p:nvPr/>
        </p:nvSpPr>
        <p:spPr bwMode="auto">
          <a:xfrm>
            <a:off x="5738813" y="5767388"/>
            <a:ext cx="288925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401" name="19 Elipse"/>
          <p:cNvSpPr>
            <a:spLocks noChangeArrowheads="1"/>
          </p:cNvSpPr>
          <p:nvPr/>
        </p:nvSpPr>
        <p:spPr bwMode="auto">
          <a:xfrm>
            <a:off x="5716588" y="6346825"/>
            <a:ext cx="287337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402" name="20 Elipse"/>
          <p:cNvSpPr>
            <a:spLocks noChangeArrowheads="1"/>
          </p:cNvSpPr>
          <p:nvPr/>
        </p:nvSpPr>
        <p:spPr bwMode="auto">
          <a:xfrm>
            <a:off x="4902200" y="5505450"/>
            <a:ext cx="288925" cy="288925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pic>
        <p:nvPicPr>
          <p:cNvPr id="16403" name="Picture 6" descr="https://encrypted-tbn3.gstatic.com/images?q=tbn:ANd9GcTEnw2LWLk8i8d_w5JlkPsgfC3kpb2q1VP3xezGyNKzRnblJCufQQ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5697538"/>
            <a:ext cx="88582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4 Rectángulo"/>
          <p:cNvSpPr>
            <a:spLocks noChangeArrowheads="1"/>
          </p:cNvSpPr>
          <p:nvPr/>
        </p:nvSpPr>
        <p:spPr bwMode="auto">
          <a:xfrm>
            <a:off x="1135063" y="1341438"/>
            <a:ext cx="2792412" cy="132238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sv-SE" sz="2000" i="0">
                <a:solidFill>
                  <a:srgbClr val="007AB4"/>
                </a:solidFill>
                <a:latin typeface="Helvetica" pitchFamily="34" charset="0"/>
              </a:rPr>
              <a:t>SOME OPERATIONAL HF RADAR SYSTEMS OVER EUROPE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sv-SE" sz="2000" i="0">
                <a:solidFill>
                  <a:srgbClr val="007AB4"/>
                </a:solidFill>
                <a:latin typeface="Helvetica" pitchFamily="34" charset="0"/>
              </a:rPr>
              <a:t>(non-exhaustive)</a:t>
            </a:r>
            <a:endParaRPr lang="es-ES_tradnl" altLang="sv-SE" sz="20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6405" name="26 Elipse"/>
          <p:cNvSpPr>
            <a:spLocks noChangeArrowheads="1"/>
          </p:cNvSpPr>
          <p:nvPr/>
        </p:nvSpPr>
        <p:spPr bwMode="auto">
          <a:xfrm>
            <a:off x="3348038" y="1989138"/>
            <a:ext cx="287337" cy="287337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sv-SE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868988"/>
            <a:ext cx="32385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6013450"/>
            <a:ext cx="3238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5360988"/>
            <a:ext cx="323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5416550"/>
            <a:ext cx="3238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5548313"/>
            <a:ext cx="323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27"/>
          <a:stretch>
            <a:fillRect/>
          </a:stretch>
        </p:blipFill>
        <p:spPr bwMode="auto">
          <a:xfrm>
            <a:off x="379413" y="3789363"/>
            <a:ext cx="83693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85788"/>
            <a:ext cx="6781800" cy="682625"/>
          </a:xfrm>
        </p:spPr>
        <p:txBody>
          <a:bodyPr/>
          <a:lstStyle/>
          <a:p>
            <a:pPr>
              <a:defRPr/>
            </a:pPr>
            <a:r>
              <a:rPr lang="en-US" dirty="0"/>
              <a:t>Towards an integrated European Ocean Observing System </a:t>
            </a:r>
            <a:endParaRPr lang="es-ES_tradnl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609600" y="2060575"/>
            <a:ext cx="8077200" cy="4243388"/>
          </a:xfrm>
        </p:spPr>
        <p:txBody>
          <a:bodyPr/>
          <a:lstStyle/>
          <a:p>
            <a:pPr marL="0" indent="0"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One challenge: HFR network integration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Integration with other in situ coastal platforms (gliders, fixed, </a:t>
            </a:r>
            <a:r>
              <a:rPr lang="en-US" altLang="es-ES" sz="1800" i="0" kern="1200" dirty="0" err="1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ferrybox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,…)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Integration with in situ open ocean platforms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Integration with Ocean </a:t>
            </a:r>
            <a:r>
              <a:rPr lang="en-US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Surface Currents (OSC) satellite 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products; collaboration with GLOBCURRENT</a:t>
            </a: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es-ES" i="0" dirty="0" smtClean="0"/>
              <a:t> </a:t>
            </a:r>
          </a:p>
        </p:txBody>
      </p:sp>
      <p:pic>
        <p:nvPicPr>
          <p:cNvPr id="1741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157788"/>
            <a:ext cx="21320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99100"/>
            <a:ext cx="20161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EXAMPLE OF </a:t>
            </a:r>
            <a:r>
              <a:rPr lang="en-US" dirty="0" smtClean="0"/>
              <a:t>USEFULL METHODOLOGY </a:t>
            </a:r>
            <a:r>
              <a:rPr lang="en-US" dirty="0"/>
              <a:t>FOR INTEGRATION</a:t>
            </a:r>
            <a:br>
              <a:rPr lang="en-US" dirty="0"/>
            </a:br>
            <a:r>
              <a:rPr lang="en-US" dirty="0"/>
              <a:t>Surface circulation and transport in the SE </a:t>
            </a:r>
            <a:r>
              <a:rPr lang="en-US" dirty="0" smtClean="0"/>
              <a:t>Bay of BISCAY</a:t>
            </a:r>
            <a:endParaRPr lang="es-ES_tradnl" dirty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681163"/>
            <a:ext cx="8078788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6" descr="AZTI_por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165850"/>
            <a:ext cx="863600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6"/>
          <p:cNvGrpSpPr>
            <a:grpSpLocks/>
          </p:cNvGrpSpPr>
          <p:nvPr/>
        </p:nvGrpSpPr>
        <p:grpSpPr bwMode="auto">
          <a:xfrm>
            <a:off x="61913" y="82550"/>
            <a:ext cx="6273800" cy="4144963"/>
            <a:chOff x="64884" y="129026"/>
            <a:chExt cx="6274004" cy="4145947"/>
          </a:xfrm>
        </p:grpSpPr>
        <p:pic>
          <p:nvPicPr>
            <p:cNvPr id="19474" name="Picture 20" descr="Picture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4" y="129026"/>
              <a:ext cx="6274004" cy="4145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35"/>
            <p:cNvSpPr/>
            <p:nvPr/>
          </p:nvSpPr>
          <p:spPr>
            <a:xfrm>
              <a:off x="3233637" y="3327010"/>
              <a:ext cx="669947" cy="728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459" name="Picture 3" descr="banner_ioos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9"/>
          <a:stretch>
            <a:fillRect/>
          </a:stretch>
        </p:blipFill>
        <p:spPr bwMode="auto">
          <a:xfrm>
            <a:off x="-3175" y="6149975"/>
            <a:ext cx="9150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 descr="IOOS_whit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6197600"/>
            <a:ext cx="1676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noaa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95250"/>
            <a:ext cx="488950" cy="488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Box 21"/>
          <p:cNvSpPr txBox="1">
            <a:spLocks noChangeArrowheads="1"/>
          </p:cNvSpPr>
          <p:nvPr/>
        </p:nvSpPr>
        <p:spPr bwMode="auto">
          <a:xfrm>
            <a:off x="3000375" y="6350"/>
            <a:ext cx="1700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NOAA US 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Fishery Data</a:t>
            </a:r>
          </a:p>
        </p:txBody>
      </p:sp>
      <p:sp>
        <p:nvSpPr>
          <p:cNvPr id="19463" name="TextBox 22"/>
          <p:cNvSpPr txBox="1">
            <a:spLocks noChangeArrowheads="1"/>
          </p:cNvSpPr>
          <p:nvPr/>
        </p:nvSpPr>
        <p:spPr bwMode="auto">
          <a:xfrm>
            <a:off x="282575" y="2889250"/>
            <a:ext cx="2647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3D Ocean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 Observations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+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Physical Models</a:t>
            </a:r>
          </a:p>
        </p:txBody>
      </p:sp>
      <p:pic>
        <p:nvPicPr>
          <p:cNvPr id="19464" name="Picture 28" descr="newbt_20070920_strat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63" r="22685" b="10606"/>
          <a:stretch>
            <a:fillRect/>
          </a:stretch>
        </p:blipFill>
        <p:spPr bwMode="auto">
          <a:xfrm>
            <a:off x="3946525" y="2566988"/>
            <a:ext cx="2389188" cy="241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Box 29"/>
          <p:cNvSpPr txBox="1">
            <a:spLocks noChangeArrowheads="1"/>
          </p:cNvSpPr>
          <p:nvPr/>
        </p:nvSpPr>
        <p:spPr bwMode="auto">
          <a:xfrm>
            <a:off x="6335713" y="2170113"/>
            <a:ext cx="2220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Regional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Habitat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" pitchFamily="18" charset="0"/>
                <a:ea typeface="MS PGothic" pitchFamily="34" charset="-128"/>
                <a:cs typeface="Times" pitchFamily="18" charset="0"/>
              </a:rPr>
              <a:t>Projections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en-US" altLang="es-ES" sz="1800" i="0">
              <a:solidFill>
                <a:schemeClr val="bg1"/>
              </a:solidFill>
              <a:latin typeface="Times" pitchFamily="18" charset="0"/>
              <a:ea typeface="MS PGothic" pitchFamily="34" charset="-128"/>
              <a:cs typeface="Times" pitchFamily="18" charset="0"/>
            </a:endParaRPr>
          </a:p>
        </p:txBody>
      </p:sp>
      <p:pic>
        <p:nvPicPr>
          <p:cNvPr id="19466" name="Picture 30" descr="DetectAvail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905250"/>
            <a:ext cx="2946400" cy="220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7" name="TextBox 23"/>
          <p:cNvSpPr txBox="1">
            <a:spLocks noChangeArrowheads="1"/>
          </p:cNvSpPr>
          <p:nvPr/>
        </p:nvSpPr>
        <p:spPr bwMode="auto">
          <a:xfrm>
            <a:off x="1160463" y="5210175"/>
            <a:ext cx="4097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To Inform Existing Single Species </a:t>
            </a:r>
          </a:p>
          <a:p>
            <a:pPr algn="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Stock Assessment Models</a:t>
            </a:r>
          </a:p>
          <a:p>
            <a:pPr algn="r" eaLnBrk="1" hangingPunct="1"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(Catchability/Availability)</a:t>
            </a:r>
          </a:p>
        </p:txBody>
      </p:sp>
      <p:pic>
        <p:nvPicPr>
          <p:cNvPr id="19468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2578100"/>
            <a:ext cx="1314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Bent Arrow 1"/>
          <p:cNvSpPr/>
          <p:nvPr/>
        </p:nvSpPr>
        <p:spPr>
          <a:xfrm rot="10800000">
            <a:off x="5342551" y="5092121"/>
            <a:ext cx="694267" cy="769441"/>
          </a:xfrm>
          <a:prstGeom prst="bentArrow">
            <a:avLst>
              <a:gd name="adj1" fmla="val 25000"/>
              <a:gd name="adj2" fmla="val 25000"/>
              <a:gd name="adj3" fmla="val 23780"/>
              <a:gd name="adj4" fmla="val 42530"/>
            </a:avLst>
          </a:prstGeom>
          <a:solidFill>
            <a:srgbClr val="FFFF00"/>
          </a:solidFill>
          <a:ln>
            <a:solidFill>
              <a:srgbClr val="000000"/>
            </a:solidFill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Bent Arrow 32"/>
          <p:cNvSpPr/>
          <p:nvPr/>
        </p:nvSpPr>
        <p:spPr>
          <a:xfrm rot="10800000">
            <a:off x="3152724" y="3425301"/>
            <a:ext cx="694267" cy="769441"/>
          </a:xfrm>
          <a:prstGeom prst="bentArrow">
            <a:avLst>
              <a:gd name="adj1" fmla="val 25000"/>
              <a:gd name="adj2" fmla="val 25000"/>
              <a:gd name="adj3" fmla="val 23780"/>
              <a:gd name="adj4" fmla="val 42530"/>
            </a:avLst>
          </a:prstGeom>
          <a:solidFill>
            <a:srgbClr val="FFFF00"/>
          </a:solidFill>
          <a:ln>
            <a:solidFill>
              <a:srgbClr val="000000"/>
            </a:solidFill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9471" name="Rectangle 33"/>
          <p:cNvSpPr>
            <a:spLocks noChangeArrowheads="1"/>
          </p:cNvSpPr>
          <p:nvPr/>
        </p:nvSpPr>
        <p:spPr bwMode="auto">
          <a:xfrm>
            <a:off x="6302375" y="3649663"/>
            <a:ext cx="2760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200" i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Catchability = availability * detectability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19473" name="2 Rectángulo"/>
          <p:cNvSpPr>
            <a:spLocks noChangeArrowheads="1"/>
          </p:cNvSpPr>
          <p:nvPr/>
        </p:nvSpPr>
        <p:spPr bwMode="auto">
          <a:xfrm>
            <a:off x="4752975" y="90805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b="1" i="0">
                <a:solidFill>
                  <a:srgbClr val="007AB4"/>
                </a:solidFill>
                <a:latin typeface="Helvetica" pitchFamily="34" charset="0"/>
              </a:rPr>
              <a:t>EXAMPLE OF METHODOLOGY FOR INTEGRATION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b="1" i="0">
                <a:solidFill>
                  <a:srgbClr val="007AB4"/>
                </a:solidFill>
                <a:latin typeface="Helvetica" pitchFamily="34" charset="0"/>
              </a:rPr>
              <a:t>BIOLOGICAL APPLICATIONS</a:t>
            </a:r>
            <a:endParaRPr lang="es-ES_tradnl" altLang="es-ES" sz="1400" b="1" i="0">
              <a:solidFill>
                <a:srgbClr val="007AB4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Towards an integrated European Ocean Observing System </a:t>
            </a:r>
            <a:endParaRPr lang="es-ES_tradn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www.jerico-fp7.eu</a:t>
            </a:r>
            <a:endParaRPr lang="fr-FR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609600" y="2060575"/>
            <a:ext cx="8077200" cy="42433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 marL="0" indent="0"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Strategy for ocean </a:t>
            </a:r>
            <a:r>
              <a:rPr lang="en-US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current 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monitoring and progress </a:t>
            </a:r>
            <a:r>
              <a:rPr lang="en-US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in the design of an optimum observing system along the European coast</a:t>
            </a:r>
          </a:p>
          <a:p>
            <a:pPr marL="0" indent="0"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Taking into account the capacity of coastal ocean modelling for extrapolation, the use of HFR for process-oriented validation, </a:t>
            </a:r>
            <a:r>
              <a:rPr lang="en-US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data assimilation and 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diagnostic for high </a:t>
            </a:r>
            <a:r>
              <a:rPr lang="en-US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resolution open boundary conditions for coastal 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grids.</a:t>
            </a:r>
            <a:endParaRPr lang="en-US" altLang="es-ES" sz="1800" i="0" kern="1200" dirty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es-ES" i="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7 Grupo"/>
          <p:cNvGrpSpPr>
            <a:grpSpLocks/>
          </p:cNvGrpSpPr>
          <p:nvPr/>
        </p:nvGrpSpPr>
        <p:grpSpPr bwMode="auto">
          <a:xfrm>
            <a:off x="1797050" y="1628775"/>
            <a:ext cx="7129463" cy="5113338"/>
            <a:chOff x="1797050" y="1196752"/>
            <a:chExt cx="7454900" cy="5545137"/>
          </a:xfrm>
        </p:grpSpPr>
        <p:pic>
          <p:nvPicPr>
            <p:cNvPr id="21511" name="Picture 35" descr="Imagen1b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t="7191" r="-418" b="4979"/>
            <a:stretch>
              <a:fillRect/>
            </a:stretch>
          </p:blipFill>
          <p:spPr bwMode="auto">
            <a:xfrm>
              <a:off x="2159000" y="1196752"/>
              <a:ext cx="7092950" cy="55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Freeform 36"/>
            <p:cNvSpPr>
              <a:spLocks/>
            </p:cNvSpPr>
            <p:nvPr/>
          </p:nvSpPr>
          <p:spPr bwMode="auto">
            <a:xfrm>
              <a:off x="1797050" y="1628552"/>
              <a:ext cx="4719638" cy="4630737"/>
            </a:xfrm>
            <a:custGeom>
              <a:avLst/>
              <a:gdLst>
                <a:gd name="T0" fmla="*/ 0 w 2973"/>
                <a:gd name="T1" fmla="*/ 2147483647 h 2917"/>
                <a:gd name="T2" fmla="*/ 2147483647 w 2973"/>
                <a:gd name="T3" fmla="*/ 2147483647 h 2917"/>
                <a:gd name="T4" fmla="*/ 2147483647 w 2973"/>
                <a:gd name="T5" fmla="*/ 2147483647 h 2917"/>
                <a:gd name="T6" fmla="*/ 2147483647 w 2973"/>
                <a:gd name="T7" fmla="*/ 2147483647 h 2917"/>
                <a:gd name="T8" fmla="*/ 2147483647 w 2973"/>
                <a:gd name="T9" fmla="*/ 2147483647 h 2917"/>
                <a:gd name="T10" fmla="*/ 2147483647 w 2973"/>
                <a:gd name="T11" fmla="*/ 2147483647 h 2917"/>
                <a:gd name="T12" fmla="*/ 2147483647 w 2973"/>
                <a:gd name="T13" fmla="*/ 2147483647 h 2917"/>
                <a:gd name="T14" fmla="*/ 2147483647 w 2973"/>
                <a:gd name="T15" fmla="*/ 2147483647 h 2917"/>
                <a:gd name="T16" fmla="*/ 2147483647 w 2973"/>
                <a:gd name="T17" fmla="*/ 0 h 29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73" h="2917">
                  <a:moveTo>
                    <a:pt x="0" y="2917"/>
                  </a:moveTo>
                  <a:cubicBezTo>
                    <a:pt x="83" y="2781"/>
                    <a:pt x="391" y="2288"/>
                    <a:pt x="499" y="2100"/>
                  </a:cubicBezTo>
                  <a:cubicBezTo>
                    <a:pt x="607" y="1912"/>
                    <a:pt x="566" y="1988"/>
                    <a:pt x="650" y="1790"/>
                  </a:cubicBezTo>
                  <a:cubicBezTo>
                    <a:pt x="734" y="1592"/>
                    <a:pt x="762" y="984"/>
                    <a:pt x="1004" y="913"/>
                  </a:cubicBezTo>
                  <a:cubicBezTo>
                    <a:pt x="1246" y="842"/>
                    <a:pt x="1796" y="1241"/>
                    <a:pt x="2103" y="1365"/>
                  </a:cubicBezTo>
                  <a:cubicBezTo>
                    <a:pt x="2410" y="1489"/>
                    <a:pt x="2723" y="1716"/>
                    <a:pt x="2848" y="1657"/>
                  </a:cubicBezTo>
                  <a:cubicBezTo>
                    <a:pt x="2973" y="1598"/>
                    <a:pt x="2928" y="1258"/>
                    <a:pt x="2856" y="1010"/>
                  </a:cubicBezTo>
                  <a:cubicBezTo>
                    <a:pt x="2784" y="762"/>
                    <a:pt x="2509" y="336"/>
                    <a:pt x="2413" y="168"/>
                  </a:cubicBezTo>
                  <a:cubicBezTo>
                    <a:pt x="2317" y="0"/>
                    <a:pt x="2308" y="35"/>
                    <a:pt x="2280" y="0"/>
                  </a:cubicBezTo>
                </a:path>
              </a:pathLst>
            </a:custGeom>
            <a:noFill/>
            <a:ln w="288925" cap="flat" cmpd="sng">
              <a:solidFill>
                <a:srgbClr val="FF9900"/>
              </a:solidFill>
              <a:prstDash val="solid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s-ES_tradnl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dirty="0" smtClean="0"/>
              <a:t>HF Radar, </a:t>
            </a:r>
            <a:r>
              <a:rPr lang="en-US" dirty="0"/>
              <a:t>Key technology for process oriented </a:t>
            </a:r>
            <a:r>
              <a:rPr lang="en-US" dirty="0" smtClean="0"/>
              <a:t>validation</a:t>
            </a:r>
            <a:endParaRPr lang="es-ES_tradn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www.jerico-fp7.eu</a:t>
            </a:r>
            <a:endParaRPr lang="fr-FR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1188"/>
            <a:ext cx="8493125" cy="49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26" descr="IBI-Ro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868863"/>
            <a:ext cx="1008062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8638" y="260350"/>
            <a:ext cx="706755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NEED TO PUSH THE INTEGRATION OF HFR platforms AT EUROPEAN LEVEL</a:t>
            </a:r>
            <a:endParaRPr lang="en-US" dirty="0"/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611188" y="2060575"/>
            <a:ext cx="8077200" cy="3733800"/>
          </a:xfrm>
        </p:spPr>
        <p:txBody>
          <a:bodyPr/>
          <a:lstStyle/>
          <a:p>
            <a:pPr>
              <a:buFont typeface="Wingdings" pitchFamily="2" charset="2"/>
              <a:buChar char="à"/>
              <a:defRPr/>
            </a:pPr>
            <a:r>
              <a:rPr lang="es-ES_tradnl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A </a:t>
            </a:r>
            <a:r>
              <a:rPr lang="es-ES_tradnl" altLang="es-ES" sz="1800" i="0" kern="1200" dirty="0" err="1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first</a:t>
            </a:r>
            <a:r>
              <a:rPr lang="es-ES_tradnl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s-ES_tradnl" altLang="es-ES" sz="1800" i="0" kern="1200" dirty="0" err="1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initiative</a:t>
            </a:r>
            <a:r>
              <a:rPr lang="es-ES_tradnl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: </a:t>
            </a:r>
          </a:p>
          <a:p>
            <a:pPr marL="0" indent="0">
              <a:defRPr/>
            </a:pPr>
            <a:r>
              <a:rPr lang="es-ES_tradnl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	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European </a:t>
            </a:r>
            <a:r>
              <a:rPr lang="en-US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HF Radar Networking for data sharing and 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delivery</a:t>
            </a:r>
            <a:endParaRPr lang="es-ES_tradnl" altLang="es-ES" sz="1800" i="0" kern="1200" dirty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www.jerico-fp7.eu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HF Radar Group</a:t>
            </a:r>
            <a:endParaRPr lang="en-US" i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3555" name="textruta 4"/>
          <p:cNvSpPr txBox="1">
            <a:spLocks noChangeArrowheads="1"/>
          </p:cNvSpPr>
          <p:nvPr/>
        </p:nvSpPr>
        <p:spPr bwMode="auto">
          <a:xfrm>
            <a:off x="468313" y="1412875"/>
            <a:ext cx="83518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2400" i="0">
                <a:solidFill>
                  <a:srgbClr val="007AB4"/>
                </a:solidFill>
                <a:latin typeface="Helvetica" pitchFamily="34" charset="0"/>
              </a:rPr>
              <a:t>EuroGOOS has been asked, within EMODnet Physics to: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2200" b="1" i="0">
                <a:solidFill>
                  <a:srgbClr val="007AB4"/>
                </a:solidFill>
                <a:latin typeface="Helvetica" pitchFamily="34" charset="0"/>
              </a:rPr>
              <a:t>”Initiate a coordinated approach to HF radar data in Europe”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200275"/>
            <a:ext cx="407987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31"/>
          <a:stretch>
            <a:fillRect/>
          </a:stretch>
        </p:blipFill>
        <p:spPr bwMode="auto">
          <a:xfrm>
            <a:off x="1547813" y="4075113"/>
            <a:ext cx="27781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\\winfs\a001134\Documents\EuroGOOS-Logo-Stand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3997325"/>
            <a:ext cx="251936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>
            <a:spLocks noChangeArrowheads="1"/>
          </p:cNvSpPr>
          <p:nvPr/>
        </p:nvSpPr>
        <p:spPr bwMode="auto">
          <a:xfrm>
            <a:off x="1619250" y="5989638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2700" b="1" i="0">
                <a:solidFill>
                  <a:srgbClr val="007AB4"/>
                </a:solidFill>
                <a:latin typeface="Helvetica" pitchFamily="34" charset="0"/>
              </a:rPr>
              <a:t>User-driven European Network of HF radar experts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 bwMode="auto">
          <a:xfrm>
            <a:off x="250825" y="1341438"/>
            <a:ext cx="8713788" cy="4197350"/>
          </a:xfrm>
          <a:prstGeom prst="rect">
            <a:avLst/>
          </a:prstGeom>
          <a:ln w="25400" cap="flat" cmpd="sng" algn="ctr">
            <a:solidFill>
              <a:srgbClr val="00B050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dk1"/>
                </a:solidFill>
                <a:latin typeface="+mj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j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dk1"/>
                </a:solidFill>
                <a:latin typeface="+mj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dk1"/>
                </a:solidFill>
                <a:latin typeface="+mj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dk1"/>
                </a:solidFill>
                <a:latin typeface="+mj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eaLnBrk="1" hangingPunct="1">
              <a:defRPr/>
            </a:pPr>
            <a:endParaRPr lang="en-US" sz="1600" i="1" dirty="0" smtClean="0"/>
          </a:p>
          <a:p>
            <a:pPr lvl="2" eaLnBrk="1" hangingPunct="1">
              <a:defRPr/>
            </a:pPr>
            <a:r>
              <a:rPr lang="en-US" sz="1600" i="1" dirty="0" smtClean="0"/>
              <a:t>1st informal meeting as a side event at the </a:t>
            </a:r>
            <a:r>
              <a:rPr lang="en-US" sz="1600" i="1" dirty="0" err="1" smtClean="0"/>
              <a:t>MyO</a:t>
            </a:r>
            <a:r>
              <a:rPr lang="en-US" sz="1600" i="1" dirty="0" smtClean="0"/>
              <a:t> Annual Meeting in Athens (27th March) to establish the group, discuss common issues, and presentations from group members ~ 18 attendees</a:t>
            </a:r>
          </a:p>
          <a:p>
            <a:pPr marL="731837" lvl="2" indent="0" eaLnBrk="1" hangingPunct="1">
              <a:buFont typeface="Wingdings" pitchFamily="2" charset="2"/>
              <a:buNone/>
              <a:defRPr/>
            </a:pPr>
            <a:endParaRPr lang="en-US" sz="1600" i="1" dirty="0" smtClean="0"/>
          </a:p>
          <a:p>
            <a:pPr lvl="2" eaLnBrk="1" hangingPunct="1">
              <a:defRPr/>
            </a:pPr>
            <a:r>
              <a:rPr lang="en-US" sz="1600" i="1" dirty="0"/>
              <a:t>S</a:t>
            </a:r>
            <a:r>
              <a:rPr lang="en-US" sz="1600" i="1" dirty="0" smtClean="0"/>
              <a:t>plinter session on EMODnet Physics/HF Radars at EGU, 29th April, Vienna </a:t>
            </a:r>
          </a:p>
          <a:p>
            <a:pPr lvl="2" eaLnBrk="1" hangingPunct="1">
              <a:defRPr/>
            </a:pPr>
            <a:endParaRPr lang="en-US" sz="1600" i="1" dirty="0" smtClean="0"/>
          </a:p>
          <a:p>
            <a:pPr lvl="2" eaLnBrk="1" hangingPunct="1">
              <a:defRPr/>
            </a:pPr>
            <a:r>
              <a:rPr lang="en-US" sz="1600" i="1" dirty="0" smtClean="0"/>
              <a:t>Next meeting as a side event to the EuroGOOS Conference in Lisbon</a:t>
            </a:r>
          </a:p>
          <a:p>
            <a:pPr lvl="2" eaLnBrk="1" hangingPunct="1">
              <a:defRPr/>
            </a:pPr>
            <a:endParaRPr lang="en-US" sz="1600" i="1" dirty="0"/>
          </a:p>
          <a:p>
            <a:pPr lvl="2" eaLnBrk="1" hangingPunct="1">
              <a:defRPr/>
            </a:pPr>
            <a:endParaRPr lang="en-US" sz="1600" i="1" dirty="0" smtClean="0"/>
          </a:p>
          <a:p>
            <a:pPr lvl="2" eaLnBrk="1" hangingPunct="1">
              <a:defRPr/>
            </a:pPr>
            <a:endParaRPr lang="en-US" sz="1600" i="1" dirty="0"/>
          </a:p>
          <a:p>
            <a:pPr lvl="2" eaLnBrk="1" hangingPunct="1">
              <a:defRPr/>
            </a:pPr>
            <a:endParaRPr lang="en-US" sz="1600" i="1" dirty="0" smtClean="0"/>
          </a:p>
          <a:p>
            <a:pPr lvl="2" eaLnBrk="1" hangingPunct="1">
              <a:defRPr/>
            </a:pPr>
            <a:endParaRPr lang="en-US" sz="1600" i="1" dirty="0"/>
          </a:p>
          <a:p>
            <a:pPr marL="731837" lvl="2" indent="0" eaLnBrk="1" hangingPunct="1">
              <a:buFont typeface="Wingdings" pitchFamily="2" charset="2"/>
              <a:buNone/>
              <a:defRPr/>
            </a:pPr>
            <a:r>
              <a:rPr lang="en-US" sz="1600" i="1" dirty="0" smtClean="0">
                <a:hlinkClick r:id="rId2"/>
              </a:rPr>
              <a:t>  http</a:t>
            </a:r>
            <a:r>
              <a:rPr lang="en-US" sz="1600" i="1" dirty="0">
                <a:hlinkClick r:id="rId2"/>
              </a:rPr>
              <a:t>://</a:t>
            </a:r>
            <a:r>
              <a:rPr lang="en-US" sz="1600" i="1" dirty="0" smtClean="0">
                <a:hlinkClick r:id="rId2"/>
              </a:rPr>
              <a:t>eurogoos2014.hidrografico.pt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pPr lvl="2" eaLnBrk="1" hangingPunct="1">
              <a:defRPr/>
            </a:pPr>
            <a:endParaRPr lang="en-US" sz="1600" i="1" dirty="0" smtClean="0"/>
          </a:p>
          <a:p>
            <a:pPr lvl="2" eaLnBrk="1" hangingPunct="1">
              <a:defRPr/>
            </a:pPr>
            <a:endParaRPr lang="en-US" sz="1600" i="1" dirty="0" smtClean="0"/>
          </a:p>
          <a:p>
            <a:pPr marL="366713" lvl="1" indent="0" eaLnBrk="1" hangingPunct="1">
              <a:buFont typeface="Wingdings 2" pitchFamily="18" charset="2"/>
              <a:buNone/>
              <a:defRPr/>
            </a:pPr>
            <a:endParaRPr lang="en-US" sz="1700" i="1" dirty="0" smtClean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HF Radar Group</a:t>
            </a:r>
            <a:endParaRPr lang="en-US" i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3644900"/>
            <a:ext cx="326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ruta 6"/>
          <p:cNvSpPr txBox="1">
            <a:spLocks noChangeArrowheads="1"/>
          </p:cNvSpPr>
          <p:nvPr/>
        </p:nvSpPr>
        <p:spPr bwMode="auto">
          <a:xfrm>
            <a:off x="971550" y="5589588"/>
            <a:ext cx="612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2400" i="0">
                <a:solidFill>
                  <a:srgbClr val="007AB4"/>
                </a:solidFill>
                <a:latin typeface="Helvetica" pitchFamily="34" charset="0"/>
              </a:rPr>
              <a:t>Interested to join?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sv-SE" altLang="es-ES" sz="2400" i="0">
                <a:solidFill>
                  <a:srgbClr val="007AB4"/>
                </a:solidFill>
                <a:latin typeface="Helvetica" pitchFamily="34" charset="0"/>
              </a:rPr>
              <a:t>Contact: </a:t>
            </a:r>
            <a:r>
              <a:rPr lang="sv-SE" altLang="es-ES" sz="2400" i="0">
                <a:solidFill>
                  <a:srgbClr val="007AB4"/>
                </a:solidFill>
                <a:latin typeface="Helvetica" pitchFamily="34" charset="0"/>
                <a:hlinkClick r:id="rId4"/>
              </a:rPr>
              <a:t>patrick.gorringe@eurogoos.eu</a:t>
            </a:r>
            <a:r>
              <a:rPr lang="sv-SE" altLang="es-ES" sz="2400" i="0">
                <a:solidFill>
                  <a:srgbClr val="007AB4"/>
                </a:solidFill>
                <a:latin typeface="Helvetic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8239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678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FIRST IDEAS TO ANSWER THE FOLLOWING QUESTIONS</a:t>
            </a:r>
          </a:p>
        </p:txBody>
      </p:sp>
      <p:sp>
        <p:nvSpPr>
          <p:cNvPr id="7172" name="1 Rectángulo"/>
          <p:cNvSpPr>
            <a:spLocks noChangeArrowheads="1"/>
          </p:cNvSpPr>
          <p:nvPr/>
        </p:nvSpPr>
        <p:spPr bwMode="auto">
          <a:xfrm>
            <a:off x="344488" y="2420938"/>
            <a:ext cx="842486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</a:pPr>
            <a:endParaRPr lang="es-ES" altLang="es-ES" sz="180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What are the challenges in Europe about HF Radar technology?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How HFR can be integrated in the coastal observatory network?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What can be the possible tasks in networking activities (Best practices)?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Can we propose access to infrastructure (TNA) to do what or virtual access ?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Is there any technological developments we can integrate in the Joint Research Activities (JRA)?</a:t>
            </a:r>
            <a:b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</a:br>
            <a:endParaRPr lang="en-US" altLang="es-ES" sz="1800" i="0">
              <a:solidFill>
                <a:srgbClr val="007AB4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900113" y="1341438"/>
            <a:ext cx="7775575" cy="55086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Endorse a task to plan a European HF Radar Network for data sharing and delivery. 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First step, make an inventory of existing networks in Europe.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Then discuss some of the challenges such as: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Data file formats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Data distribution and exchange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Data assimilation into operational models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Make use of the EuroGOOS ROOSs and available ROOS data portals for dissemination of data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Link to other similar ongoing initiatives on a regional and global scale……such as: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HF Radar Group</a:t>
            </a:r>
            <a:endParaRPr lang="en-US" i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GEO HF Radar Global Task, </a:t>
            </a:r>
            <a:r>
              <a:rPr lang="en-US" sz="2400" dirty="0" smtClean="0">
                <a:hlinkClick r:id="rId2"/>
              </a:rPr>
              <a:t>www.ioos.noaa.gov/globalhfr/welcome.html</a:t>
            </a:r>
            <a:endParaRPr lang="sv-SE" sz="24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t="7401" r="3691" b="4584"/>
          <a:stretch>
            <a:fillRect/>
          </a:stretch>
        </p:blipFill>
        <p:spPr bwMode="auto">
          <a:xfrm>
            <a:off x="7938" y="1125538"/>
            <a:ext cx="73294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The </a:t>
            </a:r>
            <a:r>
              <a:rPr lang="en-US" sz="2400" dirty="0" err="1"/>
              <a:t>Iberic</a:t>
            </a:r>
            <a:r>
              <a:rPr lang="en-US" sz="2400" dirty="0"/>
              <a:t> Network of HF radars, </a:t>
            </a:r>
            <a:r>
              <a:rPr lang="en-US" sz="2400" dirty="0" smtClean="0">
                <a:hlinkClick r:id="rId2"/>
              </a:rPr>
              <a:t>www.iberoredhf.es</a:t>
            </a:r>
            <a:endParaRPr lang="sv-SE" sz="2400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8096" r="5801" b="5542"/>
          <a:stretch>
            <a:fillRect/>
          </a:stretch>
        </p:blipFill>
        <p:spPr bwMode="auto">
          <a:xfrm>
            <a:off x="179388" y="1119188"/>
            <a:ext cx="88423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8638" y="260350"/>
            <a:ext cx="706755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NEED TO PUSH THE INTEGRATION OF HFR platforms AT EUROPEAN LEVEL</a:t>
            </a:r>
            <a:endParaRPr lang="en-US" dirty="0"/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611188" y="2060575"/>
            <a:ext cx="8077200" cy="3733800"/>
          </a:xfrm>
        </p:spPr>
        <p:txBody>
          <a:bodyPr/>
          <a:lstStyle/>
          <a:p>
            <a:pPr>
              <a:defRPr/>
            </a:pPr>
            <a:r>
              <a:rPr lang="en-US" altLang="es-ES" sz="1800" i="0" kern="1200" dirty="0" smtClean="0">
                <a:solidFill>
                  <a:schemeClr val="tx1">
                    <a:lumMod val="65000"/>
                  </a:schemeClr>
                </a:solidFill>
                <a:latin typeface="Helvetica" pitchFamily="34" charset="0"/>
                <a:cs typeface="Arial" pitchFamily="34" charset="0"/>
              </a:rPr>
              <a:t>HF Radar group driven by </a:t>
            </a:r>
            <a:r>
              <a:rPr lang="en-US" altLang="es-ES" sz="1800" i="0" kern="1200" dirty="0" err="1" smtClean="0">
                <a:solidFill>
                  <a:schemeClr val="tx1">
                    <a:lumMod val="65000"/>
                  </a:schemeClr>
                </a:solidFill>
                <a:latin typeface="Helvetica" pitchFamily="34" charset="0"/>
                <a:cs typeface="Arial" pitchFamily="34" charset="0"/>
              </a:rPr>
              <a:t>EuroGOOS</a:t>
            </a:r>
            <a:r>
              <a:rPr lang="en-US" altLang="es-ES" sz="1800" i="0" kern="1200" dirty="0" smtClean="0">
                <a:solidFill>
                  <a:schemeClr val="tx1">
                    <a:lumMod val="65000"/>
                  </a:schemeClr>
                </a:solidFill>
                <a:latin typeface="Helvetica" pitchFamily="34" charset="0"/>
                <a:cs typeface="Arial" pitchFamily="34" charset="0"/>
              </a:rPr>
              <a:t> - </a:t>
            </a:r>
            <a:r>
              <a:rPr lang="en-US" altLang="es-ES" sz="1800" i="0" kern="1200" dirty="0" err="1" smtClean="0">
                <a:solidFill>
                  <a:schemeClr val="tx1">
                    <a:lumMod val="65000"/>
                  </a:schemeClr>
                </a:solidFill>
                <a:latin typeface="Helvetica" pitchFamily="34" charset="0"/>
                <a:cs typeface="Arial" pitchFamily="34" charset="0"/>
              </a:rPr>
              <a:t>EMODnet</a:t>
            </a:r>
            <a:r>
              <a:rPr lang="en-US" altLang="es-ES" sz="1800" i="0" kern="1200" dirty="0" smtClean="0">
                <a:solidFill>
                  <a:schemeClr val="tx1">
                    <a:lumMod val="65000"/>
                  </a:schemeClr>
                </a:solidFill>
                <a:latin typeface="Helvetica" pitchFamily="34" charset="0"/>
                <a:cs typeface="Arial" pitchFamily="34" charset="0"/>
              </a:rPr>
              <a:t> Physics</a:t>
            </a:r>
          </a:p>
          <a:p>
            <a:pPr>
              <a:defRPr/>
            </a:pPr>
            <a:r>
              <a:rPr lang="es-ES_tradnl" altLang="es-ES" sz="1800" i="0" kern="1200" dirty="0" smtClean="0">
                <a:solidFill>
                  <a:schemeClr val="tx1">
                    <a:lumMod val="65000"/>
                  </a:schemeClr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altLang="es-ES" sz="1800" i="0" kern="1200" dirty="0">
                <a:solidFill>
                  <a:schemeClr val="tx1">
                    <a:lumMod val="65000"/>
                  </a:schemeClr>
                </a:solidFill>
                <a:latin typeface="Helvetica" pitchFamily="34" charset="0"/>
                <a:cs typeface="Arial" pitchFamily="34" charset="0"/>
                <a:sym typeface="Wingdings" panose="05000000000000000000" pitchFamily="2" charset="2"/>
              </a:rPr>
              <a:t>European HF Radar Networking for data sharing and delivery</a:t>
            </a:r>
            <a:endParaRPr lang="es-ES_tradnl" altLang="es-ES" sz="1800" i="0" kern="1200" dirty="0">
              <a:solidFill>
                <a:schemeClr val="tx1">
                  <a:lumMod val="65000"/>
                </a:schemeClr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HF Radar component in an INFRAIA project would provide:</a:t>
            </a:r>
          </a:p>
          <a:p>
            <a:pPr>
              <a:buFontTx/>
              <a:buChar char="-"/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Technical input to this </a:t>
            </a:r>
            <a:r>
              <a:rPr lang="en-US" altLang="es-ES" sz="1800" i="0" kern="1200" dirty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E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uropean network of users (Best practices, procedure harmonization, format standardization)</a:t>
            </a:r>
          </a:p>
          <a:p>
            <a:pPr>
              <a:buFontTx/>
              <a:buChar char="-"/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Integration of this key technology in the coastal observing network</a:t>
            </a:r>
          </a:p>
          <a:p>
            <a:pPr>
              <a:buFontTx/>
              <a:buChar char="-"/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Reinforcing the European role in the international community (led by US and AUS)</a:t>
            </a:r>
          </a:p>
          <a:p>
            <a:pPr>
              <a:buFontTx/>
              <a:buChar char="-"/>
              <a:defRPr/>
            </a:pP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Integrating technological knowledge and developments (often academic) on HFR to make available actual operational solutions</a:t>
            </a:r>
          </a:p>
          <a:p>
            <a:pPr>
              <a:buFontTx/>
              <a:buChar char="-"/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www.jerico-fp7.eu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485775"/>
            <a:ext cx="678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POSSIBLE tasks in </a:t>
            </a:r>
            <a:r>
              <a:rPr lang="en-US" dirty="0"/>
              <a:t>networking activities (Best practices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b="0" dirty="0" smtClean="0"/>
              <a:t>Overview of regional components</a:t>
            </a:r>
            <a:br>
              <a:rPr lang="en-US" b="0" dirty="0" smtClean="0"/>
            </a:br>
            <a:r>
              <a:rPr lang="en-US" b="0" dirty="0" smtClean="0"/>
              <a:t>	Overview of technologies &amp; harmonization</a:t>
            </a:r>
            <a:br>
              <a:rPr lang="en-US" b="0" dirty="0" smtClean="0"/>
            </a:br>
            <a:r>
              <a:rPr lang="en-US" b="0" dirty="0" smtClean="0"/>
              <a:t>	Operation and Maintenance Harmonization</a:t>
            </a:r>
            <a:r>
              <a:rPr lang="en-US" dirty="0"/>
              <a:t/>
            </a:r>
            <a:br>
              <a:rPr lang="en-US" dirty="0"/>
            </a:br>
            <a:endParaRPr lang="fr-FR" dirty="0" smtClean="0"/>
          </a:p>
        </p:txBody>
      </p:sp>
      <p:sp>
        <p:nvSpPr>
          <p:cNvPr id="29699" name="1 Rectángulo"/>
          <p:cNvSpPr>
            <a:spLocks noChangeArrowheads="1"/>
          </p:cNvSpPr>
          <p:nvPr/>
        </p:nvSpPr>
        <p:spPr bwMode="auto">
          <a:xfrm>
            <a:off x="395288" y="1989138"/>
            <a:ext cx="856932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700" i="0">
                <a:solidFill>
                  <a:srgbClr val="007AB4"/>
                </a:solidFill>
                <a:latin typeface="Helvetica" pitchFamily="34" charset="0"/>
              </a:rPr>
              <a:t>1) Good practices for operating HFR radar; Frequency sharing &amp; coordination with ITU</a:t>
            </a:r>
            <a:endParaRPr lang="es-ES" altLang="es-ES" sz="17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Inventory of technologies; best practices &amp; identification of limitations and difficulties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Supplement the GEO task database with the up to date relevant information on each HFR in Europe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Scheme for the sharing of the frequencies bands with the neighbor countries to avoid interference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18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700" i="0">
                <a:solidFill>
                  <a:srgbClr val="007AB4"/>
                </a:solidFill>
                <a:latin typeface="Helvetica" pitchFamily="34" charset="0"/>
              </a:rPr>
              <a:t>2) Data formats, processing, quality &amp; management</a:t>
            </a:r>
            <a:endParaRPr lang="es-ES" altLang="es-ES" sz="17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Manual on HFR data format and processing on each step of the product levels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Manual on data validation and data quality 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Agreement on a common format taking account of any existing international standards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List of protocols for the cross-validation and complementarities with in situ instruments and satellite observations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18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700" i="0">
                <a:solidFill>
                  <a:srgbClr val="007AB4"/>
                </a:solidFill>
                <a:latin typeface="Helvetica" pitchFamily="34" charset="0"/>
              </a:rPr>
              <a:t>3) Applications &amp; innovation</a:t>
            </a:r>
            <a:endParaRPr lang="es-ES" altLang="es-ES" sz="17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Inventory of end-user applications (lagrangian products, drift short term forecasting)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Review of scientific applications (descriptive physical oceanography and applications); 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Assimilation techniques in forecasting models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18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700" i="0">
                <a:solidFill>
                  <a:srgbClr val="007AB4"/>
                </a:solidFill>
                <a:latin typeface="Helvetica" pitchFamily="34" charset="0"/>
              </a:rPr>
              <a:t>4) Dissemination</a:t>
            </a:r>
            <a:endParaRPr lang="es-ES" altLang="es-ES" sz="17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Document on possible extensions of the radar network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400" i="0">
                <a:solidFill>
                  <a:srgbClr val="007AB4"/>
                </a:solidFill>
                <a:latin typeface="Helvetica" pitchFamily="34" charset="0"/>
              </a:rPr>
              <a:t>Document on synergetic use of HF radar with other observation platforms (e.g. satellites, tide gauges)</a:t>
            </a:r>
            <a:endParaRPr lang="es-ES" altLang="es-ES" sz="1400" i="0">
              <a:solidFill>
                <a:srgbClr val="007AB4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485775"/>
            <a:ext cx="678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FIRST: WE WILL LOOK AT PREVIOUS EXPERIENCES!</a:t>
            </a:r>
            <a:br>
              <a:rPr lang="en-US" dirty="0" smtClean="0"/>
            </a:br>
            <a:r>
              <a:rPr lang="en-US" dirty="0" smtClean="0"/>
              <a:t>AT LEAST FROM USA </a:t>
            </a:r>
            <a:r>
              <a:rPr lang="en-US" dirty="0"/>
              <a:t>and </a:t>
            </a:r>
            <a:r>
              <a:rPr lang="en-US" dirty="0" smtClean="0"/>
              <a:t>AUS. THEN ADD European specificities</a:t>
            </a:r>
            <a:r>
              <a:rPr lang="en-US" dirty="0"/>
              <a:t/>
            </a:r>
            <a:br>
              <a:rPr lang="en-US" dirty="0"/>
            </a:br>
            <a:endParaRPr lang="fr-FR" dirty="0" smtClean="0"/>
          </a:p>
        </p:txBody>
      </p:sp>
      <p:sp>
        <p:nvSpPr>
          <p:cNvPr id="30723" name="1 Rectángulo"/>
          <p:cNvSpPr>
            <a:spLocks noChangeArrowheads="1"/>
          </p:cNvSpPr>
          <p:nvPr/>
        </p:nvSpPr>
        <p:spPr bwMode="auto">
          <a:xfrm>
            <a:off x="323850" y="1878013"/>
            <a:ext cx="431958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200" i="0">
                <a:solidFill>
                  <a:srgbClr val="007AB4"/>
                </a:solidFill>
                <a:latin typeface="Helvetica" pitchFamily="34" charset="0"/>
              </a:rPr>
              <a:t>Southern California Coastal Ocean Observing System </a:t>
            </a:r>
            <a:r>
              <a:rPr lang="es-ES_tradnl" altLang="es-ES" sz="1200" i="0">
                <a:solidFill>
                  <a:srgbClr val="007AB4"/>
                </a:solidFill>
                <a:latin typeface="Helvetica" pitchFamily="34" charset="0"/>
              </a:rPr>
              <a:t>(www.sccoos.org)</a:t>
            </a:r>
            <a:endParaRPr lang="en-US" altLang="es-ES" sz="1200" i="0">
              <a:solidFill>
                <a:srgbClr val="007AB4"/>
              </a:solidFill>
              <a:latin typeface="Helvetica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</a:pPr>
            <a:endParaRPr lang="en-US" altLang="es-ES" sz="1000" i="0">
              <a:solidFill>
                <a:srgbClr val="007AB4"/>
              </a:solidFill>
              <a:latin typeface="Helvetica" pitchFamily="34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2" t="8641" r="28246" b="5305"/>
          <a:stretch>
            <a:fillRect/>
          </a:stretch>
        </p:blipFill>
        <p:spPr bwMode="auto">
          <a:xfrm>
            <a:off x="971550" y="2420938"/>
            <a:ext cx="3024188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23611" r="18903" b="31133"/>
          <a:stretch>
            <a:fillRect/>
          </a:stretch>
        </p:blipFill>
        <p:spPr bwMode="auto">
          <a:xfrm>
            <a:off x="4852988" y="2349500"/>
            <a:ext cx="36068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1 Rectángulo"/>
          <p:cNvSpPr>
            <a:spLocks noChangeArrowheads="1"/>
          </p:cNvSpPr>
          <p:nvPr/>
        </p:nvSpPr>
        <p:spPr bwMode="auto">
          <a:xfrm>
            <a:off x="4643438" y="1844675"/>
            <a:ext cx="3889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s-ES_tradnl" altLang="es-ES" sz="1200" i="0">
                <a:solidFill>
                  <a:srgbClr val="007AB4"/>
                </a:solidFill>
                <a:latin typeface="Helvetica" pitchFamily="34" charset="0"/>
              </a:rPr>
              <a:t>Australian Coastal Ocean Radar network (ACORN)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200" i="0">
                <a:solidFill>
                  <a:srgbClr val="007AB4"/>
                </a:solidFill>
                <a:latin typeface="Helvetica" pitchFamily="34" charset="0"/>
              </a:rPr>
              <a:t>(http://imos.org.au/acorn.html)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endParaRPr lang="en-US" altLang="es-ES" sz="10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30727" name="2 Rectángulo"/>
          <p:cNvSpPr>
            <a:spLocks noChangeArrowheads="1"/>
          </p:cNvSpPr>
          <p:nvPr/>
        </p:nvSpPr>
        <p:spPr bwMode="auto">
          <a:xfrm>
            <a:off x="4356100" y="4618038"/>
            <a:ext cx="47529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200" b="1" i="0">
                <a:solidFill>
                  <a:srgbClr val="007AB4"/>
                </a:solidFill>
                <a:latin typeface="Helvetica" pitchFamily="34" charset="0"/>
              </a:rPr>
              <a:t>What were the main issues during the installation phase?</a:t>
            </a:r>
            <a:endParaRPr lang="en-US" altLang="es-ES" sz="1200" i="0">
              <a:solidFill>
                <a:srgbClr val="007AB4"/>
              </a:solidFill>
              <a:latin typeface="Helvetica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Site Selection and Approvals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Radar choice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Environmental Concerns – electromagnetic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Environmental Concerns – impacts on ground, plants, animals, views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Power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Communications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s-ES" sz="1200" b="1" i="0">
                <a:solidFill>
                  <a:srgbClr val="007AB4"/>
                </a:solidFill>
                <a:latin typeface="Helvetica" pitchFamily="34" charset="0"/>
              </a:rPr>
              <a:t>Operations, monitoring and maintenance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Calibration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Power outages and communication failures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Air-conditioning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Radar system robustness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s-ES" sz="1000" i="0">
                <a:solidFill>
                  <a:srgbClr val="007AB4"/>
                </a:solidFill>
                <a:latin typeface="Helvetica" pitchFamily="34" charset="0"/>
              </a:rPr>
              <a:t>Security</a:t>
            </a:r>
            <a:endParaRPr lang="en-US" altLang="es-ES" sz="1200" i="0">
              <a:solidFill>
                <a:srgbClr val="007AB4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Matxitxako 22-01-08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8275"/>
            <a:ext cx="3556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17488" y="2084388"/>
            <a:ext cx="30210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</a:pPr>
            <a:r>
              <a:rPr lang="nl-NL" altLang="es-ES" sz="1800" i="0">
                <a:solidFill>
                  <a:schemeClr val="tx1"/>
                </a:solidFill>
                <a:latin typeface="Frutiger Linotype"/>
                <a:ea typeface="MS PGothic" pitchFamily="34" charset="-128"/>
              </a:rPr>
              <a:t>HF RADARS</a:t>
            </a:r>
            <a:endParaRPr lang="en-US" altLang="es-ES" sz="1800" i="0">
              <a:solidFill>
                <a:schemeClr val="tx1"/>
              </a:solidFill>
              <a:latin typeface="Frutiger Linotype"/>
              <a:ea typeface="MS PGothic" pitchFamily="34" charset="-128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068638"/>
            <a:ext cx="5180013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767138" y="260350"/>
            <a:ext cx="678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Can we propose access to </a:t>
            </a:r>
            <a:r>
              <a:rPr lang="en-US" dirty="0" smtClean="0"/>
              <a:t>infrastructure (TNA)?</a:t>
            </a:r>
            <a:br>
              <a:rPr lang="en-US" dirty="0" smtClean="0"/>
            </a:br>
            <a:r>
              <a:rPr lang="en-US" dirty="0" smtClean="0"/>
              <a:t>virtual </a:t>
            </a:r>
            <a:r>
              <a:rPr lang="en-US" dirty="0"/>
              <a:t>access </a:t>
            </a:r>
            <a:r>
              <a:rPr lang="en-US" dirty="0" smtClean="0"/>
              <a:t>?</a:t>
            </a:r>
            <a:endParaRPr lang="fr-FR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4140200" y="1905000"/>
            <a:ext cx="5003800" cy="37544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Operational stations difficult to tune for specific purposes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/>
              <a:t>But Access to HFR Infrastructure for: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/>
              <a:t>working on raw data for technological comparisons</a:t>
            </a:r>
          </a:p>
          <a:p>
            <a:pPr>
              <a:defRPr/>
            </a:pPr>
            <a:endParaRPr lang="en-US" sz="1400" dirty="0"/>
          </a:p>
          <a:p>
            <a:pPr marL="285750" indent="-285750">
              <a:buFontTx/>
              <a:buChar char="-"/>
              <a:defRPr/>
            </a:pPr>
            <a:r>
              <a:rPr lang="en-US" sz="1400" dirty="0"/>
              <a:t>working on Data products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/>
              <a:t>Quality controlled radial currents plus error (Level 1)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/>
              <a:t>Gridded total vector velocities (Level 2)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/>
              <a:t>Objective analysis of gridded surface current maps (Level 3)</a:t>
            </a:r>
          </a:p>
          <a:p>
            <a:pPr marL="742950" lvl="1" indent="-285750">
              <a:buFontTx/>
              <a:buChar char="-"/>
              <a:defRPr/>
            </a:pPr>
            <a:endParaRPr lang="en-US" sz="1400" dirty="0"/>
          </a:p>
          <a:p>
            <a:pPr marL="285750" indent="-285750">
              <a:buFontTx/>
              <a:buChar char="-"/>
              <a:defRPr/>
            </a:pPr>
            <a:r>
              <a:rPr lang="en-US" sz="1400" dirty="0"/>
              <a:t>working on Application products</a:t>
            </a:r>
          </a:p>
          <a:p>
            <a:pPr marL="285750" indent="-285750">
              <a:buFontTx/>
              <a:buChar char="-"/>
              <a:defRPr/>
            </a:pPr>
            <a:endParaRPr lang="en-US" sz="1400" dirty="0"/>
          </a:p>
          <a:p>
            <a:pPr marL="285750" indent="-285750">
              <a:buFontTx/>
              <a:buChar char="-"/>
              <a:defRPr/>
            </a:pPr>
            <a:r>
              <a:rPr lang="en-US" sz="1400" dirty="0"/>
              <a:t>working on process oriented study sharing data in a common or similarly driven area</a:t>
            </a:r>
          </a:p>
          <a:p>
            <a:pPr>
              <a:defRPr/>
            </a:pPr>
            <a:endParaRPr lang="es-ES_tradnl" sz="1400" dirty="0"/>
          </a:p>
          <a:p>
            <a:pPr>
              <a:defRPr/>
            </a:pPr>
            <a:endParaRPr lang="es-ES_tradnl" sz="1400" dirty="0"/>
          </a:p>
        </p:txBody>
      </p: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430838"/>
            <a:ext cx="1597025" cy="123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2" name="17 Elipse"/>
          <p:cNvSpPr>
            <a:spLocks noChangeArrowheads="1"/>
          </p:cNvSpPr>
          <p:nvPr/>
        </p:nvSpPr>
        <p:spPr bwMode="auto">
          <a:xfrm>
            <a:off x="5651500" y="6334125"/>
            <a:ext cx="288925" cy="287338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70C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31753" name="18 Elipse"/>
          <p:cNvSpPr>
            <a:spLocks noChangeArrowheads="1"/>
          </p:cNvSpPr>
          <p:nvPr/>
        </p:nvSpPr>
        <p:spPr bwMode="auto">
          <a:xfrm>
            <a:off x="5803900" y="5902325"/>
            <a:ext cx="288925" cy="287338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70C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31754" name="19 Elipse"/>
          <p:cNvSpPr>
            <a:spLocks noChangeArrowheads="1"/>
          </p:cNvSpPr>
          <p:nvPr/>
        </p:nvSpPr>
        <p:spPr bwMode="auto">
          <a:xfrm>
            <a:off x="6464300" y="5959475"/>
            <a:ext cx="288925" cy="287338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70C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31755" name="20 Elipse"/>
          <p:cNvSpPr>
            <a:spLocks noChangeArrowheads="1"/>
          </p:cNvSpPr>
          <p:nvPr/>
        </p:nvSpPr>
        <p:spPr bwMode="auto">
          <a:xfrm>
            <a:off x="6353175" y="5383213"/>
            <a:ext cx="288925" cy="287337"/>
          </a:xfrm>
          <a:prstGeom prst="ellipse">
            <a:avLst/>
          </a:prstGeom>
          <a:solidFill>
            <a:srgbClr val="FF6600">
              <a:alpha val="50195"/>
            </a:srgbClr>
          </a:solidFill>
          <a:ln w="38100" algn="ctr">
            <a:solidFill>
              <a:srgbClr val="0070C0"/>
            </a:solidFill>
            <a:prstDash val="sysDot"/>
            <a:round/>
            <a:headEnd/>
            <a:tailEnd/>
          </a:ln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17488" y="2084388"/>
            <a:ext cx="30210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</a:pPr>
            <a:r>
              <a:rPr lang="nl-NL" altLang="es-ES" sz="1800" i="0">
                <a:solidFill>
                  <a:schemeClr val="tx1"/>
                </a:solidFill>
                <a:latin typeface="Frutiger Linotype"/>
                <a:ea typeface="MS PGothic" pitchFamily="34" charset="-128"/>
              </a:rPr>
              <a:t>HF RADARS</a:t>
            </a:r>
            <a:endParaRPr lang="en-US" altLang="es-ES" sz="1800" i="0">
              <a:solidFill>
                <a:schemeClr val="tx1"/>
              </a:solidFill>
              <a:latin typeface="Frutiger Linotype"/>
              <a:ea typeface="MS PGothic" pitchFamily="34" charset="-128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0" y="260350"/>
            <a:ext cx="678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innovative Technological Developments</a:t>
            </a:r>
            <a:endParaRPr lang="fr-FR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1042988" y="3270250"/>
            <a:ext cx="7777162" cy="221615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Technological developments for new technological solutions</a:t>
            </a:r>
          </a:p>
          <a:p>
            <a:pPr algn="ctr">
              <a:defRPr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Rapid Deployable HF Radar (NOFO Technology Development Program (CODARNOR, CODAR, the Norwegian Meteorological Institute and QUALITAS)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New products for wave data, wind data, ship detection, etc.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New developments (Pierre </a:t>
            </a:r>
            <a:r>
              <a:rPr lang="en-US" sz="1600" dirty="0" err="1"/>
              <a:t>Flament</a:t>
            </a:r>
            <a:r>
              <a:rPr lang="en-US" sz="1600" dirty="0"/>
              <a:t>, Louis </a:t>
            </a:r>
            <a:r>
              <a:rPr lang="en-US" sz="1600" dirty="0" err="1"/>
              <a:t>Marié</a:t>
            </a:r>
            <a:r>
              <a:rPr lang="en-US" sz="1600" dirty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…</a:t>
            </a:r>
          </a:p>
          <a:p>
            <a:pPr algn="ctr">
              <a:defRPr/>
            </a:pPr>
            <a:endParaRPr lang="es-ES_tradnl" sz="2000" dirty="0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22620" r="27379" b="6250"/>
          <a:stretch>
            <a:fillRect/>
          </a:stretch>
        </p:blipFill>
        <p:spPr bwMode="auto">
          <a:xfrm>
            <a:off x="179388" y="188913"/>
            <a:ext cx="32035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\\winfs\a001134\Documents\EuroGOOS-Logo-Stand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376988"/>
            <a:ext cx="12969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17488" y="2084388"/>
            <a:ext cx="30210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</a:pPr>
            <a:r>
              <a:rPr lang="nl-NL" altLang="es-ES" sz="1800" i="0">
                <a:solidFill>
                  <a:schemeClr val="tx1"/>
                </a:solidFill>
                <a:latin typeface="Frutiger Linotype"/>
                <a:ea typeface="MS PGothic" pitchFamily="34" charset="-128"/>
              </a:rPr>
              <a:t>HF RADARS</a:t>
            </a:r>
            <a:endParaRPr lang="en-US" altLang="es-ES" sz="1800" i="0">
              <a:solidFill>
                <a:schemeClr val="tx1"/>
              </a:solidFill>
              <a:latin typeface="Frutiger Linotype"/>
              <a:ea typeface="MS PGothic" pitchFamily="34" charset="-128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8239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7 CuadroTexto"/>
          <p:cNvSpPr txBox="1"/>
          <p:nvPr/>
        </p:nvSpPr>
        <p:spPr>
          <a:xfrm>
            <a:off x="463550" y="2084388"/>
            <a:ext cx="822642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en-GB" sz="3200" b="1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THANK YOU FOR YOUR ATTENTION!</a:t>
            </a:r>
          </a:p>
          <a:p>
            <a:pPr algn="ctr">
              <a:defRPr/>
            </a:pPr>
            <a:endParaRPr lang="en-GB" sz="3200" b="1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algn="ctr">
              <a:defRPr/>
            </a:pPr>
            <a:endParaRPr lang="es-ES" sz="3200" b="1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algn="ctr">
              <a:defRPr/>
            </a:pPr>
            <a:endParaRPr lang="es-E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7345362" cy="1143000"/>
          </a:xfrm>
        </p:spPr>
        <p:txBody>
          <a:bodyPr/>
          <a:lstStyle/>
          <a:p>
            <a:pPr>
              <a:defRPr/>
            </a:pPr>
            <a:r>
              <a:rPr lang="es-ES_tradnl" dirty="0"/>
              <a:t>HF </a:t>
            </a:r>
            <a:r>
              <a:rPr lang="es-ES_tradnl" dirty="0" smtClean="0"/>
              <a:t>Radar, </a:t>
            </a:r>
            <a:r>
              <a:rPr lang="es-ES_tradnl" dirty="0" err="1" smtClean="0"/>
              <a:t>Future</a:t>
            </a:r>
            <a:r>
              <a:rPr lang="es-ES_tradnl" dirty="0" smtClean="0"/>
              <a:t> </a:t>
            </a:r>
            <a:r>
              <a:rPr lang="es-ES_tradnl" dirty="0" err="1" smtClean="0"/>
              <a:t>strategy</a:t>
            </a:r>
            <a:r>
              <a:rPr lang="es-ES_tradnl" dirty="0" smtClean="0"/>
              <a:t> IN COASTAL OBSERVATION INFRASTRUCTURE </a:t>
            </a:r>
            <a:endParaRPr lang="es-ES_tradnl" dirty="0"/>
          </a:p>
        </p:txBody>
      </p:sp>
      <p:pic>
        <p:nvPicPr>
          <p:cNvPr id="33799" name="Picture 6" descr="AZTI_port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649288" cy="279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0" name="Rectangle 7"/>
          <p:cNvSpPr txBox="1">
            <a:spLocks noChangeArrowheads="1"/>
          </p:cNvSpPr>
          <p:nvPr/>
        </p:nvSpPr>
        <p:spPr bwMode="auto">
          <a:xfrm>
            <a:off x="2627313" y="6424613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fr-FR" altLang="es-ES" sz="1200" i="0">
                <a:solidFill>
                  <a:srgbClr val="3C92C1"/>
                </a:solidFill>
                <a:latin typeface="Helvetica" pitchFamily="34" charset="0"/>
              </a:rPr>
              <a:t>Wed May 7th 2014, Oslo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8"/>
          <a:stretch>
            <a:fillRect/>
          </a:stretch>
        </p:blipFill>
        <p:spPr bwMode="auto">
          <a:xfrm>
            <a:off x="5003800" y="3709988"/>
            <a:ext cx="179387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269875"/>
            <a:ext cx="777875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CONTEXT</a:t>
            </a:r>
            <a:br>
              <a:rPr lang="en-US" dirty="0" smtClean="0"/>
            </a:br>
            <a:r>
              <a:rPr lang="en-US" dirty="0" smtClean="0"/>
              <a:t>HFR, key technology for ocean current monitoring (&amp; APPLICATIONS)</a:t>
            </a:r>
            <a:endParaRPr lang="en-US" dirty="0"/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323850" y="2060575"/>
            <a:ext cx="8496300" cy="4243388"/>
          </a:xfrm>
        </p:spPr>
        <p:txBody>
          <a:bodyPr/>
          <a:lstStyle/>
          <a:p>
            <a:pPr algn="just">
              <a:defRPr/>
            </a:pPr>
            <a:r>
              <a:rPr lang="en-US" altLang="es-ES" sz="1800" i="0" u="sng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Ocean currents</a:t>
            </a:r>
            <a:r>
              <a:rPr lang="en-US" altLang="es-ES" sz="1800" i="0" kern="1200" dirty="0" smtClean="0">
                <a:solidFill>
                  <a:srgbClr val="007AB4"/>
                </a:solidFill>
                <a:latin typeface="Helvetica" pitchFamily="34" charset="0"/>
                <a:cs typeface="Arial" pitchFamily="34" charset="0"/>
              </a:rPr>
              <a:t> determine the movement of surface waters, providing critical information to support pollutant tracking, search and rescue, harmful algal bloom monitoring, navigation route optimization, etc.</a:t>
            </a:r>
          </a:p>
          <a:p>
            <a:pPr algn="just"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 algn="just"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 algn="just"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 algn="just"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 algn="just">
              <a:defRPr/>
            </a:pPr>
            <a:endParaRPr lang="en-US" altLang="es-ES" sz="1800" i="0" kern="1200" dirty="0" smtClean="0">
              <a:solidFill>
                <a:srgbClr val="007AB4"/>
              </a:solidFill>
              <a:latin typeface="Helvetic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es-ES" i="0" dirty="0" smtClean="0"/>
              <a:t> 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323850" y="2205038"/>
            <a:ext cx="8928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cap="all" baseline="0">
                <a:solidFill>
                  <a:srgbClr val="0067A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9pPr>
          </a:lstStyle>
          <a:p>
            <a:pPr>
              <a:defRPr/>
            </a:pPr>
            <a:r>
              <a:rPr lang="en-US" kern="0" dirty="0" smtClean="0"/>
              <a:t>Need to improve accuracy of existing operational products on ocean currents</a:t>
            </a:r>
            <a:endParaRPr lang="en-US" kern="0" dirty="0"/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23413" r="24702" b="8730"/>
          <a:stretch>
            <a:fillRect/>
          </a:stretch>
        </p:blipFill>
        <p:spPr bwMode="auto">
          <a:xfrm>
            <a:off x="971550" y="3656013"/>
            <a:ext cx="367188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88"/>
          <a:stretch>
            <a:fillRect/>
          </a:stretch>
        </p:blipFill>
        <p:spPr bwMode="auto">
          <a:xfrm>
            <a:off x="6954838" y="3573463"/>
            <a:ext cx="1793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4 CuadroTexto"/>
          <p:cNvSpPr txBox="1">
            <a:spLocks noChangeArrowheads="1"/>
          </p:cNvSpPr>
          <p:nvPr/>
        </p:nvSpPr>
        <p:spPr bwMode="auto">
          <a:xfrm rot="-2007741">
            <a:off x="11113" y="3814763"/>
            <a:ext cx="2282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_tradnl" altLang="es-ES" b="1" i="0">
                <a:solidFill>
                  <a:srgbClr val="007AB4"/>
                </a:solidFill>
                <a:latin typeface="Helvetica" pitchFamily="34" charset="0"/>
              </a:rPr>
              <a:t>Example in US</a:t>
            </a:r>
          </a:p>
        </p:txBody>
      </p:sp>
      <p:sp>
        <p:nvSpPr>
          <p:cNvPr id="8201" name="10 CuadroTexto"/>
          <p:cNvSpPr txBox="1">
            <a:spLocks noChangeArrowheads="1"/>
          </p:cNvSpPr>
          <p:nvPr/>
        </p:nvSpPr>
        <p:spPr bwMode="auto">
          <a:xfrm rot="-2007741">
            <a:off x="3824288" y="3721100"/>
            <a:ext cx="2282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_tradnl" altLang="es-ES" b="1" i="0">
                <a:solidFill>
                  <a:srgbClr val="007AB4"/>
                </a:solidFill>
                <a:latin typeface="Helvetica" pitchFamily="34" charset="0"/>
              </a:rPr>
              <a:t>Example in Bay of Biscay</a:t>
            </a:r>
          </a:p>
        </p:txBody>
      </p:sp>
      <p:pic>
        <p:nvPicPr>
          <p:cNvPr id="8202" name="0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48"/>
          <a:stretch>
            <a:fillRect/>
          </a:stretch>
        </p:blipFill>
        <p:spPr bwMode="auto">
          <a:xfrm>
            <a:off x="4621213" y="4883150"/>
            <a:ext cx="419893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5 Rectángulo"/>
          <p:cNvSpPr>
            <a:spLocks noChangeArrowheads="1"/>
          </p:cNvSpPr>
          <p:nvPr/>
        </p:nvSpPr>
        <p:spPr bwMode="auto">
          <a:xfrm>
            <a:off x="6948488" y="4437063"/>
            <a:ext cx="172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s-ES" sz="1000" i="0">
                <a:latin typeface="Helvetica" pitchFamily="34" charset="0"/>
              </a:rPr>
              <a:t>Satellite </a:t>
            </a:r>
            <a:r>
              <a:rPr lang="en-GB" altLang="es-ES" sz="1000" i="0">
                <a:latin typeface="Helvetica" pitchFamily="34" charset="0"/>
              </a:rPr>
              <a:t>pop-up tag for fish tracking</a:t>
            </a:r>
            <a:endParaRPr lang="es-ES_tradnl" altLang="es-ES" sz="1000" i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269875"/>
            <a:ext cx="777875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CONTEXT</a:t>
            </a:r>
            <a:br>
              <a:rPr lang="en-US" dirty="0" smtClean="0"/>
            </a:br>
            <a:r>
              <a:rPr lang="en-US" dirty="0" smtClean="0"/>
              <a:t>HFR, key technology for ocean current monitoring (&amp; APPLICATIONS)</a:t>
            </a:r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www.jerico-fp7.eu</a:t>
            </a:r>
            <a:endParaRPr lang="fr-FR"/>
          </a:p>
        </p:txBody>
      </p:sp>
      <p:sp>
        <p:nvSpPr>
          <p:cNvPr id="9220" name="2 Rectángulo"/>
          <p:cNvSpPr>
            <a:spLocks noChangeArrowheads="1"/>
          </p:cNvSpPr>
          <p:nvPr/>
        </p:nvSpPr>
        <p:spPr bwMode="auto">
          <a:xfrm>
            <a:off x="611188" y="1989138"/>
            <a:ext cx="8137525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Observing technologies like HF radar and underwater gliders are now currently added to the existing systems.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Benefits: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In the OO framework: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" sz="1600" i="0">
                <a:solidFill>
                  <a:srgbClr val="007AB4"/>
                </a:solidFill>
                <a:latin typeface="Helvetica" pitchFamily="34" charset="0"/>
              </a:rPr>
              <a:t>Real time high resolution and synoptic assessment of sea conditions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" sz="1600" i="0">
                <a:solidFill>
                  <a:srgbClr val="007AB4"/>
                </a:solidFill>
                <a:latin typeface="Helvetica" pitchFamily="34" charset="0"/>
              </a:rPr>
              <a:t>Direct Real Time products and Short Term prediction  products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" sz="1600" i="0">
                <a:solidFill>
                  <a:srgbClr val="007AB4"/>
                </a:solidFill>
                <a:latin typeface="Helvetica" pitchFamily="34" charset="0"/>
              </a:rPr>
              <a:t>Validation / data assimilation for numerical models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ClrTx/>
            </a:pPr>
            <a:endParaRPr lang="en-US" altLang="es-ES" sz="1600" i="0">
              <a:solidFill>
                <a:srgbClr val="007AB4"/>
              </a:solidFill>
              <a:latin typeface="Helvetica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s-ES" sz="1800" i="0">
                <a:solidFill>
                  <a:srgbClr val="007AB4"/>
                </a:solidFill>
                <a:latin typeface="Helvetica" pitchFamily="34" charset="0"/>
              </a:rPr>
              <a:t>Scientific interest: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" sz="1600" i="0">
                <a:solidFill>
                  <a:srgbClr val="007AB4"/>
                </a:solidFill>
                <a:latin typeface="Helvetica" pitchFamily="34" charset="0"/>
              </a:rPr>
              <a:t>Cover a wide range of spatial-temporal scales in a synoptic way to study ocean processes (HF, spatial structure)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www.jerico-fp7.eu</a:t>
            </a:r>
            <a:endParaRPr lang="fr-FR"/>
          </a:p>
        </p:txBody>
      </p:sp>
      <p:pic>
        <p:nvPicPr>
          <p:cNvPr id="10243" name="Picture 5" descr="PO_proc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08188"/>
            <a:ext cx="44577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468313" y="1509713"/>
            <a:ext cx="3671887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s-ES" altLang="es-ES" sz="800" i="0">
                <a:latin typeface="Arial" pitchFamily="34" charset="0"/>
              </a:rPr>
              <a:t>Spatial and temporal scales of ocean processes(D. Chelton, 2001).</a:t>
            </a:r>
            <a:r>
              <a:rPr lang="es-ES" altLang="es-ES" sz="1200" i="0">
                <a:latin typeface="Arial" pitchFamily="34" charset="0"/>
              </a:rPr>
              <a:t> </a:t>
            </a:r>
          </a:p>
        </p:txBody>
      </p:sp>
      <p:sp>
        <p:nvSpPr>
          <p:cNvPr id="10245" name="Rectangle 8"/>
          <p:cNvSpPr>
            <a:spLocks noChangeArrowheads="1"/>
          </p:cNvSpPr>
          <p:nvPr/>
        </p:nvSpPr>
        <p:spPr bwMode="auto">
          <a:xfrm>
            <a:off x="2346325" y="5170488"/>
            <a:ext cx="248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s-ES" altLang="es-ES" sz="1200" b="1" i="0">
                <a:latin typeface="Helvetica" pitchFamily="34" charset="0"/>
                <a:ea typeface="MS PGothic" pitchFamily="34" charset="-128"/>
              </a:rPr>
              <a:t>Mesoscale  (50-500 km/ 10-100 days)  is the dominant signal in the ocean (Le Traon and Morrow, 2001)</a:t>
            </a:r>
          </a:p>
        </p:txBody>
      </p:sp>
      <p:sp>
        <p:nvSpPr>
          <p:cNvPr id="10246" name="Line 9"/>
          <p:cNvSpPr>
            <a:spLocks noChangeShapeType="1"/>
          </p:cNvSpPr>
          <p:nvPr/>
        </p:nvSpPr>
        <p:spPr bwMode="auto">
          <a:xfrm flipH="1" flipV="1">
            <a:off x="2689225" y="4445000"/>
            <a:ext cx="704850" cy="7254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5940425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key technology </a:t>
            </a:r>
            <a:r>
              <a:rPr lang="en-US" dirty="0"/>
              <a:t>to provide increased spatial and temporal resolution</a:t>
            </a:r>
          </a:p>
        </p:txBody>
      </p:sp>
      <p:pic>
        <p:nvPicPr>
          <p:cNvPr id="10248" name="Picture 5" descr="compara_espectrosbarlett2009_radar_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8"/>
          <a:stretch>
            <a:fillRect/>
          </a:stretch>
        </p:blipFill>
        <p:spPr bwMode="auto">
          <a:xfrm>
            <a:off x="4667250" y="1636713"/>
            <a:ext cx="4411663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6408738" y="1452563"/>
            <a:ext cx="13589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FF6600"/>
                </a:solidFill>
                <a:latin typeface="Helvetica" pitchFamily="34" charset="0"/>
              </a:rPr>
              <a:t>HF Radar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746750" y="17811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sz="1800" b="1" i="0">
                <a:solidFill>
                  <a:srgbClr val="009900"/>
                </a:solidFill>
                <a:latin typeface="Arial" pitchFamily="34" charset="0"/>
              </a:rPr>
              <a:t>f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170488" y="1708150"/>
            <a:ext cx="465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0099FF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746750" y="2284413"/>
            <a:ext cx="47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FF0000"/>
                </a:solidFill>
                <a:latin typeface="Arial" pitchFamily="34" charset="0"/>
              </a:rPr>
              <a:t>D</a:t>
            </a:r>
          </a:p>
        </p:txBody>
      </p:sp>
      <p:sp>
        <p:nvSpPr>
          <p:cNvPr id="10253" name="Oval 13"/>
          <p:cNvSpPr>
            <a:spLocks noChangeArrowheads="1"/>
          </p:cNvSpPr>
          <p:nvPr/>
        </p:nvSpPr>
        <p:spPr bwMode="auto">
          <a:xfrm>
            <a:off x="5746750" y="2571750"/>
            <a:ext cx="215900" cy="2159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5459413" y="1997075"/>
            <a:ext cx="215900" cy="215900"/>
          </a:xfrm>
          <a:prstGeom prst="ellipse">
            <a:avLst/>
          </a:prstGeom>
          <a:noFill/>
          <a:ln w="1270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endParaRPr lang="es-ES" altLang="es-ES" sz="1800" i="0">
              <a:solidFill>
                <a:srgbClr val="0099FF"/>
              </a:solidFill>
              <a:latin typeface="Helvetica" pitchFamily="34" charset="0"/>
            </a:endParaRPr>
          </a:p>
        </p:txBody>
      </p:sp>
      <p:sp>
        <p:nvSpPr>
          <p:cNvPr id="10255" name="Oval 15"/>
          <p:cNvSpPr>
            <a:spLocks noChangeArrowheads="1"/>
          </p:cNvSpPr>
          <p:nvPr/>
        </p:nvSpPr>
        <p:spPr bwMode="auto">
          <a:xfrm>
            <a:off x="5603875" y="1997075"/>
            <a:ext cx="215900" cy="215900"/>
          </a:xfrm>
          <a:prstGeom prst="ellips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7907338" y="1781175"/>
            <a:ext cx="28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sz="1800" b="1" i="0">
                <a:solidFill>
                  <a:srgbClr val="009900"/>
                </a:solidFill>
                <a:latin typeface="Arial" pitchFamily="34" charset="0"/>
              </a:rPr>
              <a:t>f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7188200" y="1852613"/>
            <a:ext cx="465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0099FF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8051800" y="2212975"/>
            <a:ext cx="47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FF0000"/>
                </a:solidFill>
                <a:latin typeface="Arial" pitchFamily="34" charset="0"/>
              </a:rPr>
              <a:t>D</a:t>
            </a:r>
          </a:p>
        </p:txBody>
      </p:sp>
      <p:sp>
        <p:nvSpPr>
          <p:cNvPr id="10259" name="Oval 19"/>
          <p:cNvSpPr>
            <a:spLocks noChangeArrowheads="1"/>
          </p:cNvSpPr>
          <p:nvPr/>
        </p:nvSpPr>
        <p:spPr bwMode="auto">
          <a:xfrm>
            <a:off x="7907338" y="2284413"/>
            <a:ext cx="215900" cy="2159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60" name="Oval 20"/>
          <p:cNvSpPr>
            <a:spLocks noChangeArrowheads="1"/>
          </p:cNvSpPr>
          <p:nvPr/>
        </p:nvSpPr>
        <p:spPr bwMode="auto">
          <a:xfrm>
            <a:off x="7620000" y="2139950"/>
            <a:ext cx="215900" cy="215900"/>
          </a:xfrm>
          <a:prstGeom prst="ellipse">
            <a:avLst/>
          </a:prstGeom>
          <a:noFill/>
          <a:ln w="1270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endParaRPr lang="es-ES" altLang="es-ES" sz="1800" i="0">
              <a:solidFill>
                <a:srgbClr val="0099FF"/>
              </a:solidFill>
              <a:latin typeface="Helvetica" pitchFamily="34" charset="0"/>
            </a:endParaRPr>
          </a:p>
        </p:txBody>
      </p:sp>
      <p:sp>
        <p:nvSpPr>
          <p:cNvPr id="10261" name="Oval 21"/>
          <p:cNvSpPr>
            <a:spLocks noChangeArrowheads="1"/>
          </p:cNvSpPr>
          <p:nvPr/>
        </p:nvSpPr>
        <p:spPr bwMode="auto">
          <a:xfrm>
            <a:off x="7764463" y="1997075"/>
            <a:ext cx="215900" cy="215900"/>
          </a:xfrm>
          <a:prstGeom prst="ellips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pic>
        <p:nvPicPr>
          <p:cNvPr id="1026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35561" r="12737"/>
          <a:stretch>
            <a:fillRect/>
          </a:stretch>
        </p:blipFill>
        <p:spPr bwMode="auto">
          <a:xfrm>
            <a:off x="6659563" y="188913"/>
            <a:ext cx="2392362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6" descr="compara_espectrosbarlett2009_adcp0m_b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4991"/>
          <a:stretch>
            <a:fillRect/>
          </a:stretch>
        </p:blipFill>
        <p:spPr bwMode="auto">
          <a:xfrm>
            <a:off x="4787900" y="4279900"/>
            <a:ext cx="439261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Rectangle 9"/>
          <p:cNvSpPr>
            <a:spLocks noChangeArrowheads="1"/>
          </p:cNvSpPr>
          <p:nvPr/>
        </p:nvSpPr>
        <p:spPr bwMode="auto">
          <a:xfrm>
            <a:off x="6408738" y="4076700"/>
            <a:ext cx="1785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sz="1400" b="1" i="0">
                <a:solidFill>
                  <a:srgbClr val="FF6600"/>
                </a:solidFill>
                <a:latin typeface="Helvetica" pitchFamily="34" charset="0"/>
              </a:rPr>
              <a:t>BUOY ADC 1,5 m</a:t>
            </a:r>
          </a:p>
        </p:txBody>
      </p:sp>
      <p:sp>
        <p:nvSpPr>
          <p:cNvPr id="10265" name="Text Box 22"/>
          <p:cNvSpPr txBox="1">
            <a:spLocks noChangeArrowheads="1"/>
          </p:cNvSpPr>
          <p:nvPr/>
        </p:nvSpPr>
        <p:spPr bwMode="auto">
          <a:xfrm>
            <a:off x="5580063" y="4424363"/>
            <a:ext cx="287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sz="1800" b="1" i="0">
                <a:solidFill>
                  <a:srgbClr val="009900"/>
                </a:solidFill>
                <a:latin typeface="Arial" pitchFamily="34" charset="0"/>
              </a:rPr>
              <a:t>f</a:t>
            </a:r>
          </a:p>
        </p:txBody>
      </p:sp>
      <p:sp>
        <p:nvSpPr>
          <p:cNvPr id="10266" name="Text Box 23"/>
          <p:cNvSpPr txBox="1">
            <a:spLocks noChangeArrowheads="1"/>
          </p:cNvSpPr>
          <p:nvPr/>
        </p:nvSpPr>
        <p:spPr bwMode="auto">
          <a:xfrm>
            <a:off x="4932363" y="4352925"/>
            <a:ext cx="465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0099FF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0267" name="Text Box 24"/>
          <p:cNvSpPr txBox="1">
            <a:spLocks noChangeArrowheads="1"/>
          </p:cNvSpPr>
          <p:nvPr/>
        </p:nvSpPr>
        <p:spPr bwMode="auto">
          <a:xfrm>
            <a:off x="5651500" y="4929188"/>
            <a:ext cx="47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FF0000"/>
                </a:solidFill>
                <a:latin typeface="Arial" pitchFamily="34" charset="0"/>
              </a:rPr>
              <a:t>D</a:t>
            </a:r>
          </a:p>
        </p:txBody>
      </p:sp>
      <p:sp>
        <p:nvSpPr>
          <p:cNvPr id="10268" name="Oval 25"/>
          <p:cNvSpPr>
            <a:spLocks noChangeArrowheads="1"/>
          </p:cNvSpPr>
          <p:nvPr/>
        </p:nvSpPr>
        <p:spPr bwMode="auto">
          <a:xfrm>
            <a:off x="5580063" y="5216525"/>
            <a:ext cx="215900" cy="2159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69" name="Oval 26"/>
          <p:cNvSpPr>
            <a:spLocks noChangeArrowheads="1"/>
          </p:cNvSpPr>
          <p:nvPr/>
        </p:nvSpPr>
        <p:spPr bwMode="auto">
          <a:xfrm>
            <a:off x="5292725" y="4568825"/>
            <a:ext cx="215900" cy="215900"/>
          </a:xfrm>
          <a:prstGeom prst="ellipse">
            <a:avLst/>
          </a:prstGeom>
          <a:noFill/>
          <a:ln w="1270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endParaRPr lang="es-ES" altLang="es-ES" sz="1800" i="0">
              <a:solidFill>
                <a:srgbClr val="0099FF"/>
              </a:solidFill>
              <a:latin typeface="Helvetica" pitchFamily="34" charset="0"/>
            </a:endParaRPr>
          </a:p>
        </p:txBody>
      </p:sp>
      <p:sp>
        <p:nvSpPr>
          <p:cNvPr id="10270" name="Oval 27"/>
          <p:cNvSpPr>
            <a:spLocks noChangeArrowheads="1"/>
          </p:cNvSpPr>
          <p:nvPr/>
        </p:nvSpPr>
        <p:spPr bwMode="auto">
          <a:xfrm>
            <a:off x="5435600" y="4568825"/>
            <a:ext cx="215900" cy="215900"/>
          </a:xfrm>
          <a:prstGeom prst="ellips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71" name="Text Box 28"/>
          <p:cNvSpPr txBox="1">
            <a:spLocks noChangeArrowheads="1"/>
          </p:cNvSpPr>
          <p:nvPr/>
        </p:nvSpPr>
        <p:spPr bwMode="auto">
          <a:xfrm>
            <a:off x="7812088" y="4424363"/>
            <a:ext cx="287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sz="1800" b="1" i="0">
                <a:solidFill>
                  <a:srgbClr val="009900"/>
                </a:solidFill>
                <a:latin typeface="Arial" pitchFamily="34" charset="0"/>
              </a:rPr>
              <a:t>f</a:t>
            </a:r>
          </a:p>
        </p:txBody>
      </p:sp>
      <p:sp>
        <p:nvSpPr>
          <p:cNvPr id="10272" name="Text Box 29"/>
          <p:cNvSpPr txBox="1">
            <a:spLocks noChangeArrowheads="1"/>
          </p:cNvSpPr>
          <p:nvPr/>
        </p:nvSpPr>
        <p:spPr bwMode="auto">
          <a:xfrm>
            <a:off x="7092950" y="4497388"/>
            <a:ext cx="465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0099FF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0273" name="Text Box 30"/>
          <p:cNvSpPr txBox="1">
            <a:spLocks noChangeArrowheads="1"/>
          </p:cNvSpPr>
          <p:nvPr/>
        </p:nvSpPr>
        <p:spPr bwMode="auto">
          <a:xfrm>
            <a:off x="7956550" y="4713288"/>
            <a:ext cx="47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" altLang="es-ES" b="1" i="0">
                <a:solidFill>
                  <a:srgbClr val="FF0000"/>
                </a:solidFill>
                <a:latin typeface="Arial" pitchFamily="34" charset="0"/>
              </a:rPr>
              <a:t>D</a:t>
            </a:r>
          </a:p>
        </p:txBody>
      </p:sp>
      <p:sp>
        <p:nvSpPr>
          <p:cNvPr id="10274" name="Oval 31"/>
          <p:cNvSpPr>
            <a:spLocks noChangeArrowheads="1"/>
          </p:cNvSpPr>
          <p:nvPr/>
        </p:nvSpPr>
        <p:spPr bwMode="auto">
          <a:xfrm>
            <a:off x="7740650" y="4929188"/>
            <a:ext cx="215900" cy="2159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75" name="Oval 32"/>
          <p:cNvSpPr>
            <a:spLocks noChangeArrowheads="1"/>
          </p:cNvSpPr>
          <p:nvPr/>
        </p:nvSpPr>
        <p:spPr bwMode="auto">
          <a:xfrm>
            <a:off x="7451725" y="4784725"/>
            <a:ext cx="215900" cy="215900"/>
          </a:xfrm>
          <a:prstGeom prst="ellipse">
            <a:avLst/>
          </a:prstGeom>
          <a:noFill/>
          <a:ln w="1270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endParaRPr lang="es-ES" altLang="es-ES" sz="1800" i="0">
              <a:solidFill>
                <a:srgbClr val="0099FF"/>
              </a:solidFill>
              <a:latin typeface="Helvetica" pitchFamily="34" charset="0"/>
            </a:endParaRPr>
          </a:p>
        </p:txBody>
      </p:sp>
      <p:sp>
        <p:nvSpPr>
          <p:cNvPr id="10276" name="Oval 33"/>
          <p:cNvSpPr>
            <a:spLocks noChangeArrowheads="1"/>
          </p:cNvSpPr>
          <p:nvPr/>
        </p:nvSpPr>
        <p:spPr bwMode="auto">
          <a:xfrm>
            <a:off x="7597775" y="4641850"/>
            <a:ext cx="215900" cy="215900"/>
          </a:xfrm>
          <a:prstGeom prst="ellips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es-ES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77" name="Text Box 55"/>
          <p:cNvSpPr txBox="1">
            <a:spLocks noChangeArrowheads="1"/>
          </p:cNvSpPr>
          <p:nvPr/>
        </p:nvSpPr>
        <p:spPr bwMode="auto">
          <a:xfrm>
            <a:off x="7513638" y="635000"/>
            <a:ext cx="12350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es-ES" altLang="es-ES" sz="1200" b="1" i="0">
                <a:solidFill>
                  <a:schemeClr val="tx1"/>
                </a:solidFill>
                <a:latin typeface="Arial" pitchFamily="34" charset="0"/>
              </a:rPr>
              <a:t>MATXITAKO</a:t>
            </a:r>
          </a:p>
        </p:txBody>
      </p:sp>
      <p:sp>
        <p:nvSpPr>
          <p:cNvPr id="10278" name="Text Box 56"/>
          <p:cNvSpPr txBox="1">
            <a:spLocks noChangeArrowheads="1"/>
          </p:cNvSpPr>
          <p:nvPr/>
        </p:nvSpPr>
        <p:spPr bwMode="auto">
          <a:xfrm>
            <a:off x="7840663" y="995363"/>
            <a:ext cx="1016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es-ES" altLang="es-ES" sz="1200" b="1" i="0">
                <a:solidFill>
                  <a:schemeClr val="tx1"/>
                </a:solidFill>
                <a:latin typeface="Arial" pitchFamily="34" charset="0"/>
              </a:rPr>
              <a:t>DONOSTIA</a:t>
            </a:r>
          </a:p>
        </p:txBody>
      </p:sp>
      <p:sp>
        <p:nvSpPr>
          <p:cNvPr id="10279" name="11 Elipse"/>
          <p:cNvSpPr>
            <a:spLocks/>
          </p:cNvSpPr>
          <p:nvPr/>
        </p:nvSpPr>
        <p:spPr bwMode="auto">
          <a:xfrm>
            <a:off x="7653338" y="865188"/>
            <a:ext cx="107950" cy="107950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sp>
        <p:nvSpPr>
          <p:cNvPr id="10280" name="57 Elipse"/>
          <p:cNvSpPr>
            <a:spLocks/>
          </p:cNvSpPr>
          <p:nvPr/>
        </p:nvSpPr>
        <p:spPr bwMode="auto">
          <a:xfrm>
            <a:off x="7783513" y="1038225"/>
            <a:ext cx="107950" cy="107950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endParaRPr lang="es-ES_tradnl" altLang="es-ES" sz="2700" i="0">
              <a:solidFill>
                <a:srgbClr val="007AB4"/>
              </a:solidFill>
              <a:latin typeface="Helvetica" pitchFamily="34" charset="0"/>
            </a:endParaRPr>
          </a:p>
        </p:txBody>
      </p:sp>
      <p:pic>
        <p:nvPicPr>
          <p:cNvPr id="1028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38125"/>
            <a:ext cx="1173162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2" name="Picture 6" descr="AZTI_port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252413"/>
            <a:ext cx="600075" cy="257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83" name="Rectangle 9"/>
          <p:cNvSpPr>
            <a:spLocks noChangeArrowheads="1"/>
          </p:cNvSpPr>
          <p:nvPr/>
        </p:nvSpPr>
        <p:spPr bwMode="auto">
          <a:xfrm>
            <a:off x="6249988" y="6092825"/>
            <a:ext cx="1562100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s-ES" altLang="es-ES" sz="1000" b="1" i="0">
                <a:solidFill>
                  <a:srgbClr val="D25A1F"/>
                </a:solidFill>
                <a:latin typeface="Helvetica" pitchFamily="34" charset="0"/>
              </a:rPr>
              <a:t>MAIN LOCAL PEAKS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s-ES" altLang="es-ES" sz="1000" b="1" i="0">
                <a:solidFill>
                  <a:srgbClr val="FF0000"/>
                </a:solidFill>
                <a:latin typeface="Helvetica" pitchFamily="34" charset="0"/>
              </a:rPr>
              <a:t>D</a:t>
            </a:r>
            <a:r>
              <a:rPr lang="es-ES" altLang="es-ES" sz="1000" i="0">
                <a:solidFill>
                  <a:srgbClr val="007AB4"/>
                </a:solidFill>
                <a:latin typeface="Helvetica" pitchFamily="34" charset="0"/>
              </a:rPr>
              <a:t>: diurnal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s-ES" altLang="es-ES" sz="1000" b="1" i="0">
                <a:solidFill>
                  <a:srgbClr val="0099FF"/>
                </a:solidFill>
                <a:latin typeface="Helvetica" pitchFamily="34" charset="0"/>
              </a:rPr>
              <a:t>SD</a:t>
            </a:r>
            <a:r>
              <a:rPr lang="es-ES" altLang="es-ES" sz="1000" i="0">
                <a:solidFill>
                  <a:srgbClr val="007AB4"/>
                </a:solidFill>
                <a:latin typeface="Helvetica" pitchFamily="34" charset="0"/>
              </a:rPr>
              <a:t>: semidiurnal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s-ES" altLang="es-ES" sz="1000" b="1" i="0">
                <a:solidFill>
                  <a:srgbClr val="008000"/>
                </a:solidFill>
                <a:latin typeface="Helvetica" pitchFamily="34" charset="0"/>
              </a:rPr>
              <a:t>f</a:t>
            </a:r>
            <a:r>
              <a:rPr lang="es-ES" altLang="es-ES" sz="1000" i="0">
                <a:solidFill>
                  <a:srgbClr val="007AB4"/>
                </a:solidFill>
                <a:latin typeface="Helvetica" pitchFamily="34" charset="0"/>
              </a:rPr>
              <a:t>: inertial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35561" r="12737"/>
          <a:stretch>
            <a:fillRect/>
          </a:stretch>
        </p:blipFill>
        <p:spPr bwMode="auto">
          <a:xfrm>
            <a:off x="6659563" y="188913"/>
            <a:ext cx="2392362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38125"/>
            <a:ext cx="1173162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795463"/>
            <a:ext cx="7285037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55 CuadroTexto"/>
          <p:cNvSpPr txBox="1">
            <a:spLocks noChangeArrowheads="1"/>
          </p:cNvSpPr>
          <p:nvPr/>
        </p:nvSpPr>
        <p:spPr bwMode="auto">
          <a:xfrm rot="-2007741">
            <a:off x="11113" y="3567113"/>
            <a:ext cx="2282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s-ES_tradnl" altLang="es-ES" b="1" i="0">
                <a:solidFill>
                  <a:srgbClr val="007AB4"/>
                </a:solidFill>
                <a:latin typeface="Helvetica" pitchFamily="34" charset="0"/>
              </a:rPr>
              <a:t>NEW PERSPECTIVES ON COASTAL PROCESSES</a:t>
            </a:r>
          </a:p>
        </p:txBody>
      </p:sp>
      <p:pic>
        <p:nvPicPr>
          <p:cNvPr id="11270" name="Picture 6" descr="AZTI_port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252413"/>
            <a:ext cx="600075" cy="257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" name="1 Título"/>
          <p:cNvSpPr txBox="1">
            <a:spLocks/>
          </p:cNvSpPr>
          <p:nvPr/>
        </p:nvSpPr>
        <p:spPr bwMode="auto">
          <a:xfrm>
            <a:off x="468313" y="188913"/>
            <a:ext cx="5940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cap="all" baseline="0">
                <a:solidFill>
                  <a:srgbClr val="0067A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67A1"/>
                </a:solidFill>
                <a:latin typeface="Helvetica" pitchFamily="-4" charset="0"/>
              </a:defRPr>
            </a:lvl9pPr>
          </a:lstStyle>
          <a:p>
            <a:pPr>
              <a:defRPr/>
            </a:pPr>
            <a:r>
              <a:rPr lang="en-US" kern="0" smtClean="0"/>
              <a:t>key technology to provide increased spatial and temporal resolution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5"/>
          <p:cNvSpPr>
            <a:spLocks noGrp="1"/>
          </p:cNvSpPr>
          <p:nvPr>
            <p:ph type="title"/>
          </p:nvPr>
        </p:nvSpPr>
        <p:spPr>
          <a:xfrm>
            <a:off x="468313" y="2390775"/>
            <a:ext cx="3959225" cy="3603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r>
              <a:rPr lang="en-US" altLang="sv-SE" sz="1600" i="1" dirty="0">
                <a:solidFill>
                  <a:schemeClr val="bg2"/>
                </a:solidFill>
                <a:latin typeface="+mn-lt"/>
                <a:ea typeface="ＭＳ Ｐゴシック" pitchFamily="34" charset="-128"/>
              </a:rPr>
              <a:t>Three Key </a:t>
            </a:r>
            <a:r>
              <a:rPr lang="en-US" altLang="sv-SE" sz="1600" i="1" dirty="0" smtClean="0">
                <a:solidFill>
                  <a:schemeClr val="bg2"/>
                </a:solidFill>
                <a:latin typeface="+mn-lt"/>
                <a:ea typeface="ＭＳ Ｐゴシック" pitchFamily="34" charset="-128"/>
              </a:rPr>
              <a:t>Components </a:t>
            </a:r>
            <a:r>
              <a:rPr lang="en-US" altLang="sv-SE" sz="1600" i="1" dirty="0">
                <a:solidFill>
                  <a:schemeClr val="bg2"/>
                </a:solidFill>
                <a:latin typeface="+mn-lt"/>
                <a:ea typeface="ＭＳ Ｐゴシック" pitchFamily="34" charset="-128"/>
              </a:rPr>
              <a:t>for IOOS</a:t>
            </a:r>
          </a:p>
        </p:txBody>
      </p:sp>
      <p:sp>
        <p:nvSpPr>
          <p:cNvPr id="12291" name="Content Placeholder 6"/>
          <p:cNvSpPr>
            <a:spLocks noGrp="1"/>
          </p:cNvSpPr>
          <p:nvPr>
            <p:ph idx="1"/>
          </p:nvPr>
        </p:nvSpPr>
        <p:spPr>
          <a:xfrm>
            <a:off x="914400" y="3357563"/>
            <a:ext cx="7978775" cy="2840037"/>
          </a:xfrm>
        </p:spPr>
        <p:txBody>
          <a:bodyPr lIns="91440" tIns="45720" rIns="91440" bIns="45720"/>
          <a:lstStyle/>
          <a:p>
            <a:r>
              <a:rPr lang="en-US" altLang="sv-SE" sz="2400" smtClean="0">
                <a:ea typeface="MS PGothic" pitchFamily="34" charset="-128"/>
              </a:rPr>
              <a:t>Observing</a:t>
            </a:r>
            <a:r>
              <a:rPr lang="en-US" altLang="sv-SE" smtClean="0">
                <a:ea typeface="MS PGothic" pitchFamily="34" charset="-128"/>
              </a:rPr>
              <a:t> </a:t>
            </a:r>
          </a:p>
          <a:p>
            <a:pPr lvl="1"/>
            <a:r>
              <a:rPr lang="en-US" altLang="sv-SE" sz="2400" smtClean="0">
                <a:ea typeface="MS PGothic" pitchFamily="34" charset="-128"/>
              </a:rPr>
              <a:t>High-Frequency (HF) Radar (operational)</a:t>
            </a:r>
          </a:p>
          <a:p>
            <a:pPr lvl="1"/>
            <a:r>
              <a:rPr lang="en-US" altLang="sv-SE" sz="2400" smtClean="0">
                <a:ea typeface="MS PGothic" pitchFamily="34" charset="-128"/>
              </a:rPr>
              <a:t>Gliders (being developed)</a:t>
            </a:r>
          </a:p>
          <a:p>
            <a:pPr lvl="1"/>
            <a:r>
              <a:rPr lang="en-US" altLang="sv-SE" sz="2400" smtClean="0">
                <a:ea typeface="MS PGothic" pitchFamily="34" charset="-128"/>
              </a:rPr>
              <a:t>Animal Telemetry Network (ATN, planning)</a:t>
            </a:r>
          </a:p>
        </p:txBody>
      </p:sp>
      <p:pic>
        <p:nvPicPr>
          <p:cNvPr id="12292" name="Picture 2" descr="Integrated Ocean Observing Syste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095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850" y="673100"/>
            <a:ext cx="70564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ES" sz="1400" b="1" cap="all" dirty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HF Radar is recognized as a cost-effective solution IN IMPORTANT coastal </a:t>
            </a:r>
            <a:r>
              <a:rPr lang="en-US" altLang="es-ES" sz="1400" b="1" cap="all" dirty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observatories</a:t>
            </a:r>
            <a:endParaRPr lang="es-ES_tradnl" sz="1400" b="1" cap="all" dirty="0">
              <a:solidFill>
                <a:srgbClr val="0067A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4"/>
          <p:cNvSpPr txBox="1">
            <a:spLocks noChangeArrowheads="1"/>
          </p:cNvSpPr>
          <p:nvPr/>
        </p:nvSpPr>
        <p:spPr bwMode="auto">
          <a:xfrm>
            <a:off x="252413" y="3238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sv-SE" sz="1400" b="1" cap="all" dirty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HF Radar as a leading Component</a:t>
            </a:r>
          </a:p>
          <a:p>
            <a:pPr eaLnBrk="1" hangingPunct="1">
              <a:defRPr/>
            </a:pPr>
            <a:r>
              <a:rPr lang="en-US" altLang="sv-SE" sz="1400" b="1" cap="all" dirty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for Coastal Ocean Observing System</a:t>
            </a:r>
          </a:p>
        </p:txBody>
      </p:sp>
      <p:pic>
        <p:nvPicPr>
          <p:cNvPr id="13315" name="Picture 5" descr="CM Captur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1275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M Capture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41400"/>
            <a:ext cx="54864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hr_seasonde_home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131888"/>
            <a:ext cx="42259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"/>
          <p:cNvSpPr>
            <a:spLocks noChangeArrowheads="1"/>
          </p:cNvSpPr>
          <p:nvPr/>
        </p:nvSpPr>
        <p:spPr bwMode="auto">
          <a:xfrm>
            <a:off x="0" y="6396038"/>
            <a:ext cx="2438400" cy="461962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2A258"/>
              </a:buClr>
              <a:buSzPct val="80000"/>
              <a:defRPr sz="1600" i="1">
                <a:solidFill>
                  <a:schemeClr val="bg2"/>
                </a:solidFill>
                <a:latin typeface="Helvetica Neue"/>
              </a:defRPr>
            </a:lvl1pPr>
            <a:lvl2pPr marL="742950" indent="-285750" eaLnBrk="0" hangingPunct="0">
              <a:spcBef>
                <a:spcPct val="20000"/>
              </a:spcBef>
              <a:defRPr sz="1400" i="1">
                <a:solidFill>
                  <a:srgbClr val="0067A1"/>
                </a:solidFill>
                <a:latin typeface="Helvetica Neue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defRPr sz="1400" i="1">
                <a:solidFill>
                  <a:srgbClr val="0067A1"/>
                </a:solidFill>
                <a:latin typeface="Helvetica Neue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7A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67A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sv-SE" sz="2400" i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(hourly, 1-km)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4"/>
          <p:cNvSpPr txBox="1">
            <a:spLocks noChangeArrowheads="1"/>
          </p:cNvSpPr>
          <p:nvPr/>
        </p:nvSpPr>
        <p:spPr bwMode="auto">
          <a:xfrm>
            <a:off x="252413" y="3238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sv-SE" sz="1400" b="1" cap="all" dirty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HF Radar as a leading Component</a:t>
            </a:r>
          </a:p>
          <a:p>
            <a:pPr eaLnBrk="1" hangingPunct="1">
              <a:defRPr/>
            </a:pPr>
            <a:r>
              <a:rPr lang="en-US" altLang="sv-SE" sz="1400" b="1" cap="all" dirty="0">
                <a:solidFill>
                  <a:srgbClr val="0067A1"/>
                </a:solidFill>
                <a:latin typeface="+mj-lt"/>
                <a:ea typeface="+mj-ea"/>
                <a:cs typeface="+mj-cs"/>
              </a:rPr>
              <a:t>for Coastal Ocean Observing System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9921" r="30614" b="6250"/>
          <a:stretch>
            <a:fillRect/>
          </a:stretch>
        </p:blipFill>
        <p:spPr bwMode="auto">
          <a:xfrm>
            <a:off x="4500563" y="260350"/>
            <a:ext cx="439261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16815" r="23712" b="7388"/>
          <a:stretch>
            <a:fillRect/>
          </a:stretch>
        </p:blipFill>
        <p:spPr bwMode="auto">
          <a:xfrm>
            <a:off x="304800" y="1790700"/>
            <a:ext cx="60674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0000005">
  <a:themeElements>
    <a:clrScheme name="Presentation_Jericov3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Presentation_Jericov3">
      <a:majorFont>
        <a:latin typeface="Helvetica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700" b="0" i="0" u="none" strike="noStrike" cap="none" normalizeH="0" baseline="0" smtClean="0">
            <a:ln>
              <a:noFill/>
            </a:ln>
            <a:solidFill>
              <a:srgbClr val="007AB4"/>
            </a:solidFill>
            <a:effectLst/>
            <a:latin typeface="Helvetica" pitchFamily="-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700" b="0" i="0" u="none" strike="noStrike" cap="none" normalizeH="0" baseline="0" smtClean="0">
            <a:ln>
              <a:noFill/>
            </a:ln>
            <a:solidFill>
              <a:srgbClr val="007AB4"/>
            </a:solidFill>
            <a:effectLst/>
            <a:latin typeface="Helvetica" pitchFamily="-4" charset="0"/>
          </a:defRPr>
        </a:defPPr>
      </a:lstStyle>
    </a:lnDef>
  </a:objectDefaults>
  <a:extraClrSchemeLst>
    <a:extraClrScheme>
      <a:clrScheme name="Presentation_Jericov3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Jericov3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Jericov3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Ppt0000005</Template>
  <TotalTime>4880</TotalTime>
  <Words>1379</Words>
  <Application>Microsoft Office PowerPoint</Application>
  <PresentationFormat>Presentación en pantalla (4:3)</PresentationFormat>
  <Paragraphs>239</Paragraphs>
  <Slides>28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Helvetica</vt:lpstr>
      <vt:lpstr>Arial</vt:lpstr>
      <vt:lpstr>Helvetica Neue</vt:lpstr>
      <vt:lpstr>Times New Roman</vt:lpstr>
      <vt:lpstr>MS PGothic</vt:lpstr>
      <vt:lpstr>Wingdings</vt:lpstr>
      <vt:lpstr>Times</vt:lpstr>
      <vt:lpstr>Wingdings 2</vt:lpstr>
      <vt:lpstr>Frutiger Linotype</vt:lpstr>
      <vt:lpstr>AGaramond Bold</vt:lpstr>
      <vt:lpstr>Ppt0000005</vt:lpstr>
      <vt:lpstr>Future strategy IN COASTAL OBSERVATION INFRASTRUCTURE </vt:lpstr>
      <vt:lpstr>FIRST IDEAS TO ANSWER THE FOLLOWING QUESTIONS</vt:lpstr>
      <vt:lpstr>CONTEXT HFR, key technology for ocean current monitoring (&amp; APPLICATIONS)</vt:lpstr>
      <vt:lpstr>CONTEXT HFR, key technology for ocean current monitoring (&amp; APPLICATIONS)</vt:lpstr>
      <vt:lpstr>key technology to provide increased spatial and temporal resolution</vt:lpstr>
      <vt:lpstr>Presentación de PowerPoint</vt:lpstr>
      <vt:lpstr>Three Key Components for IOOS</vt:lpstr>
      <vt:lpstr>Presentación de PowerPoint</vt:lpstr>
      <vt:lpstr>Presentación de PowerPoint</vt:lpstr>
      <vt:lpstr>Presentación de PowerPoint</vt:lpstr>
      <vt:lpstr>There are A SIGNIFICANT NUMBER OF HFR systems along European coast but until now not a global strategy neither view of the coverage (and gaps)</vt:lpstr>
      <vt:lpstr>Towards an integrated European Ocean Observing System </vt:lpstr>
      <vt:lpstr>EXAMPLE OF USEFULL METHODOLOGY FOR INTEGRATION Surface circulation and transport in the SE Bay of BISCAY</vt:lpstr>
      <vt:lpstr>Presentación de PowerPoint</vt:lpstr>
      <vt:lpstr>Towards an integrated European Ocean Observing System </vt:lpstr>
      <vt:lpstr>HF Radar, Key technology for process oriented validation</vt:lpstr>
      <vt:lpstr>NEED TO PUSH THE INTEGRATION OF HFR platforms AT EUROPEAN LEVEL</vt:lpstr>
      <vt:lpstr>HF Radar Group</vt:lpstr>
      <vt:lpstr>HF Radar Group</vt:lpstr>
      <vt:lpstr>HF Radar Group</vt:lpstr>
      <vt:lpstr>GEO HF Radar Global Task, www.ioos.noaa.gov/globalhfr/welcome.html</vt:lpstr>
      <vt:lpstr>The Iberic Network of HF radars, www.iberoredhf.es</vt:lpstr>
      <vt:lpstr>NEED TO PUSH THE INTEGRATION OF HFR platforms AT EUROPEAN LEVEL</vt:lpstr>
      <vt:lpstr>POSSIBLE tasks in networking activities (Best practices)  Overview of regional components  Overview of technologies &amp; harmonization  Operation and Maintenance Harmonization </vt:lpstr>
      <vt:lpstr>FIRST: WE WILL LOOK AT PREVIOUS EXPERIENCES! AT LEAST FROM USA and AUS. THEN ADD European specificities </vt:lpstr>
      <vt:lpstr>Can we propose access to infrastructure (TNA)? virtual access ?</vt:lpstr>
      <vt:lpstr>innovative Technological Developments</vt:lpstr>
      <vt:lpstr>HF Radar, Future strategy IN COASTAL OBSERVATION INFRASTRUCTURE </vt:lpstr>
    </vt:vector>
  </TitlesOfParts>
  <Company>IFREMER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pfarcy</dc:creator>
  <cp:lastModifiedBy>Julien Mader</cp:lastModifiedBy>
  <cp:revision>144</cp:revision>
  <cp:lastPrinted>1904-01-01T00:00:00Z</cp:lastPrinted>
  <dcterms:created xsi:type="dcterms:W3CDTF">2012-09-25T15:08:10Z</dcterms:created>
  <dcterms:modified xsi:type="dcterms:W3CDTF">2014-05-07T09:16:27Z</dcterms:modified>
</cp:coreProperties>
</file>