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5162" r:id="rId2"/>
    <p:sldMasterId id="2147485178" r:id="rId3"/>
    <p:sldMasterId id="2147485209" r:id="rId4"/>
    <p:sldMasterId id="2147485224" r:id="rId5"/>
    <p:sldMasterId id="2147485240" r:id="rId6"/>
  </p:sldMasterIdLst>
  <p:notesMasterIdLst>
    <p:notesMasterId r:id="rId23"/>
  </p:notesMasterIdLst>
  <p:handoutMasterIdLst>
    <p:handoutMasterId r:id="rId24"/>
  </p:handoutMasterIdLst>
  <p:sldIdLst>
    <p:sldId id="392" r:id="rId7"/>
    <p:sldId id="384" r:id="rId8"/>
    <p:sldId id="385" r:id="rId9"/>
    <p:sldId id="413" r:id="rId10"/>
    <p:sldId id="396" r:id="rId11"/>
    <p:sldId id="397" r:id="rId12"/>
    <p:sldId id="411" r:id="rId13"/>
    <p:sldId id="401" r:id="rId14"/>
    <p:sldId id="414" r:id="rId15"/>
    <p:sldId id="403" r:id="rId16"/>
    <p:sldId id="422" r:id="rId17"/>
    <p:sldId id="423" r:id="rId18"/>
    <p:sldId id="410" r:id="rId19"/>
    <p:sldId id="418" r:id="rId20"/>
    <p:sldId id="419" r:id="rId21"/>
    <p:sldId id="412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177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353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53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706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5883" algn="l" defTabSz="457177" rtl="0" eaLnBrk="1" latinLnBrk="0" hangingPunct="1"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060" algn="l" defTabSz="457177" rtl="0" eaLnBrk="1" latinLnBrk="0" hangingPunct="1"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236" algn="l" defTabSz="457177" rtl="0" eaLnBrk="1" latinLnBrk="0" hangingPunct="1"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413" algn="l" defTabSz="457177" rtl="0" eaLnBrk="1" latinLnBrk="0" hangingPunct="1">
      <a:defRPr sz="2400" kern="1200" baseline="-250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5A"/>
    <a:srgbClr val="ACA09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4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-144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1.xlsx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502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strRef>
              <c:f>Sheet1!$A$2:$A$14</c:f>
              <c:strCache>
                <c:ptCount val="13"/>
                <c:pt idx="0">
                  <c:v>Sep-2012</c:v>
                </c:pt>
                <c:pt idx="1">
                  <c:v>Oct</c:v>
                </c:pt>
                <c:pt idx="2">
                  <c:v>Nov</c:v>
                </c:pt>
                <c:pt idx="3">
                  <c:v>Dec</c:v>
                </c:pt>
                <c:pt idx="4">
                  <c:v>Jan-2013</c:v>
                </c:pt>
                <c:pt idx="5">
                  <c:v>Feb</c:v>
                </c:pt>
                <c:pt idx="6">
                  <c:v>Mar</c:v>
                </c:pt>
                <c:pt idx="7">
                  <c:v>Apr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</c:v>
                </c:pt>
                <c:pt idx="12">
                  <c:v>Sep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4">
                  <c:v>5.0</c:v>
                </c:pt>
                <c:pt idx="5">
                  <c:v>5.0</c:v>
                </c:pt>
                <c:pt idx="6">
                  <c:v>5.0</c:v>
                </c:pt>
                <c:pt idx="7">
                  <c:v>5.0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510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strRef>
              <c:f>Sheet1!$A$2:$A$14</c:f>
              <c:strCache>
                <c:ptCount val="13"/>
                <c:pt idx="0">
                  <c:v>Sep-2012</c:v>
                </c:pt>
                <c:pt idx="1">
                  <c:v>Oct</c:v>
                </c:pt>
                <c:pt idx="2">
                  <c:v>Nov</c:v>
                </c:pt>
                <c:pt idx="3">
                  <c:v>Dec</c:v>
                </c:pt>
                <c:pt idx="4">
                  <c:v>Jan-2013</c:v>
                </c:pt>
                <c:pt idx="5">
                  <c:v>Feb</c:v>
                </c:pt>
                <c:pt idx="6">
                  <c:v>Mar</c:v>
                </c:pt>
                <c:pt idx="7">
                  <c:v>Apr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</c:v>
                </c:pt>
                <c:pt idx="12">
                  <c:v>Sep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7">
                  <c:v>4.0</c:v>
                </c:pt>
                <c:pt idx="8">
                  <c:v>4.0</c:v>
                </c:pt>
                <c:pt idx="9">
                  <c:v>4.0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533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strRef>
              <c:f>Sheet1!$A$2:$A$14</c:f>
              <c:strCache>
                <c:ptCount val="13"/>
                <c:pt idx="0">
                  <c:v>Sep-2012</c:v>
                </c:pt>
                <c:pt idx="1">
                  <c:v>Oct</c:v>
                </c:pt>
                <c:pt idx="2">
                  <c:v>Nov</c:v>
                </c:pt>
                <c:pt idx="3">
                  <c:v>Dec</c:v>
                </c:pt>
                <c:pt idx="4">
                  <c:v>Jan-2013</c:v>
                </c:pt>
                <c:pt idx="5">
                  <c:v>Feb</c:v>
                </c:pt>
                <c:pt idx="6">
                  <c:v>Mar</c:v>
                </c:pt>
                <c:pt idx="7">
                  <c:v>Apr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</c:v>
                </c:pt>
                <c:pt idx="12">
                  <c:v>Sep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>
                  <c:v>3.0</c:v>
                </c:pt>
                <c:pt idx="1">
                  <c:v>3.0</c:v>
                </c:pt>
                <c:pt idx="2">
                  <c:v>3.0</c:v>
                </c:pt>
                <c:pt idx="3">
                  <c:v>3.0</c:v>
                </c:pt>
                <c:pt idx="4">
                  <c:v>3.0</c:v>
                </c:pt>
                <c:pt idx="9">
                  <c:v>3.0</c:v>
                </c:pt>
                <c:pt idx="10">
                  <c:v>3.0</c:v>
                </c:pt>
                <c:pt idx="11">
                  <c:v>3.0</c:v>
                </c:pt>
                <c:pt idx="12">
                  <c:v>3.0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566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strRef>
              <c:f>Sheet1!$A$2:$A$14</c:f>
              <c:strCache>
                <c:ptCount val="13"/>
                <c:pt idx="0">
                  <c:v>Sep-2012</c:v>
                </c:pt>
                <c:pt idx="1">
                  <c:v>Oct</c:v>
                </c:pt>
                <c:pt idx="2">
                  <c:v>Nov</c:v>
                </c:pt>
                <c:pt idx="3">
                  <c:v>Dec</c:v>
                </c:pt>
                <c:pt idx="4">
                  <c:v>Jan-2013</c:v>
                </c:pt>
                <c:pt idx="5">
                  <c:v>Feb</c:v>
                </c:pt>
                <c:pt idx="6">
                  <c:v>Mar</c:v>
                </c:pt>
                <c:pt idx="7">
                  <c:v>Apr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</c:v>
                </c:pt>
                <c:pt idx="12">
                  <c:v>Sep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0">
                  <c:v>2.0</c:v>
                </c:pt>
                <c:pt idx="1">
                  <c:v>2.0</c:v>
                </c:pt>
                <c:pt idx="2">
                  <c:v>2.0</c:v>
                </c:pt>
                <c:pt idx="3">
                  <c:v>2.0</c:v>
                </c:pt>
                <c:pt idx="4">
                  <c:v>2.0</c:v>
                </c:pt>
                <c:pt idx="7">
                  <c:v>2.0</c:v>
                </c:pt>
                <c:pt idx="8">
                  <c:v>2.0</c:v>
                </c:pt>
                <c:pt idx="9">
                  <c:v>2.0</c:v>
                </c:pt>
                <c:pt idx="10">
                  <c:v>2.0</c:v>
                </c:pt>
                <c:pt idx="11">
                  <c:v>2.0</c:v>
                </c:pt>
                <c:pt idx="12">
                  <c:v>2.0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579</c:v>
                </c:pt>
              </c:strCache>
            </c:strRef>
          </c:tx>
          <c:spPr>
            <a:ln w="57150"/>
          </c:spPr>
          <c:marker>
            <c:symbol val="none"/>
          </c:marker>
          <c:cat>
            <c:strRef>
              <c:f>Sheet1!$A$2:$A$14</c:f>
              <c:strCache>
                <c:ptCount val="13"/>
                <c:pt idx="0">
                  <c:v>Sep-2012</c:v>
                </c:pt>
                <c:pt idx="1">
                  <c:v>Oct</c:v>
                </c:pt>
                <c:pt idx="2">
                  <c:v>Nov</c:v>
                </c:pt>
                <c:pt idx="3">
                  <c:v>Dec</c:v>
                </c:pt>
                <c:pt idx="4">
                  <c:v>Jan-2013</c:v>
                </c:pt>
                <c:pt idx="5">
                  <c:v>Feb</c:v>
                </c:pt>
                <c:pt idx="6">
                  <c:v>Mar</c:v>
                </c:pt>
                <c:pt idx="7">
                  <c:v>Apr</c:v>
                </c:pt>
                <c:pt idx="8">
                  <c:v>May</c:v>
                </c:pt>
                <c:pt idx="9">
                  <c:v>June</c:v>
                </c:pt>
                <c:pt idx="10">
                  <c:v>July</c:v>
                </c:pt>
                <c:pt idx="11">
                  <c:v>Aug</c:v>
                </c:pt>
                <c:pt idx="12">
                  <c:v>Sep</c:v>
                </c:pt>
              </c:strCache>
            </c:strRef>
          </c:cat>
          <c:val>
            <c:numRef>
              <c:f>Sheet1!$F$2:$F$14</c:f>
              <c:numCache>
                <c:formatCode>General</c:formatCode>
                <c:ptCount val="13"/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2913320"/>
        <c:axId val="2092916376"/>
      </c:lineChart>
      <c:catAx>
        <c:axId val="2092913320"/>
        <c:scaling>
          <c:orientation val="minMax"/>
        </c:scaling>
        <c:delete val="0"/>
        <c:axPos val="b"/>
        <c:majorTickMark val="out"/>
        <c:minorTickMark val="none"/>
        <c:tickLblPos val="nextTo"/>
        <c:crossAx val="2092916376"/>
        <c:crosses val="autoZero"/>
        <c:auto val="1"/>
        <c:lblAlgn val="ctr"/>
        <c:lblOffset val="100"/>
        <c:noMultiLvlLbl val="0"/>
      </c:catAx>
      <c:valAx>
        <c:axId val="20929163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09291332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0.52591</cdr:x>
      <cdr:y>0.27679</cdr:y>
    </cdr:from>
    <cdr:to>
      <cdr:x>0.67246</cdr:x>
      <cdr:y>0.35634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393183" y="1252736"/>
          <a:ext cx="1224136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2000" smtClean="0"/>
            <a:t>388 dives</a:t>
          </a:r>
          <a:endParaRPr lang="en-GB" sz="2000"/>
        </a:p>
      </cdr:txBody>
    </cdr:sp>
  </cdr:relSizeAnchor>
  <cdr:relSizeAnchor xmlns:cdr="http://schemas.openxmlformats.org/drawingml/2006/chartDrawing">
    <cdr:from>
      <cdr:x>0.21559</cdr:x>
      <cdr:y>0.33466</cdr:y>
    </cdr:from>
    <cdr:to>
      <cdr:x>0.35351</cdr:x>
      <cdr:y>0.3983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800895" y="1514673"/>
          <a:ext cx="11521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200" smtClean="0"/>
            <a:t>Temp sensor</a:t>
          </a:r>
          <a:endParaRPr lang="en-US" sz="120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91DDE10-CEE6-E744-9704-8BBD6A294C42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1896C45-4249-CF48-B0C9-43247F0EB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232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88E8EF71-0D91-624D-B94C-CF16831A892F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16223624-121B-024B-AB84-BEF2C4B17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26925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109" charset="-128"/>
        <a:cs typeface="ＭＳ Ｐゴシック" pitchFamily="-109" charset="-128"/>
      </a:defRPr>
    </a:lvl1pPr>
    <a:lvl2pPr marL="4571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9143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3715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18287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28588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8680848-5158-9A40-A5D5-860E16A1FFD5}" type="datetime4">
              <a:rPr lang="en-US" sz="1200" baseline="0">
                <a:solidFill>
                  <a:srgbClr val="000000"/>
                </a:solidFill>
                <a:latin typeface="Arial" charset="0"/>
              </a:rPr>
              <a:pPr/>
              <a:t>May 7, 2014</a:t>
            </a:fld>
            <a:endParaRPr lang="en-US" sz="1200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6E1B23E-66D0-FB48-AA82-B1F4BDA473E8}" type="slidenum">
              <a:rPr lang="en-US" sz="1200" baseline="0">
                <a:solidFill>
                  <a:srgbClr val="000000"/>
                </a:solidFill>
                <a:latin typeface="Arial" charset="0"/>
              </a:rPr>
              <a:pPr/>
              <a:t>1</a:t>
            </a:fld>
            <a:endParaRPr lang="en-US" sz="1200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Introduction slide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B1F92C5-83B0-1243-82CC-732BA96DEE5A}" type="datetime4">
              <a:rPr lang="en-US" sz="1200" baseline="0">
                <a:latin typeface="Arial" charset="0"/>
              </a:rPr>
              <a:pPr/>
              <a:t>May 7, 2014</a:t>
            </a:fld>
            <a:endParaRPr lang="en-US" sz="1200" baseline="0">
              <a:latin typeface="Arial" charset="0"/>
            </a:endParaRPr>
          </a:p>
        </p:txBody>
      </p:sp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0895D49-0D96-2C48-9ECD-CB1D92C10936}" type="slidenum">
              <a:rPr lang="en-US" sz="1200" baseline="0">
                <a:latin typeface="Arial" charset="0"/>
              </a:rPr>
              <a:pPr/>
              <a:t>2</a:t>
            </a:fld>
            <a:endParaRPr lang="en-US" sz="1200" baseline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Introduction slide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dt" sz="quarter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154C5216-3EBD-424C-B0FA-0565DC33F529}" type="datetime4">
              <a:rPr lang="en-US" sz="1200" baseline="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May 7, 2014</a:t>
            </a:fld>
            <a:endParaRPr lang="en-US" sz="1200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B0CE3449-E325-E940-A0B5-1CBF834A3772}" type="slidenum">
              <a:rPr lang="en-US" sz="1200" baseline="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4</a:t>
            </a:fld>
            <a:endParaRPr lang="en-US" sz="1200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/>
              <a:t>Blue text slide with orange bullet points</a:t>
            </a:r>
          </a:p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 userDrawn="1"/>
        </p:nvSpPr>
        <p:spPr bwMode="auto">
          <a:xfrm>
            <a:off x="539750" y="1511300"/>
            <a:ext cx="7989888" cy="0"/>
          </a:xfrm>
          <a:prstGeom prst="line">
            <a:avLst/>
          </a:prstGeom>
          <a:noFill/>
          <a:ln w="9525">
            <a:solidFill>
              <a:srgbClr val="ACA0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66725"/>
            <a:ext cx="14938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978025"/>
            <a:ext cx="7989888" cy="1079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130550"/>
            <a:ext cx="7989888" cy="1800225"/>
          </a:xfrm>
        </p:spPr>
        <p:txBody>
          <a:bodyPr/>
          <a:lstStyle>
            <a:lvl1pPr>
              <a:lnSpc>
                <a:spcPct val="70000"/>
              </a:lnSpc>
              <a:defRPr sz="3200">
                <a:solidFill>
                  <a:srgbClr val="ACA095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9751" y="1042989"/>
            <a:ext cx="3598863" cy="360362"/>
          </a:xfrm>
        </p:spPr>
        <p:txBody>
          <a:bodyPr/>
          <a:lstStyle>
            <a:lvl1pPr>
              <a:defRPr sz="2400">
                <a:solidFill>
                  <a:srgbClr val="ACA095"/>
                </a:solidFill>
              </a:defRPr>
            </a:lvl1pPr>
          </a:lstStyle>
          <a:p>
            <a:pPr>
              <a:defRPr/>
            </a:pPr>
            <a:fld id="{4E1B0579-5F66-6B46-9589-865F9D157C80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72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08C7C-DABA-B44E-A938-4CCC24B552CC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2184704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34025" y="682625"/>
            <a:ext cx="1663700" cy="50752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682625"/>
            <a:ext cx="4841875" cy="50752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90618-AF48-A34D-AA29-D8A52121D410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841984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1" y="682625"/>
            <a:ext cx="5757863" cy="71913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1" y="2159001"/>
            <a:ext cx="3252788" cy="35988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4938" y="2159001"/>
            <a:ext cx="3252787" cy="35988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49413-416E-6F4D-BACE-DB77B29BC1DF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3115637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9751" y="682625"/>
            <a:ext cx="5757863" cy="71913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9751" y="2159000"/>
            <a:ext cx="3252788" cy="17224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944938" y="2159000"/>
            <a:ext cx="3252787" cy="17224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9751" y="4033839"/>
            <a:ext cx="3252788" cy="17240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4938" y="4033839"/>
            <a:ext cx="3252787" cy="17240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3C8AD-E503-6149-8D48-3E1EDF685284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2143310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1" y="682625"/>
            <a:ext cx="5757863" cy="71913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39750" y="2159001"/>
            <a:ext cx="6657975" cy="35988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6570E-8561-4945-A54C-3621681E356D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3731702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 userDrawn="1"/>
        </p:nvSpPr>
        <p:spPr bwMode="auto">
          <a:xfrm>
            <a:off x="539750" y="1511300"/>
            <a:ext cx="7989888" cy="0"/>
          </a:xfrm>
          <a:prstGeom prst="line">
            <a:avLst/>
          </a:prstGeom>
          <a:noFill/>
          <a:ln w="9525">
            <a:solidFill>
              <a:srgbClr val="ACA0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ACA095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66725"/>
            <a:ext cx="14938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978025"/>
            <a:ext cx="7989888" cy="1079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130550"/>
            <a:ext cx="7989888" cy="1800225"/>
          </a:xfrm>
        </p:spPr>
        <p:txBody>
          <a:bodyPr/>
          <a:lstStyle>
            <a:lvl1pPr>
              <a:lnSpc>
                <a:spcPct val="70000"/>
              </a:lnSpc>
              <a:defRPr sz="3200">
                <a:solidFill>
                  <a:srgbClr val="ACA095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9750" y="1042988"/>
            <a:ext cx="3598863" cy="360362"/>
          </a:xfrm>
        </p:spPr>
        <p:txBody>
          <a:bodyPr/>
          <a:lstStyle>
            <a:lvl1pPr>
              <a:defRPr sz="2400">
                <a:solidFill>
                  <a:srgbClr val="ACA095"/>
                </a:solidFill>
              </a:defRPr>
            </a:lvl1pPr>
          </a:lstStyle>
          <a:p>
            <a:pPr>
              <a:defRPr/>
            </a:pPr>
            <a:fld id="{7BA1C154-7FAA-D444-A14D-3FD595864E1F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04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00229-BC0E-BD47-BFCD-BA42F80DB947}" type="datetime1">
              <a:rPr lang="en-US">
                <a:solidFill>
                  <a:srgbClr val="ACA095"/>
                </a:solidFill>
              </a:rPr>
              <a:pPr>
                <a:defRPr/>
              </a:pPr>
              <a:t>07/05/2014</a:t>
            </a:fld>
            <a:endParaRPr lang="en-US">
              <a:solidFill>
                <a:srgbClr val="ACA095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ACA095"/>
                </a:solidFill>
              </a:rPr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263537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3F5BF-CD40-2841-992C-664B0A804577}" type="datetime1">
              <a:rPr lang="en-US">
                <a:solidFill>
                  <a:srgbClr val="ACA095"/>
                </a:solidFill>
              </a:rPr>
              <a:pPr>
                <a:defRPr/>
              </a:pPr>
              <a:t>07/05/2014</a:t>
            </a:fld>
            <a:endParaRPr lang="en-US">
              <a:solidFill>
                <a:srgbClr val="ACA095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ACA095"/>
                </a:solidFill>
              </a:rPr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3676471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2159000"/>
            <a:ext cx="3252788" cy="359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4938" y="2159000"/>
            <a:ext cx="3252787" cy="359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834CF-497A-7E4E-BC91-8BF06AFEC918}" type="datetime1">
              <a:rPr lang="en-US">
                <a:solidFill>
                  <a:srgbClr val="ACA095"/>
                </a:solidFill>
              </a:rPr>
              <a:pPr>
                <a:defRPr/>
              </a:pPr>
              <a:t>07/05/2014</a:t>
            </a:fld>
            <a:endParaRPr lang="en-US">
              <a:solidFill>
                <a:srgbClr val="ACA095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ACA095"/>
                </a:solidFill>
              </a:rPr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17324997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B7D07-D2F3-3F40-8690-4A6C7512E8BE}" type="datetime1">
              <a:rPr lang="en-US">
                <a:solidFill>
                  <a:srgbClr val="ACA095"/>
                </a:solidFill>
              </a:rPr>
              <a:pPr>
                <a:defRPr/>
              </a:pPr>
              <a:t>07/05/2014</a:t>
            </a:fld>
            <a:endParaRPr lang="en-US">
              <a:solidFill>
                <a:srgbClr val="ACA095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ACA095"/>
                </a:solidFill>
              </a:rPr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4121866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85717-15E9-8746-8F8F-07A306FE3803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2050753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748D8-1141-4946-83F7-C4109F9392DA}" type="datetime1">
              <a:rPr lang="en-US">
                <a:solidFill>
                  <a:srgbClr val="ACA095"/>
                </a:solidFill>
              </a:rPr>
              <a:pPr>
                <a:defRPr/>
              </a:pPr>
              <a:t>07/05/2014</a:t>
            </a:fld>
            <a:endParaRPr lang="en-US">
              <a:solidFill>
                <a:srgbClr val="ACA095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ACA095"/>
                </a:solidFill>
              </a:rPr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2817469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8B3A0-2B53-7140-AD58-5B101274D272}" type="datetime1">
              <a:rPr lang="en-US">
                <a:solidFill>
                  <a:srgbClr val="ACA095"/>
                </a:solidFill>
              </a:rPr>
              <a:pPr>
                <a:defRPr/>
              </a:pPr>
              <a:t>07/05/2014</a:t>
            </a:fld>
            <a:endParaRPr lang="en-US">
              <a:solidFill>
                <a:srgbClr val="ACA095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ACA095"/>
                </a:solidFill>
              </a:rPr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3401989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285AE-FE07-0447-A983-0F018D9D2B7A}" type="datetime1">
              <a:rPr lang="en-US">
                <a:solidFill>
                  <a:srgbClr val="ACA095"/>
                </a:solidFill>
              </a:rPr>
              <a:pPr>
                <a:defRPr/>
              </a:pPr>
              <a:t>07/05/2014</a:t>
            </a:fld>
            <a:endParaRPr lang="en-US">
              <a:solidFill>
                <a:srgbClr val="ACA095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ACA095"/>
                </a:solidFill>
              </a:rPr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1642577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261AB-C7B3-AF4C-89B6-96659DF30696}" type="datetime1">
              <a:rPr lang="en-US">
                <a:solidFill>
                  <a:srgbClr val="ACA095"/>
                </a:solidFill>
              </a:rPr>
              <a:pPr>
                <a:defRPr/>
              </a:pPr>
              <a:t>07/05/2014</a:t>
            </a:fld>
            <a:endParaRPr lang="en-US">
              <a:solidFill>
                <a:srgbClr val="ACA095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ACA095"/>
                </a:solidFill>
              </a:rPr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3397338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5CE4F-2DE8-D349-A71F-1D2EAD85F6F8}" type="datetime1">
              <a:rPr lang="en-US">
                <a:solidFill>
                  <a:srgbClr val="ACA095"/>
                </a:solidFill>
              </a:rPr>
              <a:pPr>
                <a:defRPr/>
              </a:pPr>
              <a:t>07/05/2014</a:t>
            </a:fld>
            <a:endParaRPr lang="en-US">
              <a:solidFill>
                <a:srgbClr val="ACA095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ACA095"/>
                </a:solidFill>
              </a:rPr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2653656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34025" y="682625"/>
            <a:ext cx="1663700" cy="50752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682625"/>
            <a:ext cx="4841875" cy="50752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C8703-8657-2740-9544-B1E90DAB50C3}" type="datetime1">
              <a:rPr lang="en-US">
                <a:solidFill>
                  <a:srgbClr val="ACA095"/>
                </a:solidFill>
              </a:rPr>
              <a:pPr>
                <a:defRPr/>
              </a:pPr>
              <a:t>07/05/2014</a:t>
            </a:fld>
            <a:endParaRPr lang="en-US">
              <a:solidFill>
                <a:srgbClr val="ACA095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ACA095"/>
                </a:solidFill>
              </a:rPr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815779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682625"/>
            <a:ext cx="5757863" cy="71913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2159000"/>
            <a:ext cx="3252788" cy="35988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4938" y="2159000"/>
            <a:ext cx="3252787" cy="35988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B29E3-90F2-FB49-9466-DB861A6C21EF}" type="datetime1">
              <a:rPr lang="en-US">
                <a:solidFill>
                  <a:srgbClr val="ACA095"/>
                </a:solidFill>
              </a:rPr>
              <a:pPr>
                <a:defRPr/>
              </a:pPr>
              <a:t>07/05/2014</a:t>
            </a:fld>
            <a:endParaRPr lang="en-US">
              <a:solidFill>
                <a:srgbClr val="ACA095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ACA095"/>
                </a:solidFill>
              </a:rPr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556649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9750" y="682625"/>
            <a:ext cx="5757863" cy="71913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9750" y="2159000"/>
            <a:ext cx="3252788" cy="17224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944938" y="2159000"/>
            <a:ext cx="3252787" cy="17224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9750" y="4033838"/>
            <a:ext cx="3252788" cy="17240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4938" y="4033838"/>
            <a:ext cx="3252787" cy="17240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E0503-F982-FC44-9BE5-7F15352A02DE}" type="datetime1">
              <a:rPr lang="en-US">
                <a:solidFill>
                  <a:srgbClr val="ACA095"/>
                </a:solidFill>
              </a:rPr>
              <a:pPr>
                <a:defRPr/>
              </a:pPr>
              <a:t>07/05/2014</a:t>
            </a:fld>
            <a:endParaRPr lang="en-US">
              <a:solidFill>
                <a:srgbClr val="ACA095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ACA095"/>
                </a:solidFill>
              </a:rPr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3062163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682625"/>
            <a:ext cx="5757863" cy="71913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39750" y="2159000"/>
            <a:ext cx="6657975" cy="35988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B31B7-C95F-1540-B05E-3BC6B678A71A}" type="datetime1">
              <a:rPr lang="en-US">
                <a:solidFill>
                  <a:srgbClr val="ACA095"/>
                </a:solidFill>
              </a:rPr>
              <a:pPr>
                <a:defRPr/>
              </a:pPr>
              <a:t>07/05/2014</a:t>
            </a:fld>
            <a:endParaRPr lang="en-US">
              <a:solidFill>
                <a:srgbClr val="ACA095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ACA095"/>
                </a:solidFill>
              </a:rPr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32375206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 userDrawn="1"/>
        </p:nvSpPr>
        <p:spPr bwMode="auto">
          <a:xfrm>
            <a:off x="539750" y="1511300"/>
            <a:ext cx="7989888" cy="0"/>
          </a:xfrm>
          <a:prstGeom prst="line">
            <a:avLst/>
          </a:prstGeom>
          <a:noFill/>
          <a:ln w="9525">
            <a:solidFill>
              <a:srgbClr val="ACA0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ACA095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66725"/>
            <a:ext cx="14938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978025"/>
            <a:ext cx="7989888" cy="1079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130552"/>
            <a:ext cx="7989888" cy="1800225"/>
          </a:xfrm>
        </p:spPr>
        <p:txBody>
          <a:bodyPr/>
          <a:lstStyle>
            <a:lvl1pPr>
              <a:lnSpc>
                <a:spcPct val="70000"/>
              </a:lnSpc>
              <a:defRPr sz="3200">
                <a:solidFill>
                  <a:srgbClr val="ACA095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9750" y="1042988"/>
            <a:ext cx="3598863" cy="360362"/>
          </a:xfrm>
        </p:spPr>
        <p:txBody>
          <a:bodyPr/>
          <a:lstStyle>
            <a:lvl1pPr>
              <a:defRPr sz="2400">
                <a:solidFill>
                  <a:srgbClr val="ACA095"/>
                </a:solidFill>
              </a:defRPr>
            </a:lvl1pPr>
          </a:lstStyle>
          <a:p>
            <a:pPr>
              <a:defRPr/>
            </a:pPr>
            <a:fld id="{6EBB8E0D-1860-7A4C-9AC2-8694B1CC62DF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48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54574-61C5-014B-A9DB-38AC6512C087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4167572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25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52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2159001"/>
            <a:ext cx="3252788" cy="359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4940" y="2159001"/>
            <a:ext cx="3252787" cy="359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93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78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344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575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742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111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82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34025" y="682625"/>
            <a:ext cx="1663700" cy="50752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2" y="682625"/>
            <a:ext cx="4841875" cy="50752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62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1" y="2159001"/>
            <a:ext cx="3252788" cy="359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4938" y="2159001"/>
            <a:ext cx="3252787" cy="359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FB1CF-2F64-0A45-8A73-F76B1742B5B9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42656637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2" y="682625"/>
            <a:ext cx="5757863" cy="71913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2159001"/>
            <a:ext cx="3252788" cy="35988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4940" y="2159001"/>
            <a:ext cx="3252787" cy="35988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694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9752" y="682625"/>
            <a:ext cx="5757863" cy="71913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9750" y="2159000"/>
            <a:ext cx="3252788" cy="17224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944940" y="2159000"/>
            <a:ext cx="3252787" cy="17224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9750" y="4033842"/>
            <a:ext cx="3252788" cy="17240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4940" y="4033842"/>
            <a:ext cx="3252787" cy="17240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583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2" y="682625"/>
            <a:ext cx="5757863" cy="71913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39752" y="2159001"/>
            <a:ext cx="6657975" cy="35988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186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ACA095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721E48CC-9971-C042-8F19-C6555EAC73D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5753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 userDrawn="1"/>
        </p:nvSpPr>
        <p:spPr bwMode="auto">
          <a:xfrm>
            <a:off x="539750" y="1511300"/>
            <a:ext cx="7989888" cy="0"/>
          </a:xfrm>
          <a:prstGeom prst="line">
            <a:avLst/>
          </a:prstGeom>
          <a:noFill/>
          <a:ln w="9525">
            <a:solidFill>
              <a:srgbClr val="ACA0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ACA095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66725"/>
            <a:ext cx="14938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978025"/>
            <a:ext cx="7989888" cy="1079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130550"/>
            <a:ext cx="7989888" cy="1800225"/>
          </a:xfrm>
        </p:spPr>
        <p:txBody>
          <a:bodyPr/>
          <a:lstStyle>
            <a:lvl1pPr>
              <a:lnSpc>
                <a:spcPct val="70000"/>
              </a:lnSpc>
              <a:defRPr sz="3200">
                <a:solidFill>
                  <a:srgbClr val="ACA095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9750" y="1042988"/>
            <a:ext cx="3598863" cy="360362"/>
          </a:xfrm>
        </p:spPr>
        <p:txBody>
          <a:bodyPr/>
          <a:lstStyle>
            <a:lvl1pPr>
              <a:defRPr sz="2400">
                <a:solidFill>
                  <a:srgbClr val="ACA095"/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2DAC33-DED2-467C-AB56-2E7204E62D15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753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CA17BC0-237B-4D7B-802F-8BCF9B08A13E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39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9023955-151A-47B9-BFFA-ADD3717C9721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688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2159000"/>
            <a:ext cx="3252788" cy="359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4938" y="2159000"/>
            <a:ext cx="3252787" cy="359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A2761A7-EAAE-489B-99CE-28955817C998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99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5CDADF2-59CC-4BDA-A024-6AEA9E1BE80B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436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6C7005-86C3-44F9-ACEC-4CEE05641909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4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B98A1-A953-2D48-B444-53167ED0AE3E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3773902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0F0A2A-BA9F-46F5-B043-3AD930DC3081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942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1B2B716-7494-48F3-B49F-D209DF9591BD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068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3F05DA9-6DC4-4810-90B4-2F2F1F30BFB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929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AF5845B-1694-40D8-93D4-378A95711129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927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34025" y="682625"/>
            <a:ext cx="1663700" cy="50752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682625"/>
            <a:ext cx="4841875" cy="50752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62B542-F009-4E7B-976C-132185BF82F3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74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682625"/>
            <a:ext cx="5757863" cy="719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2159000"/>
            <a:ext cx="3252788" cy="3598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4938" y="2159000"/>
            <a:ext cx="3252787" cy="35988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580F0F2-993E-4004-8B9E-85D36A542A2D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458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9750" y="682625"/>
            <a:ext cx="5757863" cy="719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9750" y="2159000"/>
            <a:ext cx="3252788" cy="1722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944938" y="2159000"/>
            <a:ext cx="3252787" cy="1722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9750" y="4033838"/>
            <a:ext cx="3252788" cy="1724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4938" y="4033838"/>
            <a:ext cx="3252787" cy="17240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53EF7A8-D2B4-4434-8912-43388D017946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976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682625"/>
            <a:ext cx="5757863" cy="7191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39750" y="2159000"/>
            <a:ext cx="6657975" cy="35988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901A43-63F4-4132-A2E7-553A11DB395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567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6"/>
          <p:cNvSpPr>
            <a:spLocks noChangeShapeType="1"/>
          </p:cNvSpPr>
          <p:nvPr userDrawn="1"/>
        </p:nvSpPr>
        <p:spPr bwMode="auto">
          <a:xfrm>
            <a:off x="539750" y="1511300"/>
            <a:ext cx="7989888" cy="0"/>
          </a:xfrm>
          <a:prstGeom prst="line">
            <a:avLst/>
          </a:prstGeom>
          <a:noFill/>
          <a:ln w="9525">
            <a:solidFill>
              <a:srgbClr val="ACA0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5" tIns="45718" rIns="91435" bIns="45718" anchor="ctr"/>
          <a:lstStyle/>
          <a:p>
            <a:endParaRPr lang="en-US">
              <a:solidFill>
                <a:srgbClr val="ACA095"/>
              </a:solidFill>
            </a:endParaRPr>
          </a:p>
        </p:txBody>
      </p:sp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66725"/>
            <a:ext cx="14938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1978025"/>
            <a:ext cx="7989888" cy="10795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130552"/>
            <a:ext cx="7989888" cy="1800225"/>
          </a:xfrm>
        </p:spPr>
        <p:txBody>
          <a:bodyPr/>
          <a:lstStyle>
            <a:lvl1pPr>
              <a:lnSpc>
                <a:spcPct val="70000"/>
              </a:lnSpc>
              <a:defRPr sz="3200">
                <a:solidFill>
                  <a:srgbClr val="ACA095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39751" y="1042989"/>
            <a:ext cx="3598863" cy="360362"/>
          </a:xfrm>
        </p:spPr>
        <p:txBody>
          <a:bodyPr/>
          <a:lstStyle>
            <a:lvl1pPr>
              <a:defRPr sz="2400">
                <a:solidFill>
                  <a:srgbClr val="ACA095"/>
                </a:solidFill>
              </a:defRPr>
            </a:lvl1pPr>
          </a:lstStyle>
          <a:p>
            <a:pPr>
              <a:defRPr/>
            </a:pPr>
            <a:fld id="{6EBB8E0D-1860-7A4C-9AC2-8694B1CC62DF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809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74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2CDA5-BDE1-C945-B6AE-8B9BEB152248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21171336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476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1" y="2159002"/>
            <a:ext cx="3252788" cy="359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4940" y="2159002"/>
            <a:ext cx="3252787" cy="35988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814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61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285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125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792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692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34025" y="682625"/>
            <a:ext cx="1663700" cy="50752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2" y="682625"/>
            <a:ext cx="4841875" cy="50752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35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3" y="682625"/>
            <a:ext cx="5757863" cy="71913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1" y="2159002"/>
            <a:ext cx="3252788" cy="35988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4940" y="2159002"/>
            <a:ext cx="3252787" cy="359886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16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93F48-9A9A-DB45-B2FC-F6089F6DB37F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19983145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9753" y="682625"/>
            <a:ext cx="5757863" cy="71913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9751" y="2159000"/>
            <a:ext cx="3252788" cy="17224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944940" y="2159000"/>
            <a:ext cx="3252787" cy="1722438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9751" y="4033843"/>
            <a:ext cx="3252788" cy="17240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4940" y="4033843"/>
            <a:ext cx="3252787" cy="17240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449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3" y="682625"/>
            <a:ext cx="5757863" cy="719138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39752" y="2159002"/>
            <a:ext cx="6657975" cy="35988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107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3"/>
            <a:ext cx="8229600" cy="5851525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lIns="91435" tIns="45718" rIns="91435" bIns="45718"/>
          <a:lstStyle>
            <a:lvl1pPr eaLnBrk="0" hangingPunct="0">
              <a:defRPr>
                <a:solidFill>
                  <a:srgbClr val="ACA095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123DEFFD-F75D-CD4B-8061-F609BFD876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0526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270F-BFC6-4CE2-A5A9-BF1AAA42DC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6286-C267-4595-9A63-3675DF8B6A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8748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270F-BFC6-4CE2-A5A9-BF1AAA42DC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6286-C267-4595-9A63-3675DF8B6A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89664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270F-BFC6-4CE2-A5A9-BF1AAA42DC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6286-C267-4595-9A63-3675DF8B6A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83288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270F-BFC6-4CE2-A5A9-BF1AAA42DC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6286-C267-4595-9A63-3675DF8B6A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35725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270F-BFC6-4CE2-A5A9-BF1AAA42DC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6286-C267-4595-9A63-3675DF8B6A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7908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270F-BFC6-4CE2-A5A9-BF1AAA42DC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6286-C267-4595-9A63-3675DF8B6A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47872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270F-BFC6-4CE2-A5A9-BF1AAA42DC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6286-C267-4595-9A63-3675DF8B6A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1331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69964-7CFE-6C4D-AD52-E89D5A7B1E81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39980058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270F-BFC6-4CE2-A5A9-BF1AAA42DC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6286-C267-4595-9A63-3675DF8B6A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86978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270F-BFC6-4CE2-A5A9-BF1AAA42DC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6286-C267-4595-9A63-3675DF8B6A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19965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270F-BFC6-4CE2-A5A9-BF1AAA42DC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6286-C267-4595-9A63-3675DF8B6A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1818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B270F-BFC6-4CE2-A5A9-BF1AAA42DC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07/05/2014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6286-C267-4595-9A63-3675DF8B6A4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399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5A50C-C7D2-CE40-B44D-E43D9DE5907B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UEA Seagliders</a:t>
            </a:r>
          </a:p>
        </p:txBody>
      </p:sp>
    </p:spTree>
    <p:extLst>
      <p:ext uri="{BB962C8B-B14F-4D97-AF65-F5344CB8AC3E}">
        <p14:creationId xmlns:p14="http://schemas.microsoft.com/office/powerpoint/2010/main" val="3339926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7" Type="http://schemas.openxmlformats.org/officeDocument/2006/relationships/image" Target="../media/image2.jpeg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6" Type="http://schemas.openxmlformats.org/officeDocument/2006/relationships/image" Target="../media/image1.jpeg"/><Relationship Id="rId17" Type="http://schemas.openxmlformats.org/officeDocument/2006/relationships/image" Target="../media/image2.jpeg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3.xml"/><Relationship Id="rId16" Type="http://schemas.openxmlformats.org/officeDocument/2006/relationships/theme" Target="../theme/theme3.xml"/><Relationship Id="rId17" Type="http://schemas.openxmlformats.org/officeDocument/2006/relationships/image" Target="../media/image1.jpeg"/><Relationship Id="rId18" Type="http://schemas.openxmlformats.org/officeDocument/2006/relationships/image" Target="../media/image2.jpeg"/><Relationship Id="rId19" Type="http://schemas.openxmlformats.org/officeDocument/2006/relationships/image" Target="../media/image3.jpe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7.xml"/><Relationship Id="rId15" Type="http://schemas.openxmlformats.org/officeDocument/2006/relationships/theme" Target="../theme/theme4.xml"/><Relationship Id="rId16" Type="http://schemas.openxmlformats.org/officeDocument/2006/relationships/image" Target="../media/image1.jpeg"/><Relationship Id="rId17" Type="http://schemas.openxmlformats.org/officeDocument/2006/relationships/image" Target="../media/image2.jpeg"/><Relationship Id="rId18" Type="http://schemas.openxmlformats.org/officeDocument/2006/relationships/image" Target="../media/image3.jpeg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72.xml"/><Relationship Id="rId16" Type="http://schemas.openxmlformats.org/officeDocument/2006/relationships/theme" Target="../theme/theme5.xml"/><Relationship Id="rId17" Type="http://schemas.openxmlformats.org/officeDocument/2006/relationships/image" Target="../media/image1.jpeg"/><Relationship Id="rId18" Type="http://schemas.openxmlformats.org/officeDocument/2006/relationships/image" Target="../media/image2.jpeg"/><Relationship Id="rId19" Type="http://schemas.openxmlformats.org/officeDocument/2006/relationships/image" Target="../media/image3.jpeg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1" y="682625"/>
            <a:ext cx="575786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2159001"/>
            <a:ext cx="6657975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750" y="6477000"/>
            <a:ext cx="18002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latin typeface="Arial" charset="0"/>
              </a:defRPr>
            </a:lvl1pPr>
          </a:lstStyle>
          <a:p>
            <a:pPr>
              <a:defRPr/>
            </a:pPr>
            <a:fld id="{ED0A9F48-2B43-4E44-BB48-C3464B0BD579}" type="datetime1">
              <a:rPr lang="en-US"/>
              <a:pPr>
                <a:defRPr/>
              </a:pPr>
              <a:t>07/05/2014</a:t>
            </a:fld>
            <a:endParaRPr lang="en-US"/>
          </a:p>
        </p:txBody>
      </p:sp>
      <p:pic>
        <p:nvPicPr>
          <p:cNvPr id="1029" name="Picture 8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66725"/>
            <a:ext cx="14938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Line 9"/>
          <p:cNvSpPr>
            <a:spLocks noChangeShapeType="1"/>
          </p:cNvSpPr>
          <p:nvPr userDrawn="1"/>
        </p:nvSpPr>
        <p:spPr bwMode="auto">
          <a:xfrm>
            <a:off x="539750" y="1511300"/>
            <a:ext cx="7989888" cy="0"/>
          </a:xfrm>
          <a:prstGeom prst="line">
            <a:avLst/>
          </a:prstGeom>
          <a:noFill/>
          <a:ln w="9525">
            <a:solidFill>
              <a:srgbClr val="ACA0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5" tIns="45718" rIns="91435" bIns="45718" anchor="ctr"/>
          <a:lstStyle/>
          <a:p>
            <a:endParaRPr lang="en-US"/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1" y="6477000"/>
            <a:ext cx="35988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aseline="0"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UEA Seagliders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1" r:id="rId1"/>
    <p:sldLayoutId id="2147485092" r:id="rId2"/>
    <p:sldLayoutId id="2147485093" r:id="rId3"/>
    <p:sldLayoutId id="2147485094" r:id="rId4"/>
    <p:sldLayoutId id="2147485095" r:id="rId5"/>
    <p:sldLayoutId id="2147485096" r:id="rId6"/>
    <p:sldLayoutId id="2147485097" r:id="rId7"/>
    <p:sldLayoutId id="2147485098" r:id="rId8"/>
    <p:sldLayoutId id="2147485099" r:id="rId9"/>
    <p:sldLayoutId id="2147485100" r:id="rId10"/>
    <p:sldLayoutId id="2147485101" r:id="rId11"/>
    <p:sldLayoutId id="2147485102" r:id="rId12"/>
    <p:sldLayoutId id="2147485103" r:id="rId13"/>
    <p:sldLayoutId id="2147485104" r:id="rId14"/>
  </p:sldLayoutIdLst>
  <p:hf sldNum="0"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  <a:ea typeface="ＭＳ Ｐゴシック" pitchFamily="-109" charset="-128"/>
          <a:cs typeface="ＭＳ Ｐゴシック" pitchFamily="-109" charset="-128"/>
        </a:defRPr>
      </a:lvl5pPr>
      <a:lvl6pPr marL="457177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6pPr>
      <a:lvl7pPr marL="914353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7pPr>
      <a:lvl8pPr marL="137153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8pPr>
      <a:lvl9pPr marL="1828706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9pPr>
    </p:titleStyle>
    <p:bodyStyle>
      <a:lvl1pPr marL="342882" indent="-342882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2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190490" indent="266687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Blip>
          <a:blip r:embed="rId17"/>
        </a:buBlip>
        <a:defRPr sz="2000">
          <a:solidFill>
            <a:schemeClr val="tx2"/>
          </a:solidFill>
          <a:latin typeface="+mn-lt"/>
          <a:ea typeface="ＭＳ Ｐゴシック" pitchFamily="-97" charset="-128"/>
        </a:defRPr>
      </a:lvl2pPr>
      <a:lvl3pPr marL="380980" indent="533372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2"/>
          </a:solidFill>
          <a:latin typeface="+mn-lt"/>
          <a:ea typeface="ＭＳ Ｐゴシック" pitchFamily="-97" charset="-128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pitchFamily="-97" charset="-128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pitchFamily="-97" charset="-128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682625"/>
            <a:ext cx="575786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2159000"/>
            <a:ext cx="6657975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750" y="6477000"/>
            <a:ext cx="18002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latin typeface="Arial" charset="0"/>
              </a:defRPr>
            </a:lvl1pPr>
          </a:lstStyle>
          <a:p>
            <a:pPr>
              <a:defRPr/>
            </a:pPr>
            <a:fld id="{B39259CE-5F57-5742-B3E0-BDC219BA167E}" type="datetime1">
              <a:rPr lang="en-US">
                <a:solidFill>
                  <a:srgbClr val="ACA095"/>
                </a:solidFill>
              </a:rPr>
              <a:pPr>
                <a:defRPr/>
              </a:pPr>
              <a:t>07/05/2014</a:t>
            </a:fld>
            <a:endParaRPr lang="en-US">
              <a:solidFill>
                <a:srgbClr val="ACA095"/>
              </a:solidFill>
            </a:endParaRPr>
          </a:p>
        </p:txBody>
      </p:sp>
      <p:pic>
        <p:nvPicPr>
          <p:cNvPr id="1029" name="Picture 8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66725"/>
            <a:ext cx="14938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Line 9"/>
          <p:cNvSpPr>
            <a:spLocks noChangeShapeType="1"/>
          </p:cNvSpPr>
          <p:nvPr userDrawn="1"/>
        </p:nvSpPr>
        <p:spPr bwMode="auto">
          <a:xfrm>
            <a:off x="539750" y="1511300"/>
            <a:ext cx="7989888" cy="0"/>
          </a:xfrm>
          <a:prstGeom prst="line">
            <a:avLst/>
          </a:prstGeom>
          <a:noFill/>
          <a:ln w="9525">
            <a:solidFill>
              <a:srgbClr val="ACA0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ACA095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477000"/>
            <a:ext cx="35988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aseline="0"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ACA095"/>
                </a:solidFill>
              </a:rPr>
              <a:t>UEA Seagliders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3" r:id="rId1"/>
    <p:sldLayoutId id="2147485164" r:id="rId2"/>
    <p:sldLayoutId id="2147485165" r:id="rId3"/>
    <p:sldLayoutId id="2147485166" r:id="rId4"/>
    <p:sldLayoutId id="2147485167" r:id="rId5"/>
    <p:sldLayoutId id="2147485168" r:id="rId6"/>
    <p:sldLayoutId id="2147485169" r:id="rId7"/>
    <p:sldLayoutId id="2147485170" r:id="rId8"/>
    <p:sldLayoutId id="2147485171" r:id="rId9"/>
    <p:sldLayoutId id="2147485172" r:id="rId10"/>
    <p:sldLayoutId id="2147485173" r:id="rId11"/>
    <p:sldLayoutId id="2147485174" r:id="rId12"/>
    <p:sldLayoutId id="2147485175" r:id="rId13"/>
    <p:sldLayoutId id="2147485176" r:id="rId14"/>
  </p:sldLayoutIdLst>
  <p:hf sldNum="0"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  <a:ea typeface="ＭＳ Ｐゴシック" pitchFamily="-109" charset="-128"/>
          <a:cs typeface="ＭＳ Ｐゴシック" pitchFamily="-109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  <a:ea typeface="ＭＳ Ｐゴシック" pitchFamily="-109" charset="-128"/>
          <a:cs typeface="ＭＳ Ｐゴシック" pitchFamily="-109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  <a:ea typeface="ＭＳ Ｐゴシック" pitchFamily="-109" charset="-128"/>
          <a:cs typeface="ＭＳ Ｐゴシック" pitchFamily="-109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  <a:ea typeface="ＭＳ Ｐゴシック" pitchFamily="-109" charset="-128"/>
          <a:cs typeface="ＭＳ Ｐゴシック" pitchFamily="-109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-97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2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190500" indent="2667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Blip>
          <a:blip r:embed="rId17"/>
        </a:buBlip>
        <a:defRPr sz="2000">
          <a:solidFill>
            <a:schemeClr val="tx2"/>
          </a:solidFill>
          <a:latin typeface="+mn-lt"/>
          <a:ea typeface="ＭＳ Ｐゴシック" pitchFamily="-97" charset="-128"/>
        </a:defRPr>
      </a:lvl2pPr>
      <a:lvl3pPr marL="381000" indent="5334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2"/>
          </a:solidFill>
          <a:latin typeface="+mn-lt"/>
          <a:ea typeface="ＭＳ Ｐゴシック" pitchFamily="-9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pitchFamily="-9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pitchFamily="-9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682625"/>
            <a:ext cx="575786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2159000"/>
            <a:ext cx="6657975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750" y="6477000"/>
            <a:ext cx="18002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aseline="0">
                <a:solidFill>
                  <a:srgbClr val="ACA095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pic>
        <p:nvPicPr>
          <p:cNvPr id="17413" name="Picture 8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66725"/>
            <a:ext cx="14938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Line 9"/>
          <p:cNvSpPr>
            <a:spLocks noChangeShapeType="1"/>
          </p:cNvSpPr>
          <p:nvPr userDrawn="1"/>
        </p:nvSpPr>
        <p:spPr bwMode="auto">
          <a:xfrm>
            <a:off x="539750" y="1511300"/>
            <a:ext cx="7989888" cy="0"/>
          </a:xfrm>
          <a:prstGeom prst="line">
            <a:avLst/>
          </a:prstGeom>
          <a:noFill/>
          <a:ln w="9525">
            <a:solidFill>
              <a:srgbClr val="ACA0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ACA095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477000"/>
            <a:ext cx="35988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aseline="0">
                <a:solidFill>
                  <a:srgbClr val="ACA095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9" r:id="rId1"/>
    <p:sldLayoutId id="2147485180" r:id="rId2"/>
    <p:sldLayoutId id="2147485181" r:id="rId3"/>
    <p:sldLayoutId id="2147485182" r:id="rId4"/>
    <p:sldLayoutId id="2147485183" r:id="rId5"/>
    <p:sldLayoutId id="2147485184" r:id="rId6"/>
    <p:sldLayoutId id="2147485185" r:id="rId7"/>
    <p:sldLayoutId id="2147485186" r:id="rId8"/>
    <p:sldLayoutId id="2147485187" r:id="rId9"/>
    <p:sldLayoutId id="2147485188" r:id="rId10"/>
    <p:sldLayoutId id="2147485189" r:id="rId11"/>
    <p:sldLayoutId id="2147485190" r:id="rId12"/>
    <p:sldLayoutId id="2147485191" r:id="rId13"/>
    <p:sldLayoutId id="2147485192" r:id="rId14"/>
    <p:sldLayoutId id="2147485193" r:id="rId15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190500" indent="2667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Blip>
          <a:blip r:embed="rId18"/>
        </a:buBlip>
        <a:defRPr sz="2000">
          <a:solidFill>
            <a:schemeClr val="tx2"/>
          </a:solidFill>
          <a:latin typeface="+mn-lt"/>
          <a:ea typeface="ＭＳ Ｐゴシック" charset="-128"/>
        </a:defRPr>
      </a:lvl2pPr>
      <a:lvl3pPr marL="381000" indent="5334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682625"/>
            <a:ext cx="575786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2159000"/>
            <a:ext cx="6657975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750" y="6477000"/>
            <a:ext cx="18002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 baseline="0">
                <a:solidFill>
                  <a:srgbClr val="ACA095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6F7E611D-5F95-439A-AEDB-42C766660D96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pic>
        <p:nvPicPr>
          <p:cNvPr id="49157" name="Picture 8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66725"/>
            <a:ext cx="14938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Line 9"/>
          <p:cNvSpPr>
            <a:spLocks noChangeShapeType="1"/>
          </p:cNvSpPr>
          <p:nvPr userDrawn="1"/>
        </p:nvSpPr>
        <p:spPr bwMode="auto">
          <a:xfrm>
            <a:off x="539750" y="1511300"/>
            <a:ext cx="7989888" cy="0"/>
          </a:xfrm>
          <a:prstGeom prst="line">
            <a:avLst/>
          </a:prstGeom>
          <a:noFill/>
          <a:ln w="9525">
            <a:solidFill>
              <a:srgbClr val="ACA0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ACA095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0" y="6477000"/>
            <a:ext cx="35988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 baseline="0">
                <a:solidFill>
                  <a:srgbClr val="ACA095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0" r:id="rId1"/>
    <p:sldLayoutId id="2147485211" r:id="rId2"/>
    <p:sldLayoutId id="2147485212" r:id="rId3"/>
    <p:sldLayoutId id="2147485213" r:id="rId4"/>
    <p:sldLayoutId id="2147485214" r:id="rId5"/>
    <p:sldLayoutId id="2147485215" r:id="rId6"/>
    <p:sldLayoutId id="2147485216" r:id="rId7"/>
    <p:sldLayoutId id="2147485217" r:id="rId8"/>
    <p:sldLayoutId id="2147485218" r:id="rId9"/>
    <p:sldLayoutId id="2147485219" r:id="rId10"/>
    <p:sldLayoutId id="2147485220" r:id="rId11"/>
    <p:sldLayoutId id="2147485221" r:id="rId12"/>
    <p:sldLayoutId id="2147485222" r:id="rId13"/>
    <p:sldLayoutId id="2147485223" r:id="rId14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190500" indent="2667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Blip>
          <a:blip r:embed="rId17"/>
        </a:buBlip>
        <a:defRPr sz="2000">
          <a:solidFill>
            <a:schemeClr val="tx2"/>
          </a:solidFill>
          <a:latin typeface="+mn-lt"/>
          <a:ea typeface="ＭＳ Ｐゴシック" charset="0"/>
        </a:defRPr>
      </a:lvl2pPr>
      <a:lvl3pPr marL="381000" indent="5334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2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Blip>
          <a:blip r:embed="rId18"/>
        </a:buBlip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751" y="682625"/>
            <a:ext cx="575786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2159001"/>
            <a:ext cx="6657975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750" y="6477000"/>
            <a:ext cx="18002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aseline="0">
                <a:solidFill>
                  <a:srgbClr val="ACA095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92E3987D-22D7-3F4A-BD3C-4C8D3233E29A}" type="datetime4">
              <a:rPr lang="en-US"/>
              <a:pPr>
                <a:defRPr/>
              </a:pPr>
              <a:t>May 7, 2014</a:t>
            </a:fld>
            <a:endParaRPr lang="en-US"/>
          </a:p>
        </p:txBody>
      </p:sp>
      <p:pic>
        <p:nvPicPr>
          <p:cNvPr id="17413" name="Picture 8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466725"/>
            <a:ext cx="14938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Line 9"/>
          <p:cNvSpPr>
            <a:spLocks noChangeShapeType="1"/>
          </p:cNvSpPr>
          <p:nvPr userDrawn="1"/>
        </p:nvSpPr>
        <p:spPr bwMode="auto">
          <a:xfrm>
            <a:off x="539750" y="1511300"/>
            <a:ext cx="7989888" cy="0"/>
          </a:xfrm>
          <a:prstGeom prst="line">
            <a:avLst/>
          </a:prstGeom>
          <a:noFill/>
          <a:ln w="9525">
            <a:solidFill>
              <a:srgbClr val="ACA0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5" tIns="45718" rIns="91435" bIns="45718" anchor="ctr"/>
          <a:lstStyle/>
          <a:p>
            <a:endParaRPr lang="en-US">
              <a:solidFill>
                <a:srgbClr val="ACA095"/>
              </a:solidFill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876801" y="6477000"/>
            <a:ext cx="35988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aseline="0">
                <a:solidFill>
                  <a:srgbClr val="ACA095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5" r:id="rId1"/>
    <p:sldLayoutId id="2147485226" r:id="rId2"/>
    <p:sldLayoutId id="2147485227" r:id="rId3"/>
    <p:sldLayoutId id="2147485228" r:id="rId4"/>
    <p:sldLayoutId id="2147485229" r:id="rId5"/>
    <p:sldLayoutId id="2147485230" r:id="rId6"/>
    <p:sldLayoutId id="2147485231" r:id="rId7"/>
    <p:sldLayoutId id="2147485232" r:id="rId8"/>
    <p:sldLayoutId id="2147485233" r:id="rId9"/>
    <p:sldLayoutId id="2147485234" r:id="rId10"/>
    <p:sldLayoutId id="2147485235" r:id="rId11"/>
    <p:sldLayoutId id="2147485236" r:id="rId12"/>
    <p:sldLayoutId id="2147485237" r:id="rId13"/>
    <p:sldLayoutId id="2147485238" r:id="rId14"/>
    <p:sldLayoutId id="2147485239" r:id="rId15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177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353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53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706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2"/>
          </a:solidFill>
          <a:latin typeface="+mn-lt"/>
          <a:ea typeface="ＭＳ Ｐゴシック" charset="0"/>
          <a:cs typeface="ＭＳ Ｐゴシック" charset="0"/>
        </a:defRPr>
      </a:lvl1pPr>
      <a:lvl2pPr marL="190490" indent="266687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1"/>
        </a:buClr>
        <a:buBlip>
          <a:blip r:embed="rId18"/>
        </a:buBlip>
        <a:defRPr sz="2000">
          <a:solidFill>
            <a:schemeClr val="tx2"/>
          </a:solidFill>
          <a:latin typeface="+mn-lt"/>
          <a:ea typeface="ＭＳ Ｐゴシック" charset="-128"/>
        </a:defRPr>
      </a:lvl2pPr>
      <a:lvl3pPr marL="380980" indent="533372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2"/>
          </a:solidFill>
          <a:latin typeface="+mn-lt"/>
          <a:ea typeface="ＭＳ Ｐゴシック" charset="-128"/>
        </a:defRPr>
      </a:lvl3pPr>
      <a:lvl4pPr marL="1600118" indent="-228588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295" indent="-228588" algn="l" rtl="0" eaLnBrk="0" fontAlgn="base" hangingPunct="0"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2FB270F-BFC6-4CE2-A5A9-BF1AAA42DCA1}" type="datetimeFigureOut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07/05/2014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baseline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A5D6286-C267-4595-9A63-3675DF8B6A47}" type="slidenum">
              <a:rPr lang="en-US" baseline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aseline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63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1" r:id="rId1"/>
    <p:sldLayoutId id="2147485242" r:id="rId2"/>
    <p:sldLayoutId id="2147485243" r:id="rId3"/>
    <p:sldLayoutId id="2147485244" r:id="rId4"/>
    <p:sldLayoutId id="2147485245" r:id="rId5"/>
    <p:sldLayoutId id="2147485246" r:id="rId6"/>
    <p:sldLayoutId id="2147485247" r:id="rId7"/>
    <p:sldLayoutId id="2147485248" r:id="rId8"/>
    <p:sldLayoutId id="2147485249" r:id="rId9"/>
    <p:sldLayoutId id="2147485250" r:id="rId10"/>
    <p:sldLayoutId id="21474852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jpeg"/><Relationship Id="rId3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emf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.jpeg"/><Relationship Id="rId3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g"/><Relationship Id="rId8" Type="http://schemas.openxmlformats.org/officeDocument/2006/relationships/image" Target="../media/image26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76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Seagliders as a multidisciplinary ocean observing platform</a:t>
            </a:r>
          </a:p>
        </p:txBody>
      </p:sp>
      <p:sp>
        <p:nvSpPr>
          <p:cNvPr id="66562" name="TextBox 7"/>
          <p:cNvSpPr txBox="1">
            <a:spLocks noChangeArrowheads="1"/>
          </p:cNvSpPr>
          <p:nvPr/>
        </p:nvSpPr>
        <p:spPr bwMode="auto">
          <a:xfrm>
            <a:off x="3779912" y="1628800"/>
            <a:ext cx="5543476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 baseline="0" dirty="0" smtClean="0">
                <a:solidFill>
                  <a:srgbClr val="003E5A"/>
                </a:solidFill>
                <a:latin typeface="Arial" charset="0"/>
                <a:cs typeface="Arial" charset="0"/>
              </a:rPr>
              <a:t>Rob Hall</a:t>
            </a:r>
          </a:p>
          <a:p>
            <a:endParaRPr lang="en-US" baseline="0" dirty="0" smtClean="0">
              <a:solidFill>
                <a:srgbClr val="003E5A"/>
              </a:solidFill>
              <a:latin typeface="Arial" charset="0"/>
              <a:cs typeface="Arial" charset="0"/>
            </a:endParaRPr>
          </a:p>
          <a:p>
            <a:r>
              <a:rPr lang="en-US" baseline="0" dirty="0" smtClean="0">
                <a:solidFill>
                  <a:srgbClr val="003E5A"/>
                </a:solidFill>
                <a:latin typeface="Arial" charset="0"/>
                <a:cs typeface="Arial" charset="0"/>
              </a:rPr>
              <a:t>School of Environmental Sciences</a:t>
            </a:r>
          </a:p>
          <a:p>
            <a:r>
              <a:rPr lang="en-US" baseline="0" dirty="0" smtClean="0">
                <a:solidFill>
                  <a:srgbClr val="003E5A"/>
                </a:solidFill>
                <a:latin typeface="Arial" charset="0"/>
                <a:cs typeface="Arial" charset="0"/>
              </a:rPr>
              <a:t>University of East Anglia</a:t>
            </a:r>
          </a:p>
          <a:p>
            <a:endParaRPr lang="en-US" baseline="0" dirty="0" smtClean="0">
              <a:solidFill>
                <a:srgbClr val="003E5A"/>
              </a:solidFill>
              <a:latin typeface="Arial" charset="0"/>
              <a:cs typeface="Arial" charset="0"/>
            </a:endParaRPr>
          </a:p>
          <a:p>
            <a:r>
              <a:rPr lang="en-US" baseline="0" dirty="0" err="1">
                <a:solidFill>
                  <a:srgbClr val="003E5A"/>
                </a:solidFill>
                <a:latin typeface="Arial" charset="0"/>
                <a:cs typeface="Arial" charset="0"/>
              </a:rPr>
              <a:t>r</a:t>
            </a:r>
            <a:r>
              <a:rPr lang="en-US" baseline="0" dirty="0" err="1" smtClean="0">
                <a:solidFill>
                  <a:srgbClr val="003E5A"/>
                </a:solidFill>
                <a:latin typeface="Arial" charset="0"/>
                <a:cs typeface="Arial" charset="0"/>
              </a:rPr>
              <a:t>obert.hall</a:t>
            </a:r>
            <a:r>
              <a:rPr lang="en-US" baseline="0" dirty="0" smtClean="0">
                <a:solidFill>
                  <a:srgbClr val="003E5A"/>
                </a:solidFill>
                <a:latin typeface="Arial" charset="0"/>
                <a:cs typeface="Arial" charset="0"/>
              </a:rPr>
              <a:t>@@</a:t>
            </a:r>
            <a:r>
              <a:rPr lang="en-US" baseline="0" dirty="0" err="1" smtClean="0">
                <a:solidFill>
                  <a:srgbClr val="003E5A"/>
                </a:solidFill>
                <a:latin typeface="Arial" charset="0"/>
                <a:cs typeface="Arial" charset="0"/>
              </a:rPr>
              <a:t>uea.ac.uk</a:t>
            </a:r>
            <a:endParaRPr lang="en-US" baseline="0" dirty="0" smtClean="0">
              <a:solidFill>
                <a:srgbClr val="003E5A"/>
              </a:solidFill>
              <a:latin typeface="Arial" charset="0"/>
              <a:cs typeface="Arial" charset="0"/>
            </a:endParaRPr>
          </a:p>
          <a:p>
            <a:endParaRPr lang="en-US" baseline="0" dirty="0" smtClean="0">
              <a:solidFill>
                <a:srgbClr val="003E5A"/>
              </a:solidFill>
              <a:latin typeface="Arial" charset="0"/>
              <a:cs typeface="Arial" charset="0"/>
            </a:endParaRPr>
          </a:p>
          <a:p>
            <a:r>
              <a:rPr lang="en-US" baseline="0" dirty="0" err="1" smtClean="0">
                <a:solidFill>
                  <a:srgbClr val="ACA095"/>
                </a:solidFill>
                <a:latin typeface="Arial" charset="0"/>
                <a:cs typeface="Arial" charset="0"/>
              </a:rPr>
              <a:t>www.ueaglider.uea.ac.uk</a:t>
            </a:r>
            <a:endParaRPr lang="en-US" baseline="0" dirty="0" smtClean="0">
              <a:solidFill>
                <a:srgbClr val="ACA095"/>
              </a:solidFill>
              <a:latin typeface="Arial" charset="0"/>
              <a:cs typeface="Arial" charset="0"/>
            </a:endParaRPr>
          </a:p>
          <a:p>
            <a:endParaRPr lang="en-US" baseline="0" dirty="0" smtClean="0">
              <a:solidFill>
                <a:srgbClr val="003E5A"/>
              </a:solidFill>
              <a:latin typeface="Arial" charset="0"/>
              <a:cs typeface="Arial" charset="0"/>
            </a:endParaRPr>
          </a:p>
          <a:p>
            <a:r>
              <a:rPr lang="en-US" baseline="0" dirty="0" smtClean="0">
                <a:solidFill>
                  <a:srgbClr val="003E5A"/>
                </a:solidFill>
                <a:latin typeface="Arial" charset="0"/>
                <a:cs typeface="Arial" charset="0"/>
              </a:rPr>
              <a:t>With UEA colleagues Karen Heywood</a:t>
            </a:r>
            <a:r>
              <a:rPr lang="en-US" baseline="0" dirty="0" smtClean="0">
                <a:solidFill>
                  <a:srgbClr val="003E5A"/>
                </a:solidFill>
                <a:latin typeface="Arial" charset="0"/>
                <a:cs typeface="Arial" charset="0"/>
              </a:rPr>
              <a:t>, Jan </a:t>
            </a:r>
            <a:r>
              <a:rPr lang="en-US" baseline="0" dirty="0" smtClean="0">
                <a:solidFill>
                  <a:srgbClr val="003E5A"/>
                </a:solidFill>
                <a:latin typeface="Arial" charset="0"/>
                <a:cs typeface="Arial" charset="0"/>
              </a:rPr>
              <a:t>Kaiser, Gillian </a:t>
            </a:r>
            <a:r>
              <a:rPr lang="en-US" baseline="0" dirty="0" err="1" smtClean="0">
                <a:solidFill>
                  <a:srgbClr val="003E5A"/>
                </a:solidFill>
                <a:latin typeface="Arial" charset="0"/>
                <a:cs typeface="Arial" charset="0"/>
              </a:rPr>
              <a:t>Damerell</a:t>
            </a:r>
            <a:r>
              <a:rPr lang="en-US" baseline="0" dirty="0" smtClean="0">
                <a:solidFill>
                  <a:srgbClr val="003E5A"/>
                </a:solidFill>
                <a:latin typeface="Arial" charset="0"/>
                <a:cs typeface="Arial" charset="0"/>
              </a:rPr>
              <a:t>, </a:t>
            </a:r>
            <a:r>
              <a:rPr lang="en-US" baseline="0" dirty="0" err="1" smtClean="0">
                <a:solidFill>
                  <a:srgbClr val="003E5A"/>
                </a:solidFill>
                <a:latin typeface="Arial" charset="0"/>
                <a:cs typeface="Arial" charset="0"/>
              </a:rPr>
              <a:t>Bastien</a:t>
            </a:r>
            <a:r>
              <a:rPr lang="en-US" baseline="0" dirty="0" smtClean="0">
                <a:solidFill>
                  <a:srgbClr val="003E5A"/>
                </a:solidFill>
                <a:latin typeface="Arial" charset="0"/>
                <a:cs typeface="Arial" charset="0"/>
              </a:rPr>
              <a:t> </a:t>
            </a:r>
            <a:r>
              <a:rPr lang="en-US" baseline="0" dirty="0" err="1" smtClean="0">
                <a:solidFill>
                  <a:srgbClr val="003E5A"/>
                </a:solidFill>
                <a:latin typeface="Arial" charset="0"/>
                <a:cs typeface="Arial" charset="0"/>
              </a:rPr>
              <a:t>Queste</a:t>
            </a:r>
            <a:r>
              <a:rPr lang="en-US" baseline="0" dirty="0" smtClean="0">
                <a:solidFill>
                  <a:srgbClr val="003E5A"/>
                </a:solidFill>
                <a:latin typeface="Arial" charset="0"/>
                <a:cs typeface="Arial" charset="0"/>
              </a:rPr>
              <a:t>, Ben Webber, Adrian Matthews, Gareth Lee and Stephen Woodward</a:t>
            </a:r>
          </a:p>
        </p:txBody>
      </p:sp>
      <p:pic>
        <p:nvPicPr>
          <p:cNvPr id="66563" name="Picture 6" descr="glide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 t="4443" r="10001" b="5556"/>
          <a:stretch>
            <a:fillRect/>
          </a:stretch>
        </p:blipFill>
        <p:spPr bwMode="auto">
          <a:xfrm>
            <a:off x="0" y="1557338"/>
            <a:ext cx="3403600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7"/>
          <p:cNvSpPr txBox="1">
            <a:spLocks noChangeArrowheads="1"/>
          </p:cNvSpPr>
          <p:nvPr/>
        </p:nvSpPr>
        <p:spPr bwMode="auto">
          <a:xfrm>
            <a:off x="5652120" y="1628800"/>
            <a:ext cx="345638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buBlip>
                <a:blip r:embed="rId2"/>
              </a:buBlip>
            </a:pPr>
            <a:r>
              <a:rPr lang="en-US" baseline="0" dirty="0" smtClean="0">
                <a:solidFill>
                  <a:srgbClr val="003E5A"/>
                </a:solidFill>
                <a:latin typeface="Arial" charset="0"/>
                <a:cs typeface="Arial" charset="0"/>
              </a:rPr>
              <a:t>Two </a:t>
            </a:r>
            <a:r>
              <a:rPr lang="en-US" baseline="0" dirty="0">
                <a:solidFill>
                  <a:srgbClr val="003E5A"/>
                </a:solidFill>
                <a:latin typeface="Arial" charset="0"/>
                <a:cs typeface="Arial" charset="0"/>
              </a:rPr>
              <a:t>gliders at the Porcupine Abyssal Plain time series site 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baseline="0" dirty="0" smtClean="0">
                <a:solidFill>
                  <a:srgbClr val="003E5A"/>
                </a:solidFill>
                <a:latin typeface="Arial" charset="0"/>
                <a:cs typeface="Arial" charset="0"/>
              </a:rPr>
              <a:t>Seasonal cycle in processes over one year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baseline="0" dirty="0" smtClean="0">
                <a:solidFill>
                  <a:srgbClr val="003E5A"/>
                </a:solidFill>
                <a:latin typeface="Arial" charset="0"/>
                <a:cs typeface="Arial" charset="0"/>
              </a:rPr>
              <a:t>Multidisciplinary</a:t>
            </a:r>
          </a:p>
          <a:p>
            <a:pPr eaLnBrk="1" hangingPunct="1">
              <a:buFontTx/>
              <a:buBlip>
                <a:blip r:embed="rId2"/>
              </a:buBlip>
            </a:pPr>
            <a:endParaRPr lang="en-US" baseline="0" dirty="0" smtClean="0">
              <a:solidFill>
                <a:srgbClr val="003E5A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3E5A"/>
                </a:solidFill>
                <a:latin typeface="Arial" charset="0"/>
                <a:ea typeface="ＭＳ Ｐゴシック" charset="0"/>
                <a:cs typeface="ＭＳ Ｐゴシック" charset="0"/>
              </a:rPr>
              <a:t>Seaglider</a:t>
            </a:r>
            <a:r>
              <a:rPr lang="en-US" dirty="0">
                <a:solidFill>
                  <a:srgbClr val="003E5A"/>
                </a:solidFill>
                <a:latin typeface="Arial" charset="0"/>
                <a:ea typeface="ＭＳ Ｐゴシック" charset="0"/>
                <a:cs typeface="ＭＳ Ｐゴシック" charset="0"/>
              </a:rPr>
              <a:t> study of </a:t>
            </a:r>
            <a:r>
              <a:rPr lang="en-US" dirty="0">
                <a:solidFill>
                  <a:srgbClr val="003E5A"/>
                </a:solidFill>
                <a:latin typeface="Arial" charset="0"/>
                <a:ea typeface="ＭＳ Ｐゴシック" charset="0"/>
                <a:cs typeface="Arial" charset="0"/>
              </a:rPr>
              <a:t>deepening and shoaling of mixed </a:t>
            </a:r>
            <a:r>
              <a:rPr lang="en-US" dirty="0" smtClean="0">
                <a:solidFill>
                  <a:srgbClr val="003E5A"/>
                </a:solidFill>
                <a:latin typeface="Arial" charset="0"/>
                <a:ea typeface="ＭＳ Ｐゴシック" charset="0"/>
                <a:cs typeface="Arial" charset="0"/>
              </a:rPr>
              <a:t>layer</a:t>
            </a:r>
            <a:endParaRPr lang="en-US" dirty="0"/>
          </a:p>
        </p:txBody>
      </p:sp>
      <p:pic>
        <p:nvPicPr>
          <p:cNvPr id="4" name="Picture 3" descr="GRL_times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4396" r="3570" b="14338"/>
          <a:stretch/>
        </p:blipFill>
        <p:spPr>
          <a:xfrm>
            <a:off x="108903" y="1555568"/>
            <a:ext cx="5183177" cy="521695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148064" y="6021288"/>
            <a:ext cx="3275856" cy="719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Blip>
                <a:blip r:embed="rId2"/>
              </a:buBlip>
            </a:pPr>
            <a:endParaRPr lang="en-US" sz="2000" baseline="0" dirty="0">
              <a:solidFill>
                <a:srgbClr val="003E5A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</a:rPr>
              <a:t>Brahan</a:t>
            </a:r>
            <a:r>
              <a:rPr lang="en-US" dirty="0" smtClean="0">
                <a:latin typeface="Arial" charset="0"/>
              </a:rPr>
              <a:t> Project</a:t>
            </a:r>
            <a:br>
              <a:rPr lang="en-US" dirty="0" smtClean="0">
                <a:latin typeface="Arial" charset="0"/>
              </a:rPr>
            </a:br>
            <a:r>
              <a:rPr lang="en-US" dirty="0">
                <a:solidFill>
                  <a:schemeClr val="bg2"/>
                </a:solidFill>
                <a:latin typeface="Arial" charset="0"/>
              </a:rPr>
              <a:t>w</a:t>
            </a:r>
            <a:r>
              <a:rPr lang="en-US" dirty="0" smtClean="0">
                <a:solidFill>
                  <a:schemeClr val="bg2"/>
                </a:solidFill>
                <a:latin typeface="Arial" charset="0"/>
              </a:rPr>
              <a:t>ith Marine Scotland Science</a:t>
            </a:r>
            <a:endParaRPr lang="en-US" dirty="0">
              <a:latin typeface="Arial" charset="0"/>
            </a:endParaRP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>
          <a:xfrm>
            <a:off x="395288" y="1556792"/>
            <a:ext cx="8569325" cy="1510630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dirty="0" smtClean="0">
                <a:latin typeface="Arial" charset="0"/>
              </a:rPr>
              <a:t>October – December 2013</a:t>
            </a:r>
            <a:endParaRPr lang="en-US" dirty="0">
              <a:latin typeface="Arial" charset="0"/>
            </a:endParaRP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dirty="0" smtClean="0">
                <a:latin typeface="Arial" charset="0"/>
              </a:rPr>
              <a:t>Water depth ~ 100 m</a:t>
            </a: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dirty="0" smtClean="0">
                <a:latin typeface="Arial" charset="0"/>
              </a:rPr>
              <a:t>Tidal currents &gt; 50 cm/s</a:t>
            </a: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dirty="0" smtClean="0">
                <a:latin typeface="Arial" charset="0"/>
              </a:rPr>
              <a:t>&gt;2500 dives</a:t>
            </a:r>
            <a:endParaRPr lang="en-US" dirty="0">
              <a:latin typeface="Arial" charset="0"/>
            </a:endParaRPr>
          </a:p>
          <a:p>
            <a:pPr marL="0" indent="0" eaLnBrk="1" hangingPunct="1">
              <a:lnSpc>
                <a:spcPct val="100000"/>
              </a:lnSpc>
            </a:pPr>
            <a:endParaRPr lang="en-US" dirty="0">
              <a:latin typeface="Arial" charset="0"/>
            </a:endParaRPr>
          </a:p>
        </p:txBody>
      </p:sp>
      <p:pic>
        <p:nvPicPr>
          <p:cNvPr id="4" name="Picture 2" descr="C:\Users\Gillian\Documents\work\MSS_brahan\photos\201310_Scotia_14_Glid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r="8378"/>
          <a:stretch/>
        </p:blipFill>
        <p:spPr bwMode="auto">
          <a:xfrm>
            <a:off x="6588224" y="1484784"/>
            <a:ext cx="2555776" cy="210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aglider Overview for Mission: 17 (JONSIS Line)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8" b="44846"/>
          <a:stretch/>
        </p:blipFill>
        <p:spPr>
          <a:xfrm>
            <a:off x="179512" y="3068960"/>
            <a:ext cx="5417302" cy="3789040"/>
          </a:xfrm>
          <a:prstGeom prst="rect">
            <a:avLst/>
          </a:prstGeom>
        </p:spPr>
      </p:pic>
      <p:pic>
        <p:nvPicPr>
          <p:cNvPr id="6" name="Picture 5" descr="JONSIS_ma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522" y="4437112"/>
            <a:ext cx="3678024" cy="227687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6156176" y="4797152"/>
            <a:ext cx="576064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436096" y="4489375"/>
            <a:ext cx="114646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aseline="0" dirty="0" smtClean="0">
                <a:solidFill>
                  <a:srgbClr val="000000"/>
                </a:solidFill>
                <a:latin typeface="+mn-lt"/>
              </a:rPr>
              <a:t>Deployment</a:t>
            </a:r>
            <a:endParaRPr lang="en-US" sz="1400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36096" y="6381328"/>
            <a:ext cx="95410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aseline="0" dirty="0" smtClean="0">
                <a:solidFill>
                  <a:srgbClr val="000000"/>
                </a:solidFill>
                <a:latin typeface="+mn-lt"/>
              </a:rPr>
              <a:t>Recovery</a:t>
            </a:r>
            <a:endParaRPr lang="en-US" sz="1400" baseline="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6012160" y="6093296"/>
            <a:ext cx="2160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Rectangle 1"/>
          <p:cNvSpPr/>
          <p:nvPr/>
        </p:nvSpPr>
        <p:spPr bwMode="auto">
          <a:xfrm>
            <a:off x="2483768" y="5301208"/>
            <a:ext cx="720080" cy="432048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97253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</a:rPr>
              <a:t>Brahan</a:t>
            </a:r>
            <a:r>
              <a:rPr lang="en-US" dirty="0" smtClean="0">
                <a:latin typeface="Arial" charset="0"/>
              </a:rPr>
              <a:t> Project</a:t>
            </a:r>
            <a:br>
              <a:rPr lang="en-US" dirty="0" smtClean="0">
                <a:latin typeface="Arial" charset="0"/>
              </a:rPr>
            </a:br>
            <a:r>
              <a:rPr lang="en-US" dirty="0">
                <a:solidFill>
                  <a:schemeClr val="bg2"/>
                </a:solidFill>
                <a:latin typeface="Arial" charset="0"/>
              </a:rPr>
              <a:t>w</a:t>
            </a:r>
            <a:r>
              <a:rPr lang="en-US" dirty="0" smtClean="0">
                <a:solidFill>
                  <a:schemeClr val="bg2"/>
                </a:solidFill>
                <a:latin typeface="Arial" charset="0"/>
              </a:rPr>
              <a:t>ith Marine Scotland Science</a:t>
            </a:r>
            <a:endParaRPr lang="en-US" dirty="0">
              <a:latin typeface="Arial" charset="0"/>
            </a:endParaRPr>
          </a:p>
        </p:txBody>
      </p:sp>
      <p:pic>
        <p:nvPicPr>
          <p:cNvPr id="6" name="Picture 5" descr="JONSIS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522" y="4437112"/>
            <a:ext cx="3678024" cy="2276872"/>
          </a:xfrm>
          <a:prstGeom prst="rect">
            <a:avLst/>
          </a:prstGeom>
        </p:spPr>
      </p:pic>
      <p:pic>
        <p:nvPicPr>
          <p:cNvPr id="8" name="Picture 7" descr="sigma_the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00808"/>
            <a:ext cx="3347864" cy="2513688"/>
          </a:xfrm>
          <a:prstGeom prst="rect">
            <a:avLst/>
          </a:prstGeom>
        </p:spPr>
      </p:pic>
      <p:pic>
        <p:nvPicPr>
          <p:cNvPr id="7" name="Picture 6" descr="salinit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700808"/>
            <a:ext cx="3320172" cy="2492896"/>
          </a:xfrm>
          <a:prstGeom prst="rect">
            <a:avLst/>
          </a:prstGeom>
        </p:spPr>
      </p:pic>
      <p:pic>
        <p:nvPicPr>
          <p:cNvPr id="5" name="Picture 4" descr="tem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3333436" cy="2502855"/>
          </a:xfrm>
          <a:prstGeom prst="rect">
            <a:avLst/>
          </a:prstGeom>
        </p:spPr>
      </p:pic>
      <p:pic>
        <p:nvPicPr>
          <p:cNvPr id="9" name="Picture 8" descr="eng_aa1_O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365104"/>
            <a:ext cx="3320172" cy="24928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9245" y="1556792"/>
            <a:ext cx="148050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aseline="0" dirty="0" smtClean="0">
                <a:solidFill>
                  <a:srgbClr val="000000"/>
                </a:solidFill>
                <a:latin typeface="+mn-lt"/>
              </a:rPr>
              <a:t>Temperature</a:t>
            </a:r>
            <a:endParaRPr lang="en-US" sz="1800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95936" y="1556792"/>
            <a:ext cx="9287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aseline="0" dirty="0" smtClean="0">
                <a:solidFill>
                  <a:srgbClr val="000000"/>
                </a:solidFill>
                <a:latin typeface="+mn-lt"/>
              </a:rPr>
              <a:t>Salinity</a:t>
            </a:r>
            <a:endParaRPr lang="en-US" sz="1800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99605" y="1556792"/>
            <a:ext cx="1916811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aseline="0" dirty="0" smtClean="0">
                <a:solidFill>
                  <a:srgbClr val="000000"/>
                </a:solidFill>
                <a:latin typeface="+mn-lt"/>
              </a:rPr>
              <a:t>Potential Density</a:t>
            </a:r>
            <a:endParaRPr lang="en-US" sz="1800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67744" y="4221088"/>
            <a:ext cx="164731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800" baseline="0" dirty="0" smtClean="0">
                <a:solidFill>
                  <a:srgbClr val="000000"/>
                </a:solidFill>
                <a:latin typeface="+mn-lt"/>
              </a:rPr>
              <a:t>Oxygen Conc.</a:t>
            </a:r>
            <a:endParaRPr lang="en-US" sz="1800" baseline="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6156176" y="4797152"/>
            <a:ext cx="576064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436096" y="4489375"/>
            <a:ext cx="114646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aseline="0" dirty="0" smtClean="0">
                <a:solidFill>
                  <a:srgbClr val="000000"/>
                </a:solidFill>
                <a:latin typeface="+mn-lt"/>
              </a:rPr>
              <a:t>Deployment</a:t>
            </a:r>
            <a:endParaRPr lang="en-US" sz="1400" baseline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36096" y="6381328"/>
            <a:ext cx="95410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aseline="0" dirty="0" smtClean="0">
                <a:solidFill>
                  <a:srgbClr val="000000"/>
                </a:solidFill>
                <a:latin typeface="+mn-lt"/>
              </a:rPr>
              <a:t>Recovery</a:t>
            </a:r>
            <a:endParaRPr lang="en-US" sz="1400" baseline="0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6012160" y="6093296"/>
            <a:ext cx="2160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8623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</a:rPr>
              <a:t>Seaglider</a:t>
            </a:r>
            <a:r>
              <a:rPr lang="en-US" dirty="0" smtClean="0">
                <a:latin typeface="Arial" charset="0"/>
              </a:rPr>
              <a:t> infrastructure</a:t>
            </a:r>
            <a:endParaRPr lang="en-US" dirty="0">
              <a:latin typeface="Arial" charset="0"/>
            </a:endParaRP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>
          <a:xfrm>
            <a:off x="395288" y="1558330"/>
            <a:ext cx="8569325" cy="3598862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dirty="0" smtClean="0">
                <a:latin typeface="Arial" charset="0"/>
              </a:rPr>
              <a:t>UEA now equipped to undertake refurbishments of </a:t>
            </a:r>
            <a:r>
              <a:rPr lang="en-US" dirty="0" err="1" smtClean="0">
                <a:latin typeface="Arial" charset="0"/>
              </a:rPr>
              <a:t>Seagliders</a:t>
            </a:r>
            <a:r>
              <a:rPr lang="en-US" dirty="0" smtClean="0">
                <a:latin typeface="Arial" charset="0"/>
              </a:rPr>
              <a:t>, including</a:t>
            </a:r>
          </a:p>
          <a:p>
            <a:r>
              <a:rPr lang="en-US" dirty="0" smtClean="0"/>
              <a:t>		testing </a:t>
            </a:r>
            <a:r>
              <a:rPr lang="en-US" dirty="0"/>
              <a:t>of any faults/problems</a:t>
            </a:r>
          </a:p>
          <a:p>
            <a:r>
              <a:rPr lang="en-US" dirty="0" smtClean="0"/>
              <a:t>		battery </a:t>
            </a:r>
            <a:r>
              <a:rPr lang="en-US" dirty="0"/>
              <a:t>replacement</a:t>
            </a:r>
          </a:p>
          <a:p>
            <a:r>
              <a:rPr lang="en-US" dirty="0" smtClean="0"/>
              <a:t>		replacement </a:t>
            </a:r>
            <a:r>
              <a:rPr lang="en-US" dirty="0"/>
              <a:t>of all screws and sacrificial anodes</a:t>
            </a:r>
          </a:p>
          <a:p>
            <a:r>
              <a:rPr lang="en-US" dirty="0" smtClean="0"/>
              <a:t>		greasing </a:t>
            </a:r>
            <a:r>
              <a:rPr lang="en-US" dirty="0"/>
              <a:t>of all gearings</a:t>
            </a:r>
          </a:p>
          <a:p>
            <a:r>
              <a:rPr lang="en-US" dirty="0" smtClean="0"/>
              <a:t>		formatting </a:t>
            </a:r>
            <a:r>
              <a:rPr lang="en-US" dirty="0"/>
              <a:t>of flashcard</a:t>
            </a:r>
          </a:p>
          <a:p>
            <a:r>
              <a:rPr lang="en-US" dirty="0" smtClean="0"/>
              <a:t>		deep </a:t>
            </a:r>
            <a:r>
              <a:rPr lang="en-US" dirty="0"/>
              <a:t>clean</a:t>
            </a:r>
          </a:p>
          <a:p>
            <a:r>
              <a:rPr lang="en-US" dirty="0" smtClean="0"/>
              <a:t>		compass </a:t>
            </a:r>
            <a:r>
              <a:rPr lang="en-US" dirty="0"/>
              <a:t>check and possible calibration</a:t>
            </a:r>
          </a:p>
          <a:p>
            <a:r>
              <a:rPr lang="en-US" dirty="0" smtClean="0"/>
              <a:t>		</a:t>
            </a:r>
            <a:r>
              <a:rPr lang="en-US" dirty="0" err="1" smtClean="0"/>
              <a:t>reballasting</a:t>
            </a:r>
            <a:r>
              <a:rPr lang="en-US" dirty="0" smtClean="0">
                <a:latin typeface="Arial" charset="0"/>
              </a:rPr>
              <a:t> for required ocean water density</a:t>
            </a:r>
            <a:endParaRPr lang="en-US" dirty="0">
              <a:latin typeface="Arial" charset="0"/>
            </a:endParaRP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endParaRPr lang="en-US" dirty="0" smtClean="0">
              <a:latin typeface="Arial" charset="0"/>
            </a:endParaRP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dirty="0" smtClean="0">
                <a:latin typeface="Arial" charset="0"/>
              </a:rPr>
              <a:t>Recalibration of sensors between deployments by manufacturers</a:t>
            </a: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dirty="0" smtClean="0">
                <a:latin typeface="Arial" charset="0"/>
              </a:rPr>
              <a:t>Iridium transmissions using RUDIX </a:t>
            </a:r>
          </a:p>
          <a:p>
            <a:endParaRPr lang="en-US" dirty="0">
              <a:latin typeface="Arial" charset="0"/>
            </a:endParaRPr>
          </a:p>
        </p:txBody>
      </p:sp>
      <p:pic>
        <p:nvPicPr>
          <p:cNvPr id="2" name="Picture 1" descr="IMGP8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75" y="2996952"/>
            <a:ext cx="2798458" cy="187220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processing and calibration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A17BC0-237B-4D7B-802F-8BCF9B08A13E}" type="datetime4">
              <a:rPr lang="en-US" smtClean="0"/>
              <a:pPr>
                <a:defRPr/>
              </a:pPr>
              <a:t>May 7, 2014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9750" y="2159000"/>
            <a:ext cx="7848674" cy="3598863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sz="2400" dirty="0" smtClean="0"/>
              <a:t>Real-time data are available straight away by ftp</a:t>
            </a: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sz="2400" dirty="0" smtClean="0"/>
              <a:t>Delayed mode data are calibrated and cleaned up</a:t>
            </a:r>
            <a:endParaRPr lang="en-GB" sz="2400" dirty="0"/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GB" sz="2400" dirty="0" smtClean="0"/>
              <a:t>Flight model regressions to optimise data quality and 	calculate dive-average currents</a:t>
            </a: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GB" sz="2400" dirty="0" smtClean="0"/>
              <a:t>Flags for good/bad/modified data</a:t>
            </a:r>
            <a:endParaRPr lang="en-GB" sz="2400" dirty="0"/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GB" sz="2400" dirty="0" smtClean="0"/>
              <a:t>Thermal lag corrections for conductivity cell</a:t>
            </a: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GB" sz="2400" dirty="0" smtClean="0"/>
              <a:t>Lag corrections for dissolved oxygen </a:t>
            </a:r>
            <a:r>
              <a:rPr lang="en-GB" sz="2400" dirty="0" err="1" smtClean="0"/>
              <a:t>optode</a:t>
            </a:r>
            <a:endParaRPr lang="en-GB" sz="2400" dirty="0"/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GB" sz="2400" dirty="0" smtClean="0"/>
              <a:t>Compare with CTD data for absolute calibrations</a:t>
            </a: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GB" sz="2400" dirty="0" smtClean="0"/>
              <a:t>Calibrate dissolved oxygen, chlorophyll against samples</a:t>
            </a:r>
            <a:endParaRPr lang="en-GB" sz="2400" dirty="0"/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GB" sz="2400" dirty="0" smtClean="0"/>
              <a:t>Vertical and horizontal gridding</a:t>
            </a:r>
          </a:p>
        </p:txBody>
      </p:sp>
    </p:spTree>
    <p:extLst>
      <p:ext uri="{BB962C8B-B14F-4D97-AF65-F5344CB8AC3E}">
        <p14:creationId xmlns:p14="http://schemas.microsoft.com/office/powerpoint/2010/main" val="3451170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New Sensors for Gliders</a:t>
            </a:r>
            <a:endParaRPr lang="en-US" dirty="0">
              <a:latin typeface="Arial" charset="0"/>
            </a:endParaRP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>
          <a:xfrm>
            <a:off x="539551" y="1774354"/>
            <a:ext cx="8136905" cy="3598862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sz="2200" dirty="0">
                <a:latin typeface="Arial" charset="0"/>
              </a:rPr>
              <a:t>New </a:t>
            </a:r>
            <a:r>
              <a:rPr lang="en-US" sz="2200" b="1" dirty="0" smtClean="0">
                <a:latin typeface="Arial" charset="0"/>
              </a:rPr>
              <a:t>passive </a:t>
            </a:r>
            <a:r>
              <a:rPr lang="en-US" sz="2200" b="1" dirty="0">
                <a:latin typeface="Arial" charset="0"/>
              </a:rPr>
              <a:t>acoustic </a:t>
            </a:r>
            <a:r>
              <a:rPr lang="en-US" sz="2200" b="1" dirty="0" smtClean="0">
                <a:latin typeface="Arial" charset="0"/>
              </a:rPr>
              <a:t>monitoring </a:t>
            </a:r>
            <a:r>
              <a:rPr lang="en-US" sz="2200" dirty="0" smtClean="0">
                <a:latin typeface="Arial" charset="0"/>
              </a:rPr>
              <a:t>(PAM) sensor </a:t>
            </a:r>
            <a:r>
              <a:rPr lang="en-US" sz="2200" dirty="0">
                <a:latin typeface="Arial" charset="0"/>
              </a:rPr>
              <a:t>being integrated </a:t>
            </a:r>
            <a:r>
              <a:rPr lang="en-US" sz="2200" dirty="0" smtClean="0">
                <a:latin typeface="Arial" charset="0"/>
              </a:rPr>
              <a:t>into </a:t>
            </a:r>
            <a:r>
              <a:rPr lang="en-US" sz="2200" dirty="0" err="1" smtClean="0">
                <a:latin typeface="Arial" charset="0"/>
              </a:rPr>
              <a:t>Seaglider</a:t>
            </a:r>
            <a:r>
              <a:rPr lang="en-US" sz="2200" dirty="0" smtClean="0">
                <a:latin typeface="Arial" charset="0"/>
              </a:rPr>
              <a:t> by Kongsberg</a:t>
            </a: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sz="2200" dirty="0">
                <a:latin typeface="Arial" charset="0"/>
              </a:rPr>
              <a:t>F</a:t>
            </a:r>
            <a:r>
              <a:rPr lang="en-US" sz="2200" dirty="0" smtClean="0">
                <a:latin typeface="Arial" charset="0"/>
              </a:rPr>
              <a:t>or marine mammal detection and monitoring of anthropogenic noise (2-50 Hz)</a:t>
            </a: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endParaRPr lang="en-US" sz="2200" dirty="0">
              <a:latin typeface="Arial" charset="0"/>
            </a:endParaRP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sz="2200" dirty="0">
                <a:latin typeface="Arial" charset="0"/>
              </a:rPr>
              <a:t>New </a:t>
            </a:r>
            <a:r>
              <a:rPr lang="en-US" sz="2200" b="1" dirty="0">
                <a:latin typeface="Arial" charset="0"/>
              </a:rPr>
              <a:t>pH and pCO2 </a:t>
            </a:r>
            <a:r>
              <a:rPr lang="en-US" sz="2200" dirty="0">
                <a:latin typeface="Arial" charset="0"/>
              </a:rPr>
              <a:t>sensors </a:t>
            </a:r>
            <a:r>
              <a:rPr lang="en-US" sz="2200" dirty="0" smtClean="0">
                <a:latin typeface="Arial" charset="0"/>
              </a:rPr>
              <a:t>being integrated into </a:t>
            </a:r>
            <a:r>
              <a:rPr lang="en-US" sz="2200" dirty="0" err="1" smtClean="0">
                <a:latin typeface="Arial" charset="0"/>
              </a:rPr>
              <a:t>Seaglider</a:t>
            </a:r>
            <a:r>
              <a:rPr lang="en-US" sz="2200" dirty="0" smtClean="0">
                <a:latin typeface="Arial" charset="0"/>
              </a:rPr>
              <a:t> at UEA</a:t>
            </a: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sz="2200" dirty="0" smtClean="0">
                <a:latin typeface="Arial" charset="0"/>
              </a:rPr>
              <a:t>For ocean acidification and marine carbon cycling</a:t>
            </a: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endParaRPr lang="en-US" sz="2200" dirty="0">
              <a:latin typeface="Arial" charset="0"/>
            </a:endParaRP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sz="2200" dirty="0" smtClean="0">
                <a:latin typeface="Arial" charset="0"/>
              </a:rPr>
              <a:t>We are undertaking trials of both sensors in Mediterranean in June 2014 in conjunction with CMRE on RV </a:t>
            </a:r>
            <a:r>
              <a:rPr lang="en-US" sz="2200" i="1" dirty="0" smtClean="0">
                <a:latin typeface="Arial" charset="0"/>
              </a:rPr>
              <a:t>Alliance</a:t>
            </a: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endParaRPr lang="en-US" sz="2200" i="1" dirty="0">
              <a:latin typeface="Arial" charset="0"/>
            </a:endParaRP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sz="2200" dirty="0" smtClean="0">
                <a:latin typeface="Arial" charset="0"/>
              </a:rPr>
              <a:t>In future: microstructure sensors for turbulent </a:t>
            </a:r>
            <a:r>
              <a:rPr lang="en-US" sz="2200" dirty="0" smtClean="0">
                <a:latin typeface="Arial" charset="0"/>
              </a:rPr>
              <a:t>mixing, ADCPs</a:t>
            </a:r>
            <a:endParaRPr lang="en-US" sz="2200" dirty="0" smtClean="0">
              <a:latin typeface="Arial" charset="0"/>
            </a:endParaRP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endParaRPr lang="en-US" i="1" dirty="0">
              <a:latin typeface="Arial" charset="0"/>
            </a:endParaRPr>
          </a:p>
          <a:p>
            <a:pPr marL="0" indent="0" eaLnBrk="1" hangingPunct="1">
              <a:lnSpc>
                <a:spcPct val="100000"/>
              </a:lnSpc>
            </a:pPr>
            <a:endParaRPr lang="en-US" i="1" dirty="0" smtClean="0">
              <a:latin typeface="Arial" charset="0"/>
            </a:endParaRPr>
          </a:p>
          <a:p>
            <a:pPr marL="0" indent="0" eaLnBrk="1" hangingPunct="1">
              <a:lnSpc>
                <a:spcPct val="100000"/>
              </a:lnSpc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951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The </a:t>
            </a:r>
            <a:r>
              <a:rPr lang="en-US" dirty="0" smtClean="0">
                <a:latin typeface="Arial" charset="0"/>
              </a:rPr>
              <a:t>Way Forward?</a:t>
            </a:r>
            <a:endParaRPr lang="en-US" dirty="0">
              <a:latin typeface="Arial" charset="0"/>
            </a:endParaRP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>
          <a:xfrm>
            <a:off x="395288" y="1774354"/>
            <a:ext cx="8569325" cy="3598862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dirty="0" smtClean="0">
                <a:latin typeface="Arial" charset="0"/>
              </a:rPr>
              <a:t>Ocean </a:t>
            </a:r>
            <a:r>
              <a:rPr lang="en-US" dirty="0">
                <a:latin typeface="Arial" charset="0"/>
              </a:rPr>
              <a:t>gliders can measure physics, chemistry and biology of the ocean simultaneously</a:t>
            </a: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dirty="0">
                <a:latin typeface="Arial" charset="0"/>
              </a:rPr>
              <a:t>Offer the opportunity to measure in remote areas and during rough </a:t>
            </a:r>
            <a:r>
              <a:rPr lang="en-US" dirty="0" smtClean="0">
                <a:latin typeface="Arial" charset="0"/>
              </a:rPr>
              <a:t>weather, including near-surface values</a:t>
            </a: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dirty="0" smtClean="0">
                <a:latin typeface="Arial" charset="0"/>
              </a:rPr>
              <a:t>Complement existing technologies such as moorings and HF radar</a:t>
            </a: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dirty="0" smtClean="0">
                <a:latin typeface="Arial" charset="0"/>
              </a:rPr>
              <a:t>Real time data</a:t>
            </a:r>
          </a:p>
          <a:p>
            <a:pPr marL="0" indent="0" eaLnBrk="1" hangingPunct="1">
              <a:lnSpc>
                <a:spcPct val="100000"/>
              </a:lnSpc>
              <a:buFontTx/>
              <a:buBlip>
                <a:blip r:embed="rId2"/>
              </a:buBlip>
            </a:pPr>
            <a:r>
              <a:rPr lang="en-US" dirty="0" smtClean="0">
                <a:latin typeface="Arial" charset="0"/>
              </a:rPr>
              <a:t>Deployment from small boats or ships of opportunity</a:t>
            </a:r>
            <a:endParaRPr lang="en-US" dirty="0">
              <a:latin typeface="Arial" charset="0"/>
            </a:endParaRPr>
          </a:p>
          <a:p>
            <a:pPr marL="0" indent="0" eaLnBrk="1" hangingPunct="1">
              <a:lnSpc>
                <a:spcPct val="100000"/>
              </a:lnSpc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619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Seagliders : a new component of the ocean observing system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556792"/>
            <a:ext cx="8964488" cy="1955800"/>
          </a:xfrm>
          <a:noFill/>
        </p:spPr>
        <p:txBody>
          <a:bodyPr/>
          <a:lstStyle/>
          <a:p>
            <a:pPr marL="0" indent="0" eaLnBrk="1" hangingPunct="1">
              <a:lnSpc>
                <a:spcPct val="100000"/>
              </a:lnSpc>
              <a:buBlip>
                <a:blip r:embed="rId3"/>
              </a:buBlip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Ocean gliders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weigh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50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kg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in air,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use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buoyancy changes to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descend/ascend</a:t>
            </a:r>
          </a:p>
          <a:p>
            <a:pPr marL="0" indent="0" eaLnBrk="1" hangingPunct="1">
              <a:lnSpc>
                <a:spcPct val="100000"/>
              </a:lnSpc>
              <a:buBlip>
                <a:blip r:embed="rId3"/>
              </a:buBlip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20-30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cm s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en-US" baseline="30000" dirty="0" smtClean="0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horizontal, 10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-20 cm s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-1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vertical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speeds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100000"/>
              </a:lnSpc>
              <a:buBlip>
                <a:blip r:embed="rId3"/>
              </a:buBlip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Maximum profile depth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1000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m, minimum 50 m</a:t>
            </a:r>
          </a:p>
          <a:p>
            <a:pPr marL="0" indent="0" eaLnBrk="1" hangingPunct="1">
              <a:lnSpc>
                <a:spcPct val="100000"/>
              </a:lnSpc>
              <a:buBlip>
                <a:blip r:embed="rId3"/>
              </a:buBlip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At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surface, they transmit data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back in real time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via satellite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&amp; receive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new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piloting instructions </a:t>
            </a:r>
          </a:p>
          <a:p>
            <a:pPr marL="0" indent="0" eaLnBrk="1" hangingPunct="1">
              <a:lnSpc>
                <a:spcPct val="100000"/>
              </a:lnSpc>
              <a:buBlip>
                <a:blip r:embed="rId3"/>
              </a:buBlip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Surface every 15 minutes for shallow dives or 4-6 hours for 1000 m dives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100000"/>
              </a:lnSpc>
              <a:buBlip>
                <a:blip r:embed="rId3"/>
              </a:buBlip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Ideal for winter or rough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weather</a:t>
            </a:r>
          </a:p>
          <a:p>
            <a:pPr marL="0" indent="0" eaLnBrk="1" hangingPunct="1">
              <a:lnSpc>
                <a:spcPct val="100000"/>
              </a:lnSpc>
              <a:buBlip>
                <a:blip r:embed="rId3"/>
              </a:buBlip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ork autonomously with set waypoints or in virtual mooring mode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100000"/>
              </a:lnSpc>
              <a:buBlip>
                <a:blip r:embed="rId3"/>
              </a:buBlip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Missions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of up to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~ 6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months’ duration</a:t>
            </a:r>
          </a:p>
          <a:p>
            <a:pPr marL="0" indent="0" eaLnBrk="1" hangingPunct="1">
              <a:lnSpc>
                <a:spcPct val="100000"/>
              </a:lnSpc>
              <a:buBlip>
                <a:blip r:embed="rId3"/>
              </a:buBlip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Designed by UW, formerly </a:t>
            </a: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licenced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to iRobot, now to Kongsberg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861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5132802"/>
            <a:ext cx="2592288" cy="17251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kongsberg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" t="17921" r="6065" b="62516"/>
          <a:stretch/>
        </p:blipFill>
        <p:spPr>
          <a:xfrm>
            <a:off x="827584" y="5142408"/>
            <a:ext cx="5472608" cy="1670968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539751" y="692696"/>
            <a:ext cx="5757863" cy="719138"/>
          </a:xfrm>
        </p:spPr>
        <p:txBody>
          <a:bodyPr/>
          <a:lstStyle/>
          <a:p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Seaglider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sensors 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533400" y="1196752"/>
            <a:ext cx="843121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26787" tIns="26787" rIns="26787" bIns="26787"/>
          <a:lstStyle>
            <a:lvl1pPr marL="241093" indent="-241093" algn="l" rtl="0" fontAlgn="base">
              <a:spcBef>
                <a:spcPts val="562"/>
              </a:spcBef>
              <a:spcAft>
                <a:spcPct val="0"/>
              </a:spcAft>
              <a:buClr>
                <a:srgbClr val="7F7F7F"/>
              </a:buClr>
              <a:buSzPct val="100000"/>
              <a:buFont typeface="Arial" charset="0"/>
              <a:buChar char="•"/>
              <a:defRPr sz="2400">
                <a:solidFill>
                  <a:srgbClr val="7F7F7F"/>
                </a:solidFill>
                <a:latin typeface="+mn-lt"/>
                <a:ea typeface="+mn-ea"/>
                <a:cs typeface="+mn-cs"/>
                <a:sym typeface="Lucida Grande" charset="0"/>
              </a:defRPr>
            </a:lvl1pPr>
            <a:lvl2pPr marL="495580" indent="-200911" algn="l" rtl="0" fontAlgn="base">
              <a:spcBef>
                <a:spcPts val="352"/>
              </a:spcBef>
              <a:spcAft>
                <a:spcPct val="0"/>
              </a:spcAft>
              <a:buClr>
                <a:srgbClr val="7F7F7F"/>
              </a:buClr>
              <a:buSzPct val="100000"/>
              <a:buFont typeface="Courier New" charset="0"/>
              <a:buChar char="o"/>
              <a:defRPr sz="1500">
                <a:solidFill>
                  <a:srgbClr val="7F7F7F"/>
                </a:solidFill>
                <a:latin typeface="+mn-lt"/>
                <a:ea typeface="+mn-ea"/>
                <a:cs typeface="+mn-cs"/>
                <a:sym typeface="Lucida Grande" charset="0"/>
              </a:defRPr>
            </a:lvl2pPr>
            <a:lvl3pPr marL="776855" indent="-160729" algn="l" rtl="0" fontAlgn="base">
              <a:spcBef>
                <a:spcPts val="352"/>
              </a:spcBef>
              <a:spcAft>
                <a:spcPct val="0"/>
              </a:spcAft>
              <a:buClr>
                <a:srgbClr val="7F7F7F"/>
              </a:buClr>
              <a:buSzPct val="100000"/>
              <a:buFont typeface="Arial" charset="0"/>
              <a:buChar char="•"/>
              <a:defRPr sz="1500">
                <a:solidFill>
                  <a:srgbClr val="7F7F7F"/>
                </a:solidFill>
                <a:latin typeface="+mn-lt"/>
                <a:ea typeface="+mn-ea"/>
                <a:cs typeface="+mn-cs"/>
                <a:sym typeface="Lucida Grande" charset="0"/>
              </a:defRPr>
            </a:lvl3pPr>
            <a:lvl4pPr marL="1098313" indent="-160729" algn="l" rtl="0" fontAlgn="base">
              <a:spcBef>
                <a:spcPts val="352"/>
              </a:spcBef>
              <a:spcAft>
                <a:spcPct val="0"/>
              </a:spcAft>
              <a:buClr>
                <a:srgbClr val="7F7F7F"/>
              </a:buClr>
              <a:buSzPct val="100000"/>
              <a:buFont typeface="Courier New" charset="0"/>
              <a:buChar char="o"/>
              <a:defRPr sz="1500">
                <a:solidFill>
                  <a:srgbClr val="7F7F7F"/>
                </a:solidFill>
                <a:latin typeface="+mn-lt"/>
                <a:ea typeface="+mn-ea"/>
                <a:cs typeface="+mn-cs"/>
                <a:sym typeface="Lucida Grande" charset="0"/>
              </a:defRPr>
            </a:lvl4pPr>
            <a:lvl5pPr marL="1419770" indent="-160729" algn="l" rtl="0" fontAlgn="base">
              <a:spcBef>
                <a:spcPts val="352"/>
              </a:spcBef>
              <a:spcAft>
                <a:spcPct val="0"/>
              </a:spcAft>
              <a:buClr>
                <a:srgbClr val="7F7F7F"/>
              </a:buClr>
              <a:buSzPct val="100000"/>
              <a:buFont typeface="Arial" charset="0"/>
              <a:buChar char="•"/>
              <a:defRPr sz="1500">
                <a:solidFill>
                  <a:srgbClr val="7F7F7F"/>
                </a:solidFill>
                <a:latin typeface="+mn-lt"/>
                <a:ea typeface="+mn-ea"/>
                <a:cs typeface="+mn-cs"/>
                <a:sym typeface="Lucida Grande" charset="0"/>
              </a:defRPr>
            </a:lvl5pPr>
            <a:lvl6pPr marL="1741227" indent="-160729" algn="l" rtl="0" fontAlgn="base">
              <a:spcBef>
                <a:spcPts val="352"/>
              </a:spcBef>
              <a:spcAft>
                <a:spcPct val="0"/>
              </a:spcAft>
              <a:buClr>
                <a:srgbClr val="7F7F7F"/>
              </a:buClr>
              <a:buSzPct val="100000"/>
              <a:buFont typeface="Arial" charset="0"/>
              <a:buChar char="•"/>
              <a:defRPr sz="1500">
                <a:solidFill>
                  <a:srgbClr val="7F7F7F"/>
                </a:solidFill>
                <a:latin typeface="+mn-lt"/>
                <a:ea typeface="+mn-ea"/>
                <a:cs typeface="+mn-cs"/>
                <a:sym typeface="Lucida Grande" charset="0"/>
              </a:defRPr>
            </a:lvl6pPr>
            <a:lvl7pPr marL="2062684" indent="-160729" algn="l" rtl="0" fontAlgn="base">
              <a:spcBef>
                <a:spcPts val="352"/>
              </a:spcBef>
              <a:spcAft>
                <a:spcPct val="0"/>
              </a:spcAft>
              <a:buClr>
                <a:srgbClr val="7F7F7F"/>
              </a:buClr>
              <a:buSzPct val="100000"/>
              <a:buFont typeface="Arial" charset="0"/>
              <a:buChar char="•"/>
              <a:defRPr sz="1500">
                <a:solidFill>
                  <a:srgbClr val="7F7F7F"/>
                </a:solidFill>
                <a:latin typeface="+mn-lt"/>
                <a:ea typeface="+mn-ea"/>
                <a:cs typeface="+mn-cs"/>
                <a:sym typeface="Lucida Grande" charset="0"/>
              </a:defRPr>
            </a:lvl7pPr>
            <a:lvl8pPr marL="2384142" indent="-160729" algn="l" rtl="0" fontAlgn="base">
              <a:spcBef>
                <a:spcPts val="352"/>
              </a:spcBef>
              <a:spcAft>
                <a:spcPct val="0"/>
              </a:spcAft>
              <a:buClr>
                <a:srgbClr val="7F7F7F"/>
              </a:buClr>
              <a:buSzPct val="100000"/>
              <a:buFont typeface="Arial" charset="0"/>
              <a:buChar char="•"/>
              <a:defRPr sz="1500">
                <a:solidFill>
                  <a:srgbClr val="7F7F7F"/>
                </a:solidFill>
                <a:latin typeface="+mn-lt"/>
                <a:ea typeface="+mn-ea"/>
                <a:cs typeface="+mn-cs"/>
                <a:sym typeface="Lucida Grande" charset="0"/>
              </a:defRPr>
            </a:lvl8pPr>
            <a:lvl9pPr marL="2705599" indent="-160729" algn="l" rtl="0" fontAlgn="base">
              <a:spcBef>
                <a:spcPts val="352"/>
              </a:spcBef>
              <a:spcAft>
                <a:spcPct val="0"/>
              </a:spcAft>
              <a:buClr>
                <a:srgbClr val="7F7F7F"/>
              </a:buClr>
              <a:buSzPct val="100000"/>
              <a:buFont typeface="Arial" charset="0"/>
              <a:buChar char="•"/>
              <a:defRPr sz="1500">
                <a:solidFill>
                  <a:srgbClr val="7F7F7F"/>
                </a:solidFill>
                <a:latin typeface="+mn-lt"/>
                <a:ea typeface="+mn-ea"/>
                <a:cs typeface="+mn-cs"/>
                <a:sym typeface="Lucida Grande" charset="0"/>
              </a:defRPr>
            </a:lvl9pPr>
          </a:lstStyle>
          <a:p>
            <a:pPr marL="0" indent="0">
              <a:buNone/>
              <a:defRPr/>
            </a:pPr>
            <a:endParaRPr lang="en-US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Blip>
                <a:blip r:embed="rId2"/>
              </a:buBlip>
              <a:defRPr/>
            </a:pP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CTD – temperature, salinity and pressure</a:t>
            </a:r>
          </a:p>
          <a:p>
            <a:pPr marL="0" indent="0">
              <a:buBlip>
                <a:blip r:embed="rId2"/>
              </a:buBlip>
              <a:defRPr/>
            </a:pP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Dissolved oxygen O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from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Aanderaa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optode</a:t>
            </a:r>
            <a:endParaRPr lang="en-US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Blip>
                <a:blip r:embed="rId2"/>
              </a:buBlip>
              <a:defRPr/>
            </a:pP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Chlorophyll and CDOM fluorescence (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Wetlabs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triplet puck)</a:t>
            </a:r>
            <a:endParaRPr lang="en-US" b="1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Blip>
                <a:blip r:embed="rId2"/>
              </a:buBlip>
              <a:defRPr/>
            </a:pP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Optical backscatter 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for particulate carbon 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Wetlabs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puck)</a:t>
            </a:r>
          </a:p>
          <a:p>
            <a:pPr marL="0" indent="0">
              <a:buBlip>
                <a:blip r:embed="rId2"/>
              </a:buBlip>
              <a:defRPr/>
            </a:pP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PAR solar radiation</a:t>
            </a:r>
          </a:p>
          <a:p>
            <a:pPr marL="0" indent="0">
              <a:buBlip>
                <a:blip r:embed="rId2"/>
              </a:buBlip>
              <a:defRPr/>
            </a:pP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Bioacoustic</a:t>
            </a: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 echo sounder for zooplankton </a:t>
            </a:r>
            <a:r>
              <a:rPr lang="en-US" baseline="0" dirty="0" err="1" smtClean="0">
                <a:latin typeface="Arial" charset="0"/>
                <a:ea typeface="ＭＳ Ｐゴシック" charset="0"/>
                <a:cs typeface="ＭＳ Ｐゴシック" charset="0"/>
              </a:rPr>
              <a:t>biomasss</a:t>
            </a:r>
            <a:endParaRPr lang="en-US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Blip>
                <a:blip r:embed="rId2"/>
              </a:buBlip>
              <a:defRPr/>
            </a:pPr>
            <a:endParaRPr lang="en-US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Blip>
                <a:blip r:embed="rId2"/>
              </a:buBlip>
              <a:defRPr/>
            </a:pP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Dive-average current</a:t>
            </a:r>
          </a:p>
          <a:p>
            <a:pPr marL="0" indent="0">
              <a:buBlip>
                <a:blip r:embed="rId2"/>
              </a:buBlip>
              <a:defRPr/>
            </a:pPr>
            <a:r>
              <a:rPr lang="en-US" baseline="0" dirty="0" smtClean="0">
                <a:latin typeface="Arial" charset="0"/>
                <a:ea typeface="ＭＳ Ｐゴシック" charset="0"/>
                <a:cs typeface="ＭＳ Ｐゴシック" charset="0"/>
              </a:rPr>
              <a:t>Surface drift</a:t>
            </a:r>
          </a:p>
          <a:p>
            <a:pPr marL="0" indent="0">
              <a:buBlip>
                <a:blip r:embed="rId2"/>
              </a:buBlip>
              <a:defRPr/>
            </a:pPr>
            <a:endParaRPr lang="en-US" baseline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Blip>
                <a:blip r:embed="rId2"/>
              </a:buBlip>
              <a:defRPr/>
            </a:pPr>
            <a:r>
              <a:rPr lang="en-US" baseline="0" dirty="0">
                <a:latin typeface="Arial" charset="0"/>
              </a:rPr>
              <a:t>Independent Argos tag </a:t>
            </a:r>
            <a:r>
              <a:rPr lang="en-US" baseline="0" dirty="0" smtClean="0">
                <a:latin typeface="Arial" charset="0"/>
              </a:rPr>
              <a:t>                     on </a:t>
            </a:r>
            <a:r>
              <a:rPr lang="en-US" baseline="0" dirty="0">
                <a:latin typeface="Arial" charset="0"/>
              </a:rPr>
              <a:t>the glider antenna for emergency location</a:t>
            </a:r>
          </a:p>
          <a:p>
            <a:pPr marL="0" indent="0">
              <a:buBlip>
                <a:blip r:embed="rId2"/>
              </a:buBlip>
              <a:defRPr/>
            </a:pPr>
            <a:endParaRPr lang="en-US" baseline="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  <a:defRPr/>
            </a:pPr>
            <a:endParaRPr lang="en-US" baseline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IMGP8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006583"/>
            <a:ext cx="2808312" cy="18788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IMGP802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2" b="9589"/>
          <a:stretch/>
        </p:blipFill>
        <p:spPr>
          <a:xfrm>
            <a:off x="7092280" y="5002091"/>
            <a:ext cx="2088233" cy="188329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UEA </a:t>
            </a:r>
            <a:r>
              <a:rPr lang="en-US" dirty="0" err="1" smtClean="0">
                <a:solidFill>
                  <a:schemeClr val="bg1"/>
                </a:solidFill>
                <a:latin typeface="Arial" charset="0"/>
              </a:rPr>
              <a:t>Seaglider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charset="0"/>
              </a:rPr>
              <a:t>Group</a:t>
            </a:r>
            <a:br>
              <a:rPr lang="en-US" dirty="0">
                <a:solidFill>
                  <a:schemeClr val="bg1"/>
                </a:solidFill>
                <a:latin typeface="Arial" charset="0"/>
              </a:rPr>
            </a:br>
            <a:r>
              <a:rPr lang="en-US" b="0" dirty="0">
                <a:solidFill>
                  <a:schemeClr val="tx1"/>
                </a:solidFill>
                <a:latin typeface="Arial" charset="0"/>
              </a:rPr>
              <a:t>Deployments to </a:t>
            </a:r>
            <a:r>
              <a:rPr lang="en-US" b="0" dirty="0" smtClean="0">
                <a:solidFill>
                  <a:schemeClr val="tx1"/>
                </a:solidFill>
                <a:latin typeface="Arial" charset="0"/>
              </a:rPr>
              <a:t>date: </a:t>
            </a:r>
            <a:endParaRPr lang="en-US" b="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68611" name="Picture 2" descr="Z:\Work\12-06 IEEE AUV Soton Workshop\Talk\deployment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9"/>
            <a:ext cx="9144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6" descr="glider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3" t="36589" r="43391" b="22527"/>
          <a:stretch>
            <a:fillRect/>
          </a:stretch>
        </p:blipFill>
        <p:spPr bwMode="auto">
          <a:xfrm>
            <a:off x="8387600" y="5837411"/>
            <a:ext cx="792912" cy="1047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Rectangle 1"/>
          <p:cNvSpPr>
            <a:spLocks noChangeArrowheads="1"/>
          </p:cNvSpPr>
          <p:nvPr/>
        </p:nvSpPr>
        <p:spPr bwMode="auto">
          <a:xfrm>
            <a:off x="2268538" y="6105526"/>
            <a:ext cx="431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en-US" sz="2000" baseline="0">
                <a:solidFill>
                  <a:srgbClr val="ACA095"/>
                </a:solidFill>
                <a:latin typeface="Arial" charset="0"/>
              </a:rPr>
              <a:t>UEA operates a fleet of 4 Seagliders</a:t>
            </a:r>
            <a:endParaRPr lang="en-US" sz="2000" baseline="0">
              <a:solidFill>
                <a:srgbClr val="ACA095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sz="2000" baseline="0">
                <a:solidFill>
                  <a:srgbClr val="ACA095"/>
                </a:solidFill>
                <a:latin typeface="Arial" charset="0"/>
                <a:cs typeface="Arial" charset="0"/>
              </a:rPr>
              <a:t>ueaglider.uea.ac.uk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91880" y="1412776"/>
            <a:ext cx="3456384" cy="1200328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Scotland,  2010, trials of 3 </a:t>
            </a:r>
            <a:r>
              <a:rPr lang="en-US" b="1" baseline="0" dirty="0" smtClean="0">
                <a:solidFill>
                  <a:srgbClr val="000000"/>
                </a:solidFill>
                <a:latin typeface="Arial"/>
                <a:cs typeface="Arial"/>
              </a:rPr>
              <a:t>gliders</a:t>
            </a:r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, 90 dives, 5 glider-days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1920" y="2924944"/>
            <a:ext cx="3312368" cy="1200328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Vigo, 2010, 1 </a:t>
            </a:r>
            <a:r>
              <a:rPr lang="en-US" b="1" baseline="0" dirty="0" smtClean="0">
                <a:solidFill>
                  <a:srgbClr val="000000"/>
                </a:solidFill>
                <a:latin typeface="Arial"/>
                <a:cs typeface="Arial"/>
              </a:rPr>
              <a:t>glider</a:t>
            </a:r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, 1611 dives, 113 glider-days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8104" y="2420888"/>
            <a:ext cx="3563888" cy="1200328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Ross Sea, 2010-2011, 1 UEA </a:t>
            </a:r>
            <a:r>
              <a:rPr lang="en-US" b="1" baseline="0" dirty="0" smtClean="0">
                <a:solidFill>
                  <a:srgbClr val="000000"/>
                </a:solidFill>
                <a:latin typeface="Arial"/>
                <a:cs typeface="Arial"/>
              </a:rPr>
              <a:t>glider</a:t>
            </a:r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, 701 dives, 59 glider-days</a:t>
            </a: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2483768" y="1916832"/>
            <a:ext cx="1080120" cy="504056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 bwMode="auto">
          <a:xfrm flipH="1" flipV="1">
            <a:off x="2339752" y="3140968"/>
            <a:ext cx="1440160" cy="216024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6804248" y="3645024"/>
            <a:ext cx="72008" cy="1944216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7504" y="1340768"/>
            <a:ext cx="3096344" cy="1200328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North </a:t>
            </a:r>
            <a:r>
              <a:rPr lang="en-US" b="1" baseline="0" dirty="0" smtClean="0">
                <a:solidFill>
                  <a:srgbClr val="000000"/>
                </a:solidFill>
                <a:latin typeface="Arial"/>
                <a:cs typeface="Arial"/>
              </a:rPr>
              <a:t>Sea, 2010,  </a:t>
            </a:r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1 </a:t>
            </a:r>
            <a:r>
              <a:rPr lang="en-US" b="1" baseline="0" dirty="0" smtClean="0">
                <a:solidFill>
                  <a:srgbClr val="000000"/>
                </a:solidFill>
                <a:latin typeface="Arial"/>
                <a:cs typeface="Arial"/>
              </a:rPr>
              <a:t>glider</a:t>
            </a:r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, 181 dives, 5 glider-days </a:t>
            </a: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1475656" y="2564904"/>
            <a:ext cx="792088" cy="144016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47864" y="4725144"/>
            <a:ext cx="3816424" cy="1200328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Indian Ocean, 2011-2012, 1 </a:t>
            </a:r>
            <a:r>
              <a:rPr lang="en-US" b="1" baseline="0" dirty="0" smtClean="0">
                <a:solidFill>
                  <a:srgbClr val="000000"/>
                </a:solidFill>
                <a:latin typeface="Arial"/>
                <a:cs typeface="Arial"/>
              </a:rPr>
              <a:t>glider</a:t>
            </a:r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, 738 dives,  131 glider-days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4355976" y="4365104"/>
            <a:ext cx="72008" cy="360040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520" y="5805264"/>
            <a:ext cx="4752528" cy="830997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Weddell Sea, 2012, 3 </a:t>
            </a:r>
            <a:r>
              <a:rPr lang="en-US" b="1" baseline="0" dirty="0" smtClean="0">
                <a:solidFill>
                  <a:srgbClr val="000000"/>
                </a:solidFill>
                <a:latin typeface="Arial"/>
                <a:cs typeface="Arial"/>
              </a:rPr>
              <a:t>gliders</a:t>
            </a:r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,  795 dives,   104 glider-days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496" y="3068960"/>
            <a:ext cx="2808312" cy="156966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PAP, 2012-2013, 2 </a:t>
            </a:r>
            <a:r>
              <a:rPr lang="en-US" b="1" baseline="0" dirty="0" smtClean="0">
                <a:solidFill>
                  <a:srgbClr val="000000"/>
                </a:solidFill>
                <a:latin typeface="Arial"/>
                <a:cs typeface="Arial"/>
              </a:rPr>
              <a:t>gliders</a:t>
            </a:r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b="1" baseline="0" dirty="0" smtClean="0">
                <a:solidFill>
                  <a:srgbClr val="000000"/>
                </a:solidFill>
                <a:latin typeface="Arial"/>
                <a:cs typeface="Arial"/>
              </a:rPr>
              <a:t>4069 </a:t>
            </a:r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dives, </a:t>
            </a:r>
            <a:r>
              <a:rPr lang="en-US" b="1" baseline="0" dirty="0" smtClean="0">
                <a:solidFill>
                  <a:srgbClr val="000000"/>
                </a:solidFill>
                <a:latin typeface="Arial"/>
                <a:cs typeface="Arial"/>
              </a:rPr>
              <a:t>750 </a:t>
            </a:r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glider-</a:t>
            </a:r>
            <a:r>
              <a:rPr lang="en-US" b="1" baseline="0" dirty="0" smtClean="0">
                <a:solidFill>
                  <a:srgbClr val="000000"/>
                </a:solidFill>
                <a:latin typeface="Arial"/>
                <a:cs typeface="Arial"/>
              </a:rPr>
              <a:t>days</a:t>
            </a:r>
            <a:endParaRPr lang="en-US" b="1" baseline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23" name="Straight Arrow Connector 22"/>
          <p:cNvCxnSpPr>
            <a:stCxn id="21" idx="0"/>
          </p:cNvCxnSpPr>
          <p:nvPr/>
        </p:nvCxnSpPr>
        <p:spPr bwMode="auto">
          <a:xfrm flipV="1">
            <a:off x="1439652" y="2852936"/>
            <a:ext cx="612068" cy="216024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707904" y="188640"/>
            <a:ext cx="3240360" cy="1200328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North Sea,  </a:t>
            </a:r>
            <a:r>
              <a:rPr lang="en-US" b="1" baseline="0" dirty="0" smtClean="0">
                <a:solidFill>
                  <a:srgbClr val="000000"/>
                </a:solidFill>
                <a:latin typeface="Arial"/>
                <a:cs typeface="Arial"/>
              </a:rPr>
              <a:t>2013, 1 glider</a:t>
            </a:r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en-US" b="1" baseline="0" dirty="0" smtClean="0">
                <a:solidFill>
                  <a:srgbClr val="000000"/>
                </a:solidFill>
                <a:latin typeface="Arial"/>
                <a:cs typeface="Arial"/>
              </a:rPr>
              <a:t>2555 </a:t>
            </a:r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dives, </a:t>
            </a:r>
            <a:r>
              <a:rPr lang="en-US" b="1" baseline="0" dirty="0" smtClean="0">
                <a:solidFill>
                  <a:srgbClr val="000000"/>
                </a:solidFill>
                <a:latin typeface="Arial"/>
                <a:cs typeface="Arial"/>
              </a:rPr>
              <a:t>60 </a:t>
            </a:r>
            <a:r>
              <a:rPr lang="en-US" b="1" baseline="0" dirty="0">
                <a:solidFill>
                  <a:srgbClr val="000000"/>
                </a:solidFill>
                <a:latin typeface="Arial"/>
                <a:cs typeface="Arial"/>
              </a:rPr>
              <a:t>glider-days </a:t>
            </a:r>
          </a:p>
        </p:txBody>
      </p:sp>
      <p:cxnSp>
        <p:nvCxnSpPr>
          <p:cNvPr id="25" name="Straight Arrow Connector 24"/>
          <p:cNvCxnSpPr/>
          <p:nvPr/>
        </p:nvCxnSpPr>
        <p:spPr bwMode="auto">
          <a:xfrm flipH="1">
            <a:off x="2339752" y="1052736"/>
            <a:ext cx="1368152" cy="1368152"/>
          </a:xfrm>
          <a:prstGeom prst="straightConnector1">
            <a:avLst/>
          </a:prstGeom>
          <a:ln>
            <a:solidFill>
              <a:srgbClr val="000000"/>
            </a:solidFill>
            <a:headEnd type="none" w="med" len="med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8" grpId="0" animBg="1"/>
      <p:bldP spid="8" grpId="1" animBg="1"/>
      <p:bldP spid="19" grpId="0" animBg="1"/>
      <p:bldP spid="19" grpId="1" animBg="1"/>
      <p:bldP spid="14" grpId="0" animBg="1"/>
      <p:bldP spid="14" grpId="1" animBg="1"/>
      <p:bldP spid="17" grpId="0" animBg="1"/>
      <p:bldP spid="17" grpId="1" animBg="1"/>
      <p:bldP spid="21" grpId="0" animBg="1"/>
      <p:bldP spid="21" grpId="1" animBg="1"/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Box 12"/>
          <p:cNvSpPr txBox="1">
            <a:spLocks noChangeArrowheads="1"/>
          </p:cNvSpPr>
          <p:nvPr/>
        </p:nvSpPr>
        <p:spPr bwMode="auto">
          <a:xfrm>
            <a:off x="4932363" y="1700213"/>
            <a:ext cx="367347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-"/>
            </a:pPr>
            <a:endParaRPr lang="en-GB" sz="1600" smtClean="0">
              <a:solidFill>
                <a:srgbClr val="ACA095"/>
              </a:solidFill>
            </a:endParaRPr>
          </a:p>
          <a:p>
            <a:pPr eaLnBrk="1" hangingPunct="1">
              <a:buFontTx/>
              <a:buBlip>
                <a:blip r:embed="rId2"/>
              </a:buBlip>
            </a:pPr>
            <a:r>
              <a:rPr lang="en-US" sz="2000" baseline="0" smtClean="0">
                <a:solidFill>
                  <a:srgbClr val="ACA095"/>
                </a:solidFill>
                <a:latin typeface="Arial" charset="0"/>
                <a:cs typeface="Arial" charset="0"/>
              </a:rPr>
              <a:t>50 km section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GB" sz="2000" baseline="0" smtClean="0">
                <a:solidFill>
                  <a:srgbClr val="ACA095"/>
                </a:solidFill>
                <a:latin typeface="Arial" charset="0"/>
                <a:cs typeface="Arial" charset="0"/>
              </a:rPr>
              <a:t>17 sections June-August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GB" sz="2000" baseline="0" smtClean="0">
                <a:solidFill>
                  <a:srgbClr val="ACA095"/>
                </a:solidFill>
                <a:latin typeface="Arial" charset="0"/>
                <a:cs typeface="Arial" charset="0"/>
              </a:rPr>
              <a:t>1300 glider dives</a:t>
            </a:r>
          </a:p>
          <a:p>
            <a:pPr>
              <a:buFontTx/>
              <a:buChar char="-"/>
            </a:pPr>
            <a:endParaRPr lang="en-GB" sz="2000" baseline="0" smtClean="0">
              <a:solidFill>
                <a:srgbClr val="ACA095"/>
              </a:solidFill>
              <a:latin typeface="Arial" charset="0"/>
              <a:cs typeface="Arial" charset="0"/>
            </a:endParaRPr>
          </a:p>
          <a:p>
            <a:pPr>
              <a:buFontTx/>
              <a:buChar char="-"/>
            </a:pPr>
            <a:endParaRPr lang="en-GB" smtClean="0">
              <a:solidFill>
                <a:srgbClr val="ACA095"/>
              </a:solidFill>
            </a:endParaRP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"/>
          <a:stretch>
            <a:fillRect/>
          </a:stretch>
        </p:blipFill>
        <p:spPr bwMode="auto">
          <a:xfrm>
            <a:off x="34925" y="1557338"/>
            <a:ext cx="4105275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2"/>
          <p:cNvSpPr txBox="1">
            <a:spLocks noChangeArrowheads="1"/>
          </p:cNvSpPr>
          <p:nvPr/>
        </p:nvSpPr>
        <p:spPr bwMode="auto">
          <a:xfrm>
            <a:off x="539750" y="682625"/>
            <a:ext cx="611981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baseline="0" smtClean="0">
                <a:solidFill>
                  <a:srgbClr val="004C67"/>
                </a:solidFill>
                <a:latin typeface="Arial" charset="0"/>
              </a:rPr>
              <a:t>UEA SeaGlider Deployment summer 2010</a:t>
            </a:r>
            <a:br>
              <a:rPr lang="en-US" b="1" baseline="0" smtClean="0">
                <a:solidFill>
                  <a:srgbClr val="004C67"/>
                </a:solidFill>
                <a:latin typeface="Arial" charset="0"/>
              </a:rPr>
            </a:br>
            <a:r>
              <a:rPr lang="en-GB" b="1" baseline="0" smtClean="0">
                <a:solidFill>
                  <a:srgbClr val="ACA095"/>
                </a:solidFill>
                <a:latin typeface="Arial" charset="0"/>
              </a:rPr>
              <a:t>Iberian continental shelf and slope</a:t>
            </a:r>
            <a:endParaRPr lang="en-US" baseline="0" smtClean="0">
              <a:solidFill>
                <a:srgbClr val="ACA095"/>
              </a:solidFill>
              <a:latin typeface="Arial" charset="0"/>
            </a:endParaRPr>
          </a:p>
        </p:txBody>
      </p:sp>
      <p:grpSp>
        <p:nvGrpSpPr>
          <p:cNvPr id="73732" name="Group 17"/>
          <p:cNvGrpSpPr>
            <a:grpSpLocks/>
          </p:cNvGrpSpPr>
          <p:nvPr/>
        </p:nvGrpSpPr>
        <p:grpSpPr bwMode="auto">
          <a:xfrm>
            <a:off x="4140200" y="2852738"/>
            <a:ext cx="4895850" cy="3889375"/>
            <a:chOff x="0" y="1066800"/>
            <a:chExt cx="5410200" cy="4384676"/>
          </a:xfrm>
        </p:grpSpPr>
        <p:pic>
          <p:nvPicPr>
            <p:cNvPr id="7373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71601"/>
              <a:ext cx="5410200" cy="407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9" name="Straight Connector 8"/>
            <p:cNvCxnSpPr/>
            <p:nvPr/>
          </p:nvCxnSpPr>
          <p:spPr>
            <a:xfrm rot="5400000">
              <a:off x="4953961" y="1676181"/>
              <a:ext cx="456365" cy="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4343471" y="1676181"/>
              <a:ext cx="456365" cy="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3657548" y="1676181"/>
              <a:ext cx="456365" cy="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2933147" y="1714658"/>
              <a:ext cx="533320" cy="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>
              <a:off x="2208746" y="1753136"/>
              <a:ext cx="610276" cy="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740" name="TextBox 20"/>
            <p:cNvSpPr txBox="1">
              <a:spLocks noChangeArrowheads="1"/>
            </p:cNvSpPr>
            <p:nvPr/>
          </p:nvSpPr>
          <p:spPr bwMode="auto">
            <a:xfrm>
              <a:off x="2667000" y="1066800"/>
              <a:ext cx="25908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GB" smtClean="0">
                  <a:solidFill>
                    <a:srgbClr val="FF0000"/>
                  </a:solidFill>
                  <a:cs typeface="Arial" charset="0"/>
                </a:rPr>
                <a:t>CSIC Mytilus Transect</a:t>
              </a:r>
            </a:p>
          </p:txBody>
        </p:sp>
        <p:sp>
          <p:nvSpPr>
            <p:cNvPr id="73741" name="TextBox 5"/>
            <p:cNvSpPr txBox="1">
              <a:spLocks noChangeArrowheads="1"/>
            </p:cNvSpPr>
            <p:nvPr/>
          </p:nvSpPr>
          <p:spPr bwMode="auto">
            <a:xfrm>
              <a:off x="2514599" y="2895601"/>
              <a:ext cx="2656915" cy="1353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GB" sz="1800" b="1" baseline="0" smtClean="0">
                  <a:solidFill>
                    <a:srgbClr val="004C67"/>
                  </a:solidFill>
                  <a:latin typeface="Arial" charset="0"/>
                  <a:cs typeface="Arial" charset="0"/>
                </a:rPr>
                <a:t>Salinity from Seaglider transect 4 </a:t>
              </a:r>
            </a:p>
            <a:p>
              <a:r>
                <a:rPr lang="en-GB" sz="1800" b="1" baseline="0" smtClean="0">
                  <a:solidFill>
                    <a:srgbClr val="004C67"/>
                  </a:solidFill>
                  <a:latin typeface="Arial" charset="0"/>
                  <a:cs typeface="Arial" charset="0"/>
                </a:rPr>
                <a:t>(June 27th- July 3rd).</a:t>
              </a:r>
            </a:p>
          </p:txBody>
        </p:sp>
      </p:grpSp>
      <p:pic>
        <p:nvPicPr>
          <p:cNvPr id="7373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" b="1945"/>
          <a:stretch>
            <a:fillRect/>
          </a:stretch>
        </p:blipFill>
        <p:spPr bwMode="auto">
          <a:xfrm>
            <a:off x="323850" y="4752975"/>
            <a:ext cx="3800475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Number Placeholder 2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406E3D1-ADC0-394C-B891-D92FA9B76680}" type="slidenum">
              <a:rPr lang="en-GB" smtClean="0">
                <a:solidFill>
                  <a:srgbClr val="ACA095"/>
                </a:solidFill>
              </a:rPr>
              <a:pPr/>
              <a:t>6</a:t>
            </a:fld>
            <a:endParaRPr lang="en-GB" smtClean="0">
              <a:solidFill>
                <a:srgbClr val="ACA095"/>
              </a:solidFill>
            </a:endParaRPr>
          </a:p>
        </p:txBody>
      </p:sp>
      <p:sp>
        <p:nvSpPr>
          <p:cNvPr id="74754" name="TextBox 7"/>
          <p:cNvSpPr txBox="1">
            <a:spLocks noChangeArrowheads="1"/>
          </p:cNvSpPr>
          <p:nvPr/>
        </p:nvSpPr>
        <p:spPr bwMode="auto">
          <a:xfrm>
            <a:off x="107505" y="44624"/>
            <a:ext cx="3888234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2000" b="1" i="1" baseline="0" dirty="0" smtClean="0">
                <a:solidFill>
                  <a:srgbClr val="ACA095"/>
                </a:solidFill>
                <a:latin typeface="Arial" charset="0"/>
                <a:cs typeface="Arial" charset="0"/>
              </a:rPr>
              <a:t>No upwelling, limited productivity</a:t>
            </a:r>
          </a:p>
          <a:p>
            <a:endParaRPr lang="en-US" sz="2000" baseline="0" dirty="0" smtClean="0">
              <a:solidFill>
                <a:srgbClr val="ACA095"/>
              </a:solidFill>
              <a:latin typeface="Arial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GB" sz="2000" baseline="0" dirty="0" smtClean="0">
                <a:solidFill>
                  <a:srgbClr val="ACA095"/>
                </a:solidFill>
                <a:latin typeface="Arial" charset="0"/>
                <a:cs typeface="Arial" charset="0"/>
              </a:rPr>
              <a:t>Deep chlorophyll maximum at 30-45m depth</a:t>
            </a:r>
          </a:p>
          <a:p>
            <a:pPr>
              <a:buFontTx/>
              <a:buBlip>
                <a:blip r:embed="rId2"/>
              </a:buBlip>
            </a:pPr>
            <a:r>
              <a:rPr lang="en-GB" sz="2000" baseline="0" dirty="0" smtClean="0">
                <a:solidFill>
                  <a:srgbClr val="ACA095"/>
                </a:solidFill>
                <a:latin typeface="Arial" charset="0"/>
                <a:cs typeface="Arial" charset="0"/>
              </a:rPr>
              <a:t>Isotherms are near horizontal</a:t>
            </a:r>
          </a:p>
          <a:p>
            <a:pPr>
              <a:buFontTx/>
              <a:buBlip>
                <a:blip r:embed="rId2"/>
              </a:buBlip>
            </a:pPr>
            <a:r>
              <a:rPr lang="en-GB" sz="2000" baseline="0" dirty="0" smtClean="0">
                <a:solidFill>
                  <a:srgbClr val="ACA095"/>
                </a:solidFill>
                <a:latin typeface="Arial" charset="0"/>
                <a:cs typeface="Arial" charset="0"/>
              </a:rPr>
              <a:t>Oxygen depleted near surface</a:t>
            </a:r>
          </a:p>
          <a:p>
            <a:endParaRPr lang="en-GB" sz="2000" baseline="0" dirty="0" smtClean="0">
              <a:solidFill>
                <a:srgbClr val="ACA095"/>
              </a:solidFill>
              <a:latin typeface="Arial" charset="0"/>
              <a:cs typeface="Arial" charset="0"/>
            </a:endParaRPr>
          </a:p>
          <a:p>
            <a:endParaRPr lang="en-GB" sz="2000" baseline="0" dirty="0" smtClean="0">
              <a:solidFill>
                <a:srgbClr val="ACA095"/>
              </a:solidFill>
              <a:latin typeface="Arial" charset="0"/>
              <a:cs typeface="Arial" charset="0"/>
            </a:endParaRPr>
          </a:p>
          <a:p>
            <a:r>
              <a:rPr lang="en-GB" sz="2000" b="1" i="1" baseline="0" dirty="0" smtClean="0">
                <a:solidFill>
                  <a:srgbClr val="ACA095"/>
                </a:solidFill>
                <a:latin typeface="Arial" charset="0"/>
                <a:cs typeface="Arial" charset="0"/>
              </a:rPr>
              <a:t>Large bloom event</a:t>
            </a:r>
          </a:p>
          <a:p>
            <a:pPr>
              <a:buFontTx/>
              <a:buBlip>
                <a:blip r:embed="rId2"/>
              </a:buBlip>
            </a:pPr>
            <a:endParaRPr lang="en-US" sz="2000" baseline="0" dirty="0" smtClean="0">
              <a:solidFill>
                <a:srgbClr val="ACA095"/>
              </a:solidFill>
              <a:latin typeface="Arial" charset="0"/>
            </a:endParaRPr>
          </a:p>
          <a:p>
            <a:pPr>
              <a:buFontTx/>
              <a:buBlip>
                <a:blip r:embed="rId2"/>
              </a:buBlip>
            </a:pPr>
            <a:r>
              <a:rPr lang="en-GB" sz="2000" baseline="0" dirty="0" smtClean="0">
                <a:solidFill>
                  <a:srgbClr val="ACA095"/>
                </a:solidFill>
                <a:latin typeface="Arial" charset="0"/>
                <a:cs typeface="Arial" charset="0"/>
              </a:rPr>
              <a:t>Isotherms sloping indicating upwelling</a:t>
            </a:r>
          </a:p>
          <a:p>
            <a:pPr>
              <a:buFontTx/>
              <a:buBlip>
                <a:blip r:embed="rId2"/>
              </a:buBlip>
            </a:pPr>
            <a:r>
              <a:rPr lang="en-GB" sz="2000" baseline="0" dirty="0" smtClean="0">
                <a:solidFill>
                  <a:srgbClr val="ACA095"/>
                </a:solidFill>
                <a:latin typeface="Arial" charset="0"/>
                <a:cs typeface="Arial" charset="0"/>
              </a:rPr>
              <a:t>Cooler near surface temperatures</a:t>
            </a:r>
          </a:p>
          <a:p>
            <a:pPr>
              <a:buFontTx/>
              <a:buBlip>
                <a:blip r:embed="rId2"/>
              </a:buBlip>
            </a:pPr>
            <a:r>
              <a:rPr lang="en-GB" sz="2000" baseline="0" dirty="0" smtClean="0">
                <a:solidFill>
                  <a:srgbClr val="ACA095"/>
                </a:solidFill>
                <a:latin typeface="Arial" charset="0"/>
                <a:cs typeface="Arial" charset="0"/>
              </a:rPr>
              <a:t>Increase in oxygen</a:t>
            </a:r>
          </a:p>
          <a:p>
            <a:pPr>
              <a:buFontTx/>
              <a:buBlip>
                <a:blip r:embed="rId2"/>
              </a:buBlip>
            </a:pPr>
            <a:endParaRPr lang="en-GB" sz="2000" baseline="0" dirty="0">
              <a:solidFill>
                <a:srgbClr val="ACA095"/>
              </a:solidFill>
              <a:latin typeface="Arial" charset="0"/>
              <a:cs typeface="Arial" charset="0"/>
            </a:endParaRPr>
          </a:p>
          <a:p>
            <a:pPr>
              <a:buBlip>
                <a:blip r:embed="rId2"/>
              </a:buBlip>
            </a:pPr>
            <a:r>
              <a:rPr lang="en-GB" sz="2000" b="1" baseline="0" dirty="0">
                <a:solidFill>
                  <a:srgbClr val="004C67"/>
                </a:solidFill>
                <a:latin typeface="Arial" charset="0"/>
                <a:cs typeface="Arial" charset="0"/>
              </a:rPr>
              <a:t>Net  community production estimated using </a:t>
            </a:r>
            <a:r>
              <a:rPr lang="en-GB" sz="2000" b="1" baseline="0" dirty="0" err="1">
                <a:solidFill>
                  <a:srgbClr val="004C67"/>
                </a:solidFill>
                <a:latin typeface="Arial" charset="0"/>
                <a:cs typeface="Arial" charset="0"/>
              </a:rPr>
              <a:t>Seaglider</a:t>
            </a:r>
            <a:r>
              <a:rPr lang="en-GB" sz="2000" b="1" baseline="0" dirty="0">
                <a:solidFill>
                  <a:srgbClr val="004C67"/>
                </a:solidFill>
                <a:latin typeface="Arial" charset="0"/>
                <a:cs typeface="Arial" charset="0"/>
              </a:rPr>
              <a:t> dissolved oxygen </a:t>
            </a:r>
            <a:r>
              <a:rPr lang="en-GB" sz="2000" b="1" baseline="0" dirty="0" smtClean="0">
                <a:solidFill>
                  <a:srgbClr val="004C67"/>
                </a:solidFill>
                <a:latin typeface="Arial" charset="0"/>
                <a:cs typeface="Arial" charset="0"/>
              </a:rPr>
              <a:t>measurements</a:t>
            </a:r>
            <a:endParaRPr lang="en-GB" sz="2000" b="1" baseline="0" dirty="0">
              <a:solidFill>
                <a:srgbClr val="004C67"/>
              </a:solidFill>
              <a:latin typeface="Arial" charset="0"/>
              <a:cs typeface="Arial" charset="0"/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1157" r="888" b="-2"/>
          <a:stretch>
            <a:fillRect/>
          </a:stretch>
        </p:blipFill>
        <p:spPr bwMode="auto">
          <a:xfrm>
            <a:off x="4011613" y="227013"/>
            <a:ext cx="4943475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1607" r="870"/>
          <a:stretch>
            <a:fillRect/>
          </a:stretch>
        </p:blipFill>
        <p:spPr bwMode="auto">
          <a:xfrm>
            <a:off x="4011613" y="3500438"/>
            <a:ext cx="49911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Box 12"/>
          <p:cNvSpPr txBox="1">
            <a:spLocks noChangeArrowheads="1"/>
          </p:cNvSpPr>
          <p:nvPr/>
        </p:nvSpPr>
        <p:spPr bwMode="auto">
          <a:xfrm>
            <a:off x="107505" y="5085184"/>
            <a:ext cx="3024335" cy="2041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buFontTx/>
              <a:buChar char="-"/>
            </a:pPr>
            <a:endParaRPr lang="en-GB" sz="1600" dirty="0" smtClean="0">
              <a:solidFill>
                <a:srgbClr val="ACA095"/>
              </a:solidFill>
            </a:endParaRPr>
          </a:p>
          <a:p>
            <a:pPr eaLnBrk="1" hangingPunct="1">
              <a:buFontTx/>
              <a:buBlip>
                <a:blip r:embed="rId2"/>
              </a:buBlip>
            </a:pPr>
            <a:r>
              <a:rPr lang="en-US" sz="2000" baseline="0" dirty="0" smtClean="0">
                <a:solidFill>
                  <a:srgbClr val="ACA095"/>
                </a:solidFill>
                <a:latin typeface="Arial" charset="0"/>
                <a:cs typeface="Arial" charset="0"/>
              </a:rPr>
              <a:t>23 + 158 dives</a:t>
            </a:r>
          </a:p>
          <a:p>
            <a:pPr eaLnBrk="1" hangingPunct="1">
              <a:buFontTx/>
              <a:buBlip>
                <a:blip r:embed="rId2"/>
              </a:buBlip>
            </a:pPr>
            <a:r>
              <a:rPr lang="en-US" sz="2000" baseline="0" dirty="0" smtClean="0">
                <a:solidFill>
                  <a:srgbClr val="ACA095"/>
                </a:solidFill>
                <a:latin typeface="Arial" charset="0"/>
                <a:cs typeface="Arial" charset="0"/>
              </a:rPr>
              <a:t>CASE PhD studentship with </a:t>
            </a:r>
            <a:r>
              <a:rPr lang="en-US" sz="2000" baseline="0" dirty="0" err="1" smtClean="0">
                <a:solidFill>
                  <a:srgbClr val="ACA095"/>
                </a:solidFill>
                <a:latin typeface="Arial" charset="0"/>
                <a:cs typeface="Arial" charset="0"/>
              </a:rPr>
              <a:t>Cefas</a:t>
            </a:r>
            <a:endParaRPr lang="en-US" sz="2000" baseline="0" dirty="0" smtClean="0">
              <a:solidFill>
                <a:srgbClr val="ACA095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Blip>
                <a:blip r:embed="rId2"/>
              </a:buBlip>
            </a:pPr>
            <a:r>
              <a:rPr lang="en-US" sz="2000" baseline="0" dirty="0" smtClean="0">
                <a:solidFill>
                  <a:srgbClr val="ACA095"/>
                </a:solidFill>
                <a:latin typeface="Arial" charset="0"/>
                <a:cs typeface="Arial" charset="0"/>
              </a:rPr>
              <a:t>Mechanisms for oxygen depletion</a:t>
            </a:r>
          </a:p>
          <a:p>
            <a:pPr>
              <a:buFontTx/>
              <a:buChar char="-"/>
            </a:pPr>
            <a:endParaRPr lang="en-GB" dirty="0" smtClean="0">
              <a:solidFill>
                <a:srgbClr val="ACA095"/>
              </a:solidFill>
            </a:endParaRPr>
          </a:p>
        </p:txBody>
      </p:sp>
      <p:sp>
        <p:nvSpPr>
          <p:cNvPr id="73731" name="Rectangle 2"/>
          <p:cNvSpPr txBox="1">
            <a:spLocks noChangeArrowheads="1"/>
          </p:cNvSpPr>
          <p:nvPr/>
        </p:nvSpPr>
        <p:spPr bwMode="auto">
          <a:xfrm>
            <a:off x="539750" y="682625"/>
            <a:ext cx="611981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b="1" baseline="0" dirty="0" smtClean="0">
                <a:solidFill>
                  <a:srgbClr val="004C67"/>
                </a:solidFill>
                <a:latin typeface="Arial" charset="0"/>
              </a:rPr>
              <a:t>UEA and </a:t>
            </a:r>
            <a:r>
              <a:rPr lang="en-US" b="1" baseline="0" dirty="0" err="1" smtClean="0">
                <a:solidFill>
                  <a:srgbClr val="004C67"/>
                </a:solidFill>
                <a:latin typeface="Arial" charset="0"/>
              </a:rPr>
              <a:t>Cefas</a:t>
            </a:r>
            <a:r>
              <a:rPr lang="en-US" b="1" baseline="0" dirty="0" smtClean="0">
                <a:solidFill>
                  <a:srgbClr val="004C67"/>
                </a:solidFill>
                <a:latin typeface="Arial" charset="0"/>
              </a:rPr>
              <a:t> </a:t>
            </a:r>
            <a:r>
              <a:rPr lang="en-US" b="1" baseline="0" dirty="0" err="1" smtClean="0">
                <a:solidFill>
                  <a:srgbClr val="004C67"/>
                </a:solidFill>
                <a:latin typeface="Arial" charset="0"/>
              </a:rPr>
              <a:t>Seaglider</a:t>
            </a:r>
            <a:r>
              <a:rPr lang="en-US" b="1" baseline="0" dirty="0" smtClean="0">
                <a:solidFill>
                  <a:srgbClr val="004C67"/>
                </a:solidFill>
                <a:latin typeface="Arial" charset="0"/>
              </a:rPr>
              <a:t> Deployment </a:t>
            </a:r>
            <a:br>
              <a:rPr lang="en-US" b="1" baseline="0" dirty="0" smtClean="0">
                <a:solidFill>
                  <a:srgbClr val="004C67"/>
                </a:solidFill>
                <a:latin typeface="Arial" charset="0"/>
              </a:rPr>
            </a:br>
            <a:r>
              <a:rPr lang="en-GB" b="1" baseline="0" dirty="0" smtClean="0">
                <a:solidFill>
                  <a:srgbClr val="ACA095"/>
                </a:solidFill>
                <a:latin typeface="Arial" charset="0"/>
              </a:rPr>
              <a:t>North Sea pilot study summer 2011</a:t>
            </a:r>
            <a:endParaRPr lang="en-US" baseline="0" dirty="0" smtClean="0">
              <a:solidFill>
                <a:srgbClr val="ACA095"/>
              </a:solidFill>
              <a:latin typeface="Arial" charset="0"/>
            </a:endParaRPr>
          </a:p>
        </p:txBody>
      </p:sp>
      <p:pic>
        <p:nvPicPr>
          <p:cNvPr id="2" name="Picture 1" descr="map_bathymetrycontou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5" y="1556792"/>
            <a:ext cx="2993155" cy="3672408"/>
          </a:xfrm>
          <a:prstGeom prst="rect">
            <a:avLst/>
          </a:prstGeom>
        </p:spPr>
      </p:pic>
      <p:pic>
        <p:nvPicPr>
          <p:cNvPr id="6" name="Picture 5" descr="21170627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512168"/>
            <a:ext cx="2132856" cy="21328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IMGP802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24937" r="3806"/>
          <a:stretch/>
        </p:blipFill>
        <p:spPr>
          <a:xfrm rot="16200000">
            <a:off x="6429100" y="4133969"/>
            <a:ext cx="3342588" cy="216024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 descr="Chlorophyll_hab_binned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212976"/>
            <a:ext cx="2769483" cy="1560832"/>
          </a:xfrm>
          <a:prstGeom prst="rect">
            <a:avLst/>
          </a:prstGeom>
        </p:spPr>
      </p:pic>
      <p:pic>
        <p:nvPicPr>
          <p:cNvPr id="4" name="Picture 3" descr="temp_hab_binned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556792"/>
            <a:ext cx="2736304" cy="15591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2229852" y="1973452"/>
            <a:ext cx="1959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0" dirty="0" err="1" smtClean="0">
                <a:solidFill>
                  <a:srgbClr val="000000"/>
                </a:solidFill>
                <a:latin typeface="Arial"/>
                <a:cs typeface="Arial"/>
              </a:rPr>
              <a:t>Metres</a:t>
            </a:r>
            <a:r>
              <a:rPr lang="en-US" sz="1100" baseline="0" dirty="0" smtClean="0">
                <a:solidFill>
                  <a:srgbClr val="000000"/>
                </a:solidFill>
                <a:latin typeface="Arial"/>
                <a:cs typeface="Arial"/>
              </a:rPr>
              <a:t>  above bottom</a:t>
            </a:r>
            <a:endParaRPr lang="en-US" sz="1100" baseline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237546" y="3629635"/>
            <a:ext cx="1959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0" dirty="0" err="1" smtClean="0">
                <a:solidFill>
                  <a:srgbClr val="000000"/>
                </a:solidFill>
                <a:latin typeface="Arial"/>
                <a:cs typeface="Arial"/>
              </a:rPr>
              <a:t>Metres</a:t>
            </a:r>
            <a:r>
              <a:rPr lang="en-US" sz="1100" baseline="0" dirty="0" smtClean="0">
                <a:solidFill>
                  <a:srgbClr val="000000"/>
                </a:solidFill>
                <a:latin typeface="Arial"/>
                <a:cs typeface="Arial"/>
              </a:rPr>
              <a:t>  above bottom</a:t>
            </a:r>
            <a:endParaRPr lang="en-US" sz="1100" baseline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 descr="oxygen_hab_binned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869160"/>
            <a:ext cx="2808312" cy="15679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6200000">
            <a:off x="2237546" y="5271010"/>
            <a:ext cx="1959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aseline="0" dirty="0" err="1" smtClean="0">
                <a:solidFill>
                  <a:srgbClr val="000000"/>
                </a:solidFill>
                <a:latin typeface="Arial"/>
                <a:cs typeface="Arial"/>
              </a:rPr>
              <a:t>Metres</a:t>
            </a:r>
            <a:r>
              <a:rPr lang="en-US" sz="1100" baseline="0" dirty="0" smtClean="0">
                <a:solidFill>
                  <a:srgbClr val="000000"/>
                </a:solidFill>
                <a:latin typeface="Arial"/>
                <a:cs typeface="Arial"/>
              </a:rPr>
              <a:t>  above bottom</a:t>
            </a:r>
            <a:endParaRPr lang="en-US" sz="1100" baseline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84168" y="1916832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0" dirty="0" smtClean="0">
                <a:solidFill>
                  <a:srgbClr val="000000"/>
                </a:solidFill>
                <a:latin typeface="Arial"/>
                <a:cs typeface="Arial"/>
              </a:rPr>
              <a:t>Temp</a:t>
            </a:r>
            <a:endParaRPr lang="en-US" sz="2000" baseline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84168" y="3717032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0" dirty="0" err="1" smtClean="0">
                <a:solidFill>
                  <a:srgbClr val="000000"/>
                </a:solidFill>
                <a:latin typeface="Arial"/>
                <a:cs typeface="Arial"/>
              </a:rPr>
              <a:t>Chlor</a:t>
            </a:r>
            <a:endParaRPr lang="en-US" sz="2000" baseline="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56176" y="5301208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0" dirty="0" smtClean="0">
                <a:solidFill>
                  <a:srgbClr val="000000"/>
                </a:solidFill>
                <a:latin typeface="Arial"/>
                <a:cs typeface="Arial"/>
              </a:rPr>
              <a:t>Oxy</a:t>
            </a:r>
            <a:endParaRPr lang="en-US" sz="2000" baseline="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279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>
          <a:xfrm>
            <a:off x="539750" y="682625"/>
            <a:ext cx="6242050" cy="719138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New sensors on a Seaglider </a:t>
            </a:r>
            <a:b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for krill dynamics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7900" y="1557338"/>
            <a:ext cx="4267200" cy="29638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Blip>
                <a:blip r:embed="rId3"/>
              </a:buBlip>
              <a:defRPr/>
            </a:pPr>
            <a:endParaRPr lang="en-US" sz="2000" dirty="0">
              <a:solidFill>
                <a:srgbClr val="ACA095"/>
              </a:solidFill>
              <a:ea typeface="ＭＳ Ｐゴシック" charset="-128"/>
              <a:cs typeface="ＭＳ Ｐゴシック" charset="-128"/>
            </a:endParaRPr>
          </a:p>
          <a:p>
            <a:pPr>
              <a:buFontTx/>
              <a:buBlip>
                <a:blip r:embed="rId3"/>
              </a:buBlip>
              <a:defRPr/>
            </a:pPr>
            <a:r>
              <a:rPr lang="en-US" sz="2000" baseline="0" dirty="0" err="1">
                <a:solidFill>
                  <a:srgbClr val="004C67"/>
                </a:solidFill>
                <a:latin typeface="Arial"/>
              </a:rPr>
              <a:t>Imagenex</a:t>
            </a:r>
            <a:r>
              <a:rPr lang="en-US" sz="2000" baseline="0" dirty="0">
                <a:solidFill>
                  <a:srgbClr val="004C67"/>
                </a:solidFill>
                <a:latin typeface="Arial"/>
              </a:rPr>
              <a:t> echo sounder – for acoustic backscatter signal strength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en-GB" sz="2000" baseline="0" dirty="0">
                <a:solidFill>
                  <a:srgbClr val="004C67"/>
                </a:solidFill>
                <a:latin typeface="Arial" charset="0"/>
                <a:cs typeface="Arial" charset="0"/>
              </a:rPr>
              <a:t>120 kHz single beam echo sounder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en-GB" sz="2000" baseline="0" dirty="0" smtClean="0">
                <a:solidFill>
                  <a:srgbClr val="004C67"/>
                </a:solidFill>
                <a:latin typeface="Arial" charset="0"/>
                <a:cs typeface="Arial" charset="0"/>
              </a:rPr>
              <a:t>Known </a:t>
            </a:r>
            <a:r>
              <a:rPr lang="en-GB" sz="2000" baseline="0" dirty="0">
                <a:solidFill>
                  <a:srgbClr val="004C67"/>
                </a:solidFill>
                <a:latin typeface="Arial" charset="0"/>
                <a:cs typeface="Arial" charset="0"/>
              </a:rPr>
              <a:t>acoustic characteristics</a:t>
            </a:r>
          </a:p>
          <a:p>
            <a:pPr>
              <a:buFontTx/>
              <a:buBlip>
                <a:blip r:embed="rId3"/>
              </a:buBlip>
              <a:defRPr/>
            </a:pPr>
            <a:r>
              <a:rPr lang="en-GB" sz="2000" baseline="0" dirty="0">
                <a:solidFill>
                  <a:srgbClr val="004C67"/>
                </a:solidFill>
                <a:latin typeface="Arial" charset="0"/>
                <a:cs typeface="Arial" charset="0"/>
              </a:rPr>
              <a:t>0.5 m bins, with range to 100 m</a:t>
            </a:r>
          </a:p>
          <a:p>
            <a:pPr>
              <a:defRPr/>
            </a:pPr>
            <a:endParaRPr lang="en-US" sz="2000" baseline="0" dirty="0">
              <a:solidFill>
                <a:srgbClr val="004C67"/>
              </a:solidFill>
              <a:latin typeface="Arial"/>
            </a:endParaRPr>
          </a:p>
          <a:p>
            <a:pPr>
              <a:buFontTx/>
              <a:buBlip>
                <a:blip r:embed="rId3"/>
              </a:buBlip>
              <a:defRPr/>
            </a:pPr>
            <a:endParaRPr lang="en-US" sz="2000" dirty="0">
              <a:solidFill>
                <a:srgbClr val="ACA095"/>
              </a:solidFill>
              <a:ea typeface="ＭＳ Ｐゴシック" charset="-128"/>
              <a:cs typeface="ＭＳ Ｐゴシック" charset="-128"/>
            </a:endParaRPr>
          </a:p>
          <a:p>
            <a:pPr>
              <a:defRPr/>
            </a:pPr>
            <a:endParaRPr lang="en-US" sz="2000" baseline="0" dirty="0">
              <a:solidFill>
                <a:srgbClr val="004C67"/>
              </a:solidFill>
              <a:latin typeface="Arial"/>
            </a:endParaRPr>
          </a:p>
        </p:txBody>
      </p:sp>
      <p:grpSp>
        <p:nvGrpSpPr>
          <p:cNvPr id="78852" name="Group 4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427538" y="3860800"/>
            <a:ext cx="4752975" cy="2997200"/>
            <a:chOff x="1440211" y="22969733"/>
            <a:chExt cx="8568952" cy="5761883"/>
          </a:xfrm>
        </p:grpSpPr>
        <p:grpSp>
          <p:nvGrpSpPr>
            <p:cNvPr id="78854" name="Group 41"/>
            <p:cNvGrpSpPr>
              <a:grpSpLocks/>
            </p:cNvGrpSpPr>
            <p:nvPr/>
          </p:nvGrpSpPr>
          <p:grpSpPr bwMode="auto">
            <a:xfrm>
              <a:off x="1440211" y="22969733"/>
              <a:ext cx="8568952" cy="5761883"/>
              <a:chOff x="1440211" y="21746839"/>
              <a:chExt cx="8568952" cy="5761883"/>
            </a:xfrm>
          </p:grpSpPr>
          <p:pic>
            <p:nvPicPr>
              <p:cNvPr id="78856" name="Picture 22" descr="C:\Users\DAMAOI\Documents\Plots\Image Pool\image4.jpe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9570"/>
              <a:stretch>
                <a:fillRect/>
              </a:stretch>
            </p:blipFill>
            <p:spPr bwMode="auto">
              <a:xfrm>
                <a:off x="1440211" y="21746839"/>
                <a:ext cx="8568952" cy="5761883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857" name="Picture 21" descr="C:\Users\DAMAOI\Documents\Plots\Image Pool\image5.jpe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1561" y="21748082"/>
                <a:ext cx="3564396" cy="4752528"/>
              </a:xfrm>
              <a:prstGeom prst="rect">
                <a:avLst/>
              </a:prstGeom>
              <a:noFill/>
              <a:ln w="12700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858" name="Freeform 35"/>
              <p:cNvSpPr>
                <a:spLocks/>
              </p:cNvSpPr>
              <p:nvPr/>
            </p:nvSpPr>
            <p:spPr bwMode="auto">
              <a:xfrm rot="167220">
                <a:off x="4425185" y="22864169"/>
                <a:ext cx="1546860" cy="2773680"/>
              </a:xfrm>
              <a:custGeom>
                <a:avLst/>
                <a:gdLst>
                  <a:gd name="T0" fmla="*/ 15240 w 1546860"/>
                  <a:gd name="T1" fmla="*/ 0 h 2773680"/>
                  <a:gd name="T2" fmla="*/ 0 w 1546860"/>
                  <a:gd name="T3" fmla="*/ 662940 h 2773680"/>
                  <a:gd name="T4" fmla="*/ 76200 w 1546860"/>
                  <a:gd name="T5" fmla="*/ 1348740 h 2773680"/>
                  <a:gd name="T6" fmla="*/ 270510 w 1546860"/>
                  <a:gd name="T7" fmla="*/ 2103120 h 2773680"/>
                  <a:gd name="T8" fmla="*/ 556260 w 1546860"/>
                  <a:gd name="T9" fmla="*/ 2754630 h 2773680"/>
                  <a:gd name="T10" fmla="*/ 681990 w 1546860"/>
                  <a:gd name="T11" fmla="*/ 2773680 h 2773680"/>
                  <a:gd name="T12" fmla="*/ 819150 w 1546860"/>
                  <a:gd name="T13" fmla="*/ 2674620 h 2773680"/>
                  <a:gd name="T14" fmla="*/ 853440 w 1546860"/>
                  <a:gd name="T15" fmla="*/ 2632710 h 2773680"/>
                  <a:gd name="T16" fmla="*/ 861060 w 1546860"/>
                  <a:gd name="T17" fmla="*/ 2621280 h 2773680"/>
                  <a:gd name="T18" fmla="*/ 868680 w 1546860"/>
                  <a:gd name="T19" fmla="*/ 2598420 h 2773680"/>
                  <a:gd name="T20" fmla="*/ 872490 w 1546860"/>
                  <a:gd name="T21" fmla="*/ 2586990 h 2773680"/>
                  <a:gd name="T22" fmla="*/ 883920 w 1546860"/>
                  <a:gd name="T23" fmla="*/ 2575560 h 2773680"/>
                  <a:gd name="T24" fmla="*/ 1535430 w 1546860"/>
                  <a:gd name="T25" fmla="*/ 765810 h 2773680"/>
                  <a:gd name="T26" fmla="*/ 1546860 w 1546860"/>
                  <a:gd name="T27" fmla="*/ 701040 h 2773680"/>
                  <a:gd name="T28" fmla="*/ 1535430 w 1546860"/>
                  <a:gd name="T29" fmla="*/ 598170 h 2773680"/>
                  <a:gd name="T30" fmla="*/ 15240 w 1546860"/>
                  <a:gd name="T31" fmla="*/ 0 h 277368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546860" h="2773680">
                    <a:moveTo>
                      <a:pt x="15240" y="0"/>
                    </a:moveTo>
                    <a:lnTo>
                      <a:pt x="0" y="662940"/>
                    </a:lnTo>
                    <a:lnTo>
                      <a:pt x="76200" y="1348740"/>
                    </a:lnTo>
                    <a:lnTo>
                      <a:pt x="270510" y="2103120"/>
                    </a:lnTo>
                    <a:lnTo>
                      <a:pt x="556260" y="2754630"/>
                    </a:lnTo>
                    <a:lnTo>
                      <a:pt x="681990" y="2773680"/>
                    </a:lnTo>
                    <a:lnTo>
                      <a:pt x="819150" y="2674620"/>
                    </a:lnTo>
                    <a:cubicBezTo>
                      <a:pt x="859607" y="2634163"/>
                      <a:pt x="835783" y="2663609"/>
                      <a:pt x="853440" y="2632710"/>
                    </a:cubicBezTo>
                    <a:cubicBezTo>
                      <a:pt x="855712" y="2628734"/>
                      <a:pt x="859200" y="2625464"/>
                      <a:pt x="861060" y="2621280"/>
                    </a:cubicBezTo>
                    <a:cubicBezTo>
                      <a:pt x="864322" y="2613940"/>
                      <a:pt x="866140" y="2606040"/>
                      <a:pt x="868680" y="2598420"/>
                    </a:cubicBezTo>
                    <a:cubicBezTo>
                      <a:pt x="869950" y="2594610"/>
                      <a:pt x="869650" y="2589830"/>
                      <a:pt x="872490" y="2586990"/>
                    </a:cubicBezTo>
                    <a:lnTo>
                      <a:pt x="883920" y="2575560"/>
                    </a:lnTo>
                    <a:lnTo>
                      <a:pt x="1535430" y="765810"/>
                    </a:lnTo>
                    <a:lnTo>
                      <a:pt x="1546860" y="701040"/>
                    </a:lnTo>
                    <a:lnTo>
                      <a:pt x="1535430" y="598170"/>
                    </a:lnTo>
                    <a:lnTo>
                      <a:pt x="15240" y="0"/>
                    </a:lnTo>
                    <a:close/>
                  </a:path>
                </a:pathLst>
              </a:custGeom>
              <a:noFill/>
              <a:ln w="47625" cap="rnd" cmpd="sng">
                <a:solidFill>
                  <a:srgbClr val="FF0000">
                    <a:alpha val="76077"/>
                  </a:srgbClr>
                </a:solidFill>
                <a:prstDash val="sys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ACA095"/>
                  </a:solidFill>
                </a:endParaRPr>
              </a:p>
            </p:txBody>
          </p:sp>
          <p:cxnSp>
            <p:nvCxnSpPr>
              <p:cNvPr id="78859" name="Straight Arrow Connector 37"/>
              <p:cNvCxnSpPr>
                <a:cxnSpLocks noChangeShapeType="1"/>
              </p:cNvCxnSpPr>
              <p:nvPr/>
            </p:nvCxnSpPr>
            <p:spPr bwMode="auto">
              <a:xfrm flipV="1">
                <a:off x="6048723" y="23620290"/>
                <a:ext cx="2160240" cy="70766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78855" name="TextBox 33"/>
            <p:cNvSpPr txBox="1">
              <a:spLocks noChangeArrowheads="1"/>
            </p:cNvSpPr>
            <p:nvPr/>
          </p:nvSpPr>
          <p:spPr bwMode="auto">
            <a:xfrm rot="1444938">
              <a:off x="4272716" y="23726098"/>
              <a:ext cx="2514642" cy="62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-250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smtClean="0">
                  <a:solidFill>
                    <a:srgbClr val="ACA095"/>
                  </a:solidFill>
                  <a:latin typeface="Arial" charset="0"/>
                  <a:ea typeface="MS PGothic" charset="0"/>
                  <a:cs typeface="MS PGothic" charset="0"/>
                  <a:sym typeface="Helvetica Light" charset="0"/>
                </a:rPr>
                <a:t>echo </a:t>
              </a:r>
            </a:p>
            <a:p>
              <a:pPr eaLnBrk="1" hangingPunct="1"/>
              <a:r>
                <a:rPr lang="en-US" sz="1600" smtClean="0">
                  <a:solidFill>
                    <a:srgbClr val="ACA095"/>
                  </a:solidFill>
                  <a:latin typeface="Arial" charset="0"/>
                  <a:ea typeface="MS PGothic" charset="0"/>
                  <a:cs typeface="MS PGothic" charset="0"/>
                  <a:sym typeface="Helvetica Light" charset="0"/>
                </a:rPr>
                <a:t>sounder </a:t>
              </a:r>
              <a:endParaRPr lang="en-GB" sz="1600" smtClean="0">
                <a:solidFill>
                  <a:srgbClr val="ACA095"/>
                </a:solidFill>
                <a:latin typeface="Arial" charset="0"/>
                <a:ea typeface="MS PGothic" charset="0"/>
                <a:cs typeface="MS PGothic" charset="0"/>
                <a:sym typeface="Helvetica Light" charset="0"/>
              </a:endParaRPr>
            </a:p>
          </p:txBody>
        </p:sp>
      </p:grpSp>
      <p:pic>
        <p:nvPicPr>
          <p:cNvPr id="78853" name="Picture 16" descr="Kri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27384"/>
            <a:ext cx="230425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glider_target_example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1"/>
          <a:stretch/>
        </p:blipFill>
        <p:spPr>
          <a:xfrm>
            <a:off x="107504" y="1558976"/>
            <a:ext cx="3960440" cy="273412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 cmpd="sng">
            <a:solidFill>
              <a:srgbClr val="0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" descr="upcast_downcast_illustration angles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1"/>
          <a:stretch/>
        </p:blipFill>
        <p:spPr bwMode="auto">
          <a:xfrm>
            <a:off x="35499" y="4446557"/>
            <a:ext cx="4320477" cy="2150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8256"/>
            <a:ext cx="8229600" cy="854968"/>
          </a:xfrm>
        </p:spPr>
        <p:txBody>
          <a:bodyPr>
            <a:normAutofit/>
          </a:bodyPr>
          <a:lstStyle/>
          <a:p>
            <a:r>
              <a:rPr lang="en-GB" smtClean="0"/>
              <a:t>Osmosis gliders</a:t>
            </a:r>
            <a:endParaRPr lang="en-GB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18335815"/>
              </p:ext>
            </p:extLst>
          </p:nvPr>
        </p:nvGraphicFramePr>
        <p:xfrm>
          <a:off x="250825" y="127173"/>
          <a:ext cx="8353425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/>
          <p:cNvSpPr txBox="1"/>
          <p:nvPr/>
        </p:nvSpPr>
        <p:spPr>
          <a:xfrm>
            <a:off x="3203848" y="836712"/>
            <a:ext cx="1224136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aseline="0" smtClean="0">
                <a:solidFill>
                  <a:prstClr val="black"/>
                </a:solidFill>
                <a:latin typeface="Calibri"/>
              </a:rPr>
              <a:t>617 dives</a:t>
            </a:r>
            <a:endParaRPr lang="en-GB" sz="2000" baseline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3203848" y="3068960"/>
            <a:ext cx="1224136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aseline="0" smtClean="0">
                <a:solidFill>
                  <a:prstClr val="black"/>
                </a:solidFill>
                <a:latin typeface="Calibri"/>
              </a:rPr>
              <a:t>519 dives</a:t>
            </a:r>
            <a:endParaRPr lang="en-GB" sz="2000" baseline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1043608" y="1916832"/>
            <a:ext cx="1224136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aseline="0" smtClean="0">
                <a:solidFill>
                  <a:prstClr val="black"/>
                </a:solidFill>
                <a:latin typeface="Calibri"/>
              </a:rPr>
              <a:t>656 dives</a:t>
            </a:r>
            <a:endParaRPr lang="en-GB" sz="2000" baseline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1043608" y="2492896"/>
            <a:ext cx="1224136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aseline="0" smtClean="0">
                <a:solidFill>
                  <a:prstClr val="black"/>
                </a:solidFill>
                <a:latin typeface="Calibri"/>
              </a:rPr>
              <a:t>655 dives</a:t>
            </a:r>
            <a:endParaRPr lang="en-GB" sz="2000" baseline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5724128" y="1916832"/>
            <a:ext cx="1800200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aseline="0" smtClean="0">
                <a:solidFill>
                  <a:prstClr val="black"/>
                </a:solidFill>
                <a:latin typeface="Calibri"/>
              </a:rPr>
              <a:t>430 (590) dives</a:t>
            </a:r>
            <a:endParaRPr lang="en-GB" sz="2000" baseline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5939571" y="2492896"/>
            <a:ext cx="1224136" cy="3600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2000" baseline="0" smtClean="0">
                <a:solidFill>
                  <a:prstClr val="black"/>
                </a:solidFill>
                <a:latin typeface="Calibri"/>
              </a:rPr>
              <a:t>804 dives</a:t>
            </a:r>
            <a:endParaRPr lang="en-GB" sz="2000" baseline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624228" y="1918173"/>
            <a:ext cx="792000" cy="360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48000" y="3032960"/>
            <a:ext cx="478800" cy="360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907704" y="1919973"/>
            <a:ext cx="1224000" cy="36000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aseline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3995936" y="2748061"/>
            <a:ext cx="1152128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aseline="0" smtClean="0">
                <a:solidFill>
                  <a:prstClr val="black"/>
                </a:solidFill>
                <a:latin typeface="Calibri"/>
              </a:rPr>
              <a:t>Cond. sensor</a:t>
            </a:r>
            <a:endParaRPr lang="en-US" sz="1200" baseline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"/>
          <p:cNvSpPr txBox="1"/>
          <p:nvPr/>
        </p:nvSpPr>
        <p:spPr>
          <a:xfrm>
            <a:off x="6516216" y="1667941"/>
            <a:ext cx="1152128" cy="28803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200" baseline="0" smtClean="0">
                <a:solidFill>
                  <a:prstClr val="black"/>
                </a:solidFill>
                <a:latin typeface="Calibri"/>
              </a:rPr>
              <a:t>Oxygen sensor</a:t>
            </a:r>
            <a:endParaRPr lang="en-US" sz="1200" baseline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" descr="ma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1" t="27397" r="21191" b="52681"/>
          <a:stretch/>
        </p:blipFill>
        <p:spPr bwMode="auto">
          <a:xfrm>
            <a:off x="4716016" y="4509120"/>
            <a:ext cx="3719475" cy="223224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map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22610" r="20277" b="47672"/>
          <a:stretch>
            <a:fillRect/>
          </a:stretch>
        </p:blipFill>
        <p:spPr bwMode="auto">
          <a:xfrm>
            <a:off x="781896" y="4535615"/>
            <a:ext cx="3718096" cy="22030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 bwMode="auto">
          <a:xfrm>
            <a:off x="2339752" y="5517232"/>
            <a:ext cx="360040" cy="216024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708137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xOHBKO72IsOSOlfWUGffA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ACA095"/>
      </a:dk1>
      <a:lt1>
        <a:srgbClr val="FFFFFF"/>
      </a:lt1>
      <a:dk2>
        <a:srgbClr val="004C67"/>
      </a:dk2>
      <a:lt2>
        <a:srgbClr val="808080"/>
      </a:lt2>
      <a:accent1>
        <a:srgbClr val="004C67"/>
      </a:accent1>
      <a:accent2>
        <a:srgbClr val="AB9F94"/>
      </a:accent2>
      <a:accent3>
        <a:srgbClr val="FFFFFF"/>
      </a:accent3>
      <a:accent4>
        <a:srgbClr val="92887E"/>
      </a:accent4>
      <a:accent5>
        <a:srgbClr val="AAB2B8"/>
      </a:accent5>
      <a:accent6>
        <a:srgbClr val="9B9086"/>
      </a:accent6>
      <a:hlink>
        <a:srgbClr val="FFA023"/>
      </a:hlink>
      <a:folHlink>
        <a:srgbClr val="605B4D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ACA095"/>
        </a:dk1>
        <a:lt1>
          <a:srgbClr val="FFFFFF"/>
        </a:lt1>
        <a:dk2>
          <a:srgbClr val="004C67"/>
        </a:dk2>
        <a:lt2>
          <a:srgbClr val="808080"/>
        </a:lt2>
        <a:accent1>
          <a:srgbClr val="004C67"/>
        </a:accent1>
        <a:accent2>
          <a:srgbClr val="AB9F94"/>
        </a:accent2>
        <a:accent3>
          <a:srgbClr val="FFFFFF"/>
        </a:accent3>
        <a:accent4>
          <a:srgbClr val="92887E"/>
        </a:accent4>
        <a:accent5>
          <a:srgbClr val="AAB2B8"/>
        </a:accent5>
        <a:accent6>
          <a:srgbClr val="9B9086"/>
        </a:accent6>
        <a:hlink>
          <a:srgbClr val="AB9F94"/>
        </a:hlink>
        <a:folHlink>
          <a:srgbClr val="AB9F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 Presentation">
  <a:themeElements>
    <a:clrScheme name="">
      <a:dk1>
        <a:srgbClr val="ACA095"/>
      </a:dk1>
      <a:lt1>
        <a:srgbClr val="FFFFFF"/>
      </a:lt1>
      <a:dk2>
        <a:srgbClr val="004C67"/>
      </a:dk2>
      <a:lt2>
        <a:srgbClr val="808080"/>
      </a:lt2>
      <a:accent1>
        <a:srgbClr val="004C67"/>
      </a:accent1>
      <a:accent2>
        <a:srgbClr val="AB9F94"/>
      </a:accent2>
      <a:accent3>
        <a:srgbClr val="FFFFFF"/>
      </a:accent3>
      <a:accent4>
        <a:srgbClr val="92887E"/>
      </a:accent4>
      <a:accent5>
        <a:srgbClr val="AAB2B8"/>
      </a:accent5>
      <a:accent6>
        <a:srgbClr val="9B9086"/>
      </a:accent6>
      <a:hlink>
        <a:srgbClr val="FFA023"/>
      </a:hlink>
      <a:folHlink>
        <a:srgbClr val="605B4D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" pitchFamily="-9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ACA095"/>
        </a:dk1>
        <a:lt1>
          <a:srgbClr val="FFFFFF"/>
        </a:lt1>
        <a:dk2>
          <a:srgbClr val="004C67"/>
        </a:dk2>
        <a:lt2>
          <a:srgbClr val="808080"/>
        </a:lt2>
        <a:accent1>
          <a:srgbClr val="004C67"/>
        </a:accent1>
        <a:accent2>
          <a:srgbClr val="AB9F94"/>
        </a:accent2>
        <a:accent3>
          <a:srgbClr val="FFFFFF"/>
        </a:accent3>
        <a:accent4>
          <a:srgbClr val="92887E"/>
        </a:accent4>
        <a:accent5>
          <a:srgbClr val="AAB2B8"/>
        </a:accent5>
        <a:accent6>
          <a:srgbClr val="9B9086"/>
        </a:accent6>
        <a:hlink>
          <a:srgbClr val="AB9F94"/>
        </a:hlink>
        <a:folHlink>
          <a:srgbClr val="AB9F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lank Presentation">
  <a:themeElements>
    <a:clrScheme name="">
      <a:dk1>
        <a:srgbClr val="ACA095"/>
      </a:dk1>
      <a:lt1>
        <a:srgbClr val="FFFFFF"/>
      </a:lt1>
      <a:dk2>
        <a:srgbClr val="004C67"/>
      </a:dk2>
      <a:lt2>
        <a:srgbClr val="808080"/>
      </a:lt2>
      <a:accent1>
        <a:srgbClr val="004C67"/>
      </a:accent1>
      <a:accent2>
        <a:srgbClr val="AB9F94"/>
      </a:accent2>
      <a:accent3>
        <a:srgbClr val="FFFFFF"/>
      </a:accent3>
      <a:accent4>
        <a:srgbClr val="92887E"/>
      </a:accent4>
      <a:accent5>
        <a:srgbClr val="AAB2B8"/>
      </a:accent5>
      <a:accent6>
        <a:srgbClr val="9B9086"/>
      </a:accent6>
      <a:hlink>
        <a:srgbClr val="FFA023"/>
      </a:hlink>
      <a:folHlink>
        <a:srgbClr val="605B4D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ACA095"/>
        </a:dk1>
        <a:lt1>
          <a:srgbClr val="FFFFFF"/>
        </a:lt1>
        <a:dk2>
          <a:srgbClr val="004C67"/>
        </a:dk2>
        <a:lt2>
          <a:srgbClr val="808080"/>
        </a:lt2>
        <a:accent1>
          <a:srgbClr val="004C67"/>
        </a:accent1>
        <a:accent2>
          <a:srgbClr val="AB9F94"/>
        </a:accent2>
        <a:accent3>
          <a:srgbClr val="FFFFFF"/>
        </a:accent3>
        <a:accent4>
          <a:srgbClr val="92887E"/>
        </a:accent4>
        <a:accent5>
          <a:srgbClr val="AAB2B8"/>
        </a:accent5>
        <a:accent6>
          <a:srgbClr val="9B9086"/>
        </a:accent6>
        <a:hlink>
          <a:srgbClr val="AB9F94"/>
        </a:hlink>
        <a:folHlink>
          <a:srgbClr val="AB9F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Blank Presentation">
  <a:themeElements>
    <a:clrScheme name="">
      <a:dk1>
        <a:srgbClr val="ACA095"/>
      </a:dk1>
      <a:lt1>
        <a:srgbClr val="FFFFFF"/>
      </a:lt1>
      <a:dk2>
        <a:srgbClr val="004C67"/>
      </a:dk2>
      <a:lt2>
        <a:srgbClr val="808080"/>
      </a:lt2>
      <a:accent1>
        <a:srgbClr val="004C67"/>
      </a:accent1>
      <a:accent2>
        <a:srgbClr val="AB9F94"/>
      </a:accent2>
      <a:accent3>
        <a:srgbClr val="FFFFFF"/>
      </a:accent3>
      <a:accent4>
        <a:srgbClr val="92887E"/>
      </a:accent4>
      <a:accent5>
        <a:srgbClr val="AAB2B8"/>
      </a:accent5>
      <a:accent6>
        <a:srgbClr val="9B9086"/>
      </a:accent6>
      <a:hlink>
        <a:srgbClr val="FFA023"/>
      </a:hlink>
      <a:folHlink>
        <a:srgbClr val="605B4D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ACA095"/>
        </a:dk1>
        <a:lt1>
          <a:srgbClr val="FFFFFF"/>
        </a:lt1>
        <a:dk2>
          <a:srgbClr val="004C67"/>
        </a:dk2>
        <a:lt2>
          <a:srgbClr val="808080"/>
        </a:lt2>
        <a:accent1>
          <a:srgbClr val="004C67"/>
        </a:accent1>
        <a:accent2>
          <a:srgbClr val="AB9F94"/>
        </a:accent2>
        <a:accent3>
          <a:srgbClr val="FFFFFF"/>
        </a:accent3>
        <a:accent4>
          <a:srgbClr val="92887E"/>
        </a:accent4>
        <a:accent5>
          <a:srgbClr val="AAB2B8"/>
        </a:accent5>
        <a:accent6>
          <a:srgbClr val="9B9086"/>
        </a:accent6>
        <a:hlink>
          <a:srgbClr val="AB9F94"/>
        </a:hlink>
        <a:folHlink>
          <a:srgbClr val="AB9F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Blank Presentation">
  <a:themeElements>
    <a:clrScheme name="">
      <a:dk1>
        <a:srgbClr val="ACA095"/>
      </a:dk1>
      <a:lt1>
        <a:srgbClr val="FFFFFF"/>
      </a:lt1>
      <a:dk2>
        <a:srgbClr val="004C67"/>
      </a:dk2>
      <a:lt2>
        <a:srgbClr val="808080"/>
      </a:lt2>
      <a:accent1>
        <a:srgbClr val="004C67"/>
      </a:accent1>
      <a:accent2>
        <a:srgbClr val="AB9F94"/>
      </a:accent2>
      <a:accent3>
        <a:srgbClr val="FFFFFF"/>
      </a:accent3>
      <a:accent4>
        <a:srgbClr val="92887E"/>
      </a:accent4>
      <a:accent5>
        <a:srgbClr val="AAB2B8"/>
      </a:accent5>
      <a:accent6>
        <a:srgbClr val="9B9086"/>
      </a:accent6>
      <a:hlink>
        <a:srgbClr val="FFA023"/>
      </a:hlink>
      <a:folHlink>
        <a:srgbClr val="605B4D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ACA095"/>
        </a:dk1>
        <a:lt1>
          <a:srgbClr val="FFFFFF"/>
        </a:lt1>
        <a:dk2>
          <a:srgbClr val="004C67"/>
        </a:dk2>
        <a:lt2>
          <a:srgbClr val="808080"/>
        </a:lt2>
        <a:accent1>
          <a:srgbClr val="004C67"/>
        </a:accent1>
        <a:accent2>
          <a:srgbClr val="AB9F94"/>
        </a:accent2>
        <a:accent3>
          <a:srgbClr val="FFFFFF"/>
        </a:accent3>
        <a:accent4>
          <a:srgbClr val="92887E"/>
        </a:accent4>
        <a:accent5>
          <a:srgbClr val="AAB2B8"/>
        </a:accent5>
        <a:accent6>
          <a:srgbClr val="9B9086"/>
        </a:accent6>
        <a:hlink>
          <a:srgbClr val="AB9F94"/>
        </a:hlink>
        <a:folHlink>
          <a:srgbClr val="AB9F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808080"/>
    </a:dk1>
    <a:lt1>
      <a:srgbClr val="ACA095"/>
    </a:lt1>
    <a:dk2>
      <a:srgbClr val="004C67"/>
    </a:dk2>
    <a:lt2>
      <a:srgbClr val="FFFFFF"/>
    </a:lt2>
    <a:accent1>
      <a:srgbClr val="FFFFFF"/>
    </a:accent1>
    <a:accent2>
      <a:srgbClr val="AB9F94"/>
    </a:accent2>
    <a:accent3>
      <a:srgbClr val="AAB2B8"/>
    </a:accent3>
    <a:accent4>
      <a:srgbClr val="92887E"/>
    </a:accent4>
    <a:accent5>
      <a:srgbClr val="FFFFFF"/>
    </a:accent5>
    <a:accent6>
      <a:srgbClr val="9B9086"/>
    </a:accent6>
    <a:hlink>
      <a:srgbClr val="FFA023"/>
    </a:hlink>
    <a:folHlink>
      <a:srgbClr val="605B4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4310</TotalTime>
  <Words>789</Words>
  <Application>Microsoft Macintosh PowerPoint</Application>
  <PresentationFormat>On-screen Show (4:3)</PresentationFormat>
  <Paragraphs>167</Paragraphs>
  <Slides>16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Blank Presentation</vt:lpstr>
      <vt:lpstr>3_Blank Presentation</vt:lpstr>
      <vt:lpstr>4_Blank Presentation</vt:lpstr>
      <vt:lpstr>5_Blank Presentation</vt:lpstr>
      <vt:lpstr>10_Blank Presentation</vt:lpstr>
      <vt:lpstr>Office Theme</vt:lpstr>
      <vt:lpstr>Seagliders as a multidisciplinary ocean observing platform</vt:lpstr>
      <vt:lpstr>Seagliders : a new component of the ocean observing system</vt:lpstr>
      <vt:lpstr>Seaglider sensors </vt:lpstr>
      <vt:lpstr>UEA Seaglider Group Deployments to date: </vt:lpstr>
      <vt:lpstr>PowerPoint Presentation</vt:lpstr>
      <vt:lpstr>PowerPoint Presentation</vt:lpstr>
      <vt:lpstr>PowerPoint Presentation</vt:lpstr>
      <vt:lpstr>New sensors on a Seaglider  for krill dynamics</vt:lpstr>
      <vt:lpstr>Osmosis gliders</vt:lpstr>
      <vt:lpstr>Seaglider study of deepening and shoaling of mixed layer</vt:lpstr>
      <vt:lpstr>Brahan Project with Marine Scotland Science</vt:lpstr>
      <vt:lpstr>Brahan Project with Marine Scotland Science</vt:lpstr>
      <vt:lpstr>Seaglider infrastructure</vt:lpstr>
      <vt:lpstr>Data processing and calibration</vt:lpstr>
      <vt:lpstr>New Sensors for Gliders</vt:lpstr>
      <vt:lpstr>The Way Forward?</vt:lpstr>
    </vt:vector>
  </TitlesOfParts>
  <Company>	閘]皤逄掘뿿_xd8a0_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Coward</dc:creator>
  <cp:lastModifiedBy>Rob Hall</cp:lastModifiedBy>
  <cp:revision>450</cp:revision>
  <dcterms:created xsi:type="dcterms:W3CDTF">2009-09-30T09:40:24Z</dcterms:created>
  <dcterms:modified xsi:type="dcterms:W3CDTF">2014-05-07T06:19:55Z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-736261037</vt:i4>
  </property>
  <property fmtid="{D5CDD505-2E9C-101B-9397-08002B2CF9AE}" pid="3" name="_NewReviewCycle">
    <vt:lpwstr/>
  </property>
  <property fmtid="{D5CDD505-2E9C-101B-9397-08002B2CF9AE}" pid="4" name="_EmailSubject">
    <vt:lpwstr>new logo</vt:lpwstr>
  </property>
  <property fmtid="{D5CDD505-2E9C-101B-9397-08002B2CF9AE}" pid="5" name="_AuthorEmail">
    <vt:lpwstr>A.Ogden@uea.ac.uk</vt:lpwstr>
  </property>
  <property fmtid="{D5CDD505-2E9C-101B-9397-08002B2CF9AE}" pid="6" name="_AuthorEmailDisplayName">
    <vt:lpwstr>Ogden Annie Ms (MAC)</vt:lpwstr>
  </property>
  <property fmtid="{D5CDD505-2E9C-101B-9397-08002B2CF9AE}" pid="7" name="_ReviewingToolsShownOnce">
    <vt:lpwstr/>
  </property>
</Properties>
</file>