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314" r:id="rId4"/>
    <p:sldId id="313" r:id="rId5"/>
    <p:sldId id="319" r:id="rId6"/>
    <p:sldId id="318" r:id="rId7"/>
    <p:sldId id="317" r:id="rId8"/>
    <p:sldId id="325" r:id="rId9"/>
    <p:sldId id="323" r:id="rId10"/>
    <p:sldId id="326" r:id="rId11"/>
    <p:sldId id="322" r:id="rId12"/>
    <p:sldId id="321" r:id="rId13"/>
    <p:sldId id="328" r:id="rId14"/>
    <p:sldId id="316" r:id="rId15"/>
    <p:sldId id="300" r:id="rId16"/>
    <p:sldId id="301" r:id="rId17"/>
    <p:sldId id="294" r:id="rId18"/>
    <p:sldId id="324" r:id="rId19"/>
    <p:sldId id="310" r:id="rId20"/>
    <p:sldId id="327" r:id="rId21"/>
  </p:sldIdLst>
  <p:sldSz cx="9144000" cy="6858000" type="screen4x3"/>
  <p:notesSz cx="6797675" cy="9926638"/>
  <p:defaultTextStyle>
    <a:defPPr>
      <a:defRPr lang="en-GB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rgbClr val="007AB4"/>
        </a:solidFill>
        <a:latin typeface="Helvetica" pitchFamily="-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F"/>
    <a:srgbClr val="159938"/>
    <a:srgbClr val="6CB333"/>
    <a:srgbClr val="53B086"/>
    <a:srgbClr val="5CBBD6"/>
    <a:srgbClr val="49B5DD"/>
    <a:srgbClr val="8CCCDC"/>
    <a:srgbClr val="62B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9427" autoAdjust="0"/>
  </p:normalViewPr>
  <p:slideViewPr>
    <p:cSldViewPr>
      <p:cViewPr varScale="1">
        <p:scale>
          <a:sx n="65" d="100"/>
          <a:sy n="65" d="100"/>
        </p:scale>
        <p:origin x="-6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notesViewPr>
    <p:cSldViewPr>
      <p:cViewPr>
        <p:scale>
          <a:sx n="70" d="100"/>
          <a:sy n="70" d="100"/>
        </p:scale>
        <p:origin x="-2472" y="3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fld id="{ECAA86DA-13DF-4CED-85AE-8D8061FDB6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9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</a:defRPr>
            </a:lvl1pPr>
          </a:lstStyle>
          <a:p>
            <a:pPr>
              <a:defRPr/>
            </a:pPr>
            <a:fld id="{EA0CDC75-D09A-4BFD-870A-5AE4316419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01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168F1-2A06-416D-ADDE-C60977F11011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z="110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6DCD-1696-4427-A9AC-C2571057C51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E5C1F-F706-4B4B-B88A-889232B0B1EC}" type="slidenum">
              <a:rPr lang="en-GB" smtClean="0">
                <a:latin typeface="Arial" charset="0"/>
              </a:rPr>
              <a:pPr/>
              <a:t>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B33FE-9702-4903-8043-163109CF7F38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16541-ED77-4F19-9084-97915453253E}" type="slidenum">
              <a:rPr lang="en-GB" smtClean="0">
                <a:latin typeface="Arial" charset="0"/>
              </a:rPr>
              <a:pPr/>
              <a:t>4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6DCD-1696-4427-A9AC-C2571057C51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6DCD-1696-4427-A9AC-C2571057C51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FF7FD-CDE4-47F5-BCD5-669D36C31EAE}" type="slidenum">
              <a:rPr lang="en-GB" smtClean="0">
                <a:latin typeface="Arial" charset="0"/>
              </a:rPr>
              <a:pPr/>
              <a:t>15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140C6-AAC2-424F-A22C-24123C407FE5}" type="slidenum">
              <a:rPr lang="en-GB" smtClean="0">
                <a:latin typeface="Arial" charset="0"/>
              </a:rPr>
              <a:pPr/>
              <a:t>16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77317-5AAD-4E9F-9CCD-686530807578}" type="slidenum">
              <a:rPr lang="en-GB" smtClean="0">
                <a:latin typeface="Arial" charset="0"/>
              </a:rPr>
              <a:pPr/>
              <a:t>17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981200" y="58674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00000"/>
              </a:lnSpc>
              <a:defRPr/>
            </a:pPr>
            <a:r>
              <a:rPr lang="fr-FR" sz="1200" dirty="0" smtClean="0">
                <a:solidFill>
                  <a:srgbClr val="A3CB5B"/>
                </a:solidFill>
              </a:rPr>
              <a:t>Jo </a:t>
            </a:r>
            <a:r>
              <a:rPr lang="fr-FR" sz="1200" dirty="0" err="1" smtClean="0">
                <a:solidFill>
                  <a:srgbClr val="A3CB5B"/>
                </a:solidFill>
              </a:rPr>
              <a:t>Foden</a:t>
            </a:r>
            <a:r>
              <a:rPr lang="fr-FR" sz="1200" b="1" dirty="0" err="1" smtClean="0">
                <a:solidFill>
                  <a:srgbClr val="005E9F"/>
                </a:solidFill>
              </a:rPr>
              <a:t>I</a:t>
            </a:r>
            <a:r>
              <a:rPr lang="fr-FR" sz="1200" dirty="0" smtClean="0">
                <a:solidFill>
                  <a:srgbClr val="A3CB5B"/>
                </a:solidFill>
              </a:rPr>
              <a:t> </a:t>
            </a:r>
            <a:r>
              <a:rPr lang="fr-FR" sz="1200" dirty="0" err="1" smtClean="0">
                <a:solidFill>
                  <a:srgbClr val="A3CB5B"/>
                </a:solidFill>
              </a:rPr>
              <a:t>Cefas</a:t>
            </a:r>
            <a:r>
              <a:rPr lang="fr-FR" sz="1200" b="1" dirty="0" err="1" smtClean="0">
                <a:solidFill>
                  <a:srgbClr val="005E9F"/>
                </a:solidFill>
              </a:rPr>
              <a:t>I</a:t>
            </a:r>
            <a:r>
              <a:rPr lang="fr-FR" sz="1200" dirty="0" smtClean="0">
                <a:solidFill>
                  <a:srgbClr val="A3CB5B"/>
                </a:solidFill>
              </a:rPr>
              <a:t> jo.foden@cefas.co.uk</a:t>
            </a:r>
            <a:endParaRPr lang="fr-FR" sz="1200" dirty="0">
              <a:solidFill>
                <a:srgbClr val="A3CB5B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286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00000"/>
              </a:lnSpc>
              <a:defRPr/>
            </a:pPr>
            <a:r>
              <a:rPr lang="fr-FR" sz="1100" b="1" i="1" dirty="0">
                <a:solidFill>
                  <a:srgbClr val="3C92C1"/>
                </a:solidFill>
              </a:rPr>
              <a:t>www.jerico-fp7.eu</a:t>
            </a:r>
          </a:p>
        </p:txBody>
      </p:sp>
      <p:pic>
        <p:nvPicPr>
          <p:cNvPr id="6" name="Picture 28" descr="FOND_PP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9438"/>
            <a:ext cx="91440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880225" y="1474788"/>
            <a:ext cx="2176463" cy="323850"/>
            <a:chOff x="4334" y="929"/>
            <a:chExt cx="1371" cy="20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34" y="929"/>
              <a:ext cx="41" cy="204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63" y="929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60" y="1038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445" y="1038"/>
              <a:ext cx="41" cy="91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992" y="929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89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74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328" y="929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25" y="1038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10" y="1038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664" y="929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561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46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131763" y="3667125"/>
            <a:ext cx="1817687" cy="323850"/>
            <a:chOff x="561" y="2351"/>
            <a:chExt cx="1145" cy="204"/>
          </a:xfrm>
        </p:grpSpPr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 rot="10800000" flipH="1">
              <a:off x="664" y="2351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 rot="10800000" flipH="1">
              <a:off x="561" y="2354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 rot="10800000" flipH="1">
              <a:off x="993" y="2351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 rot="10800000" flipH="1">
              <a:off x="890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 rot="10800000" flipH="1">
              <a:off x="775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 rot="10800000" flipH="1">
              <a:off x="1329" y="2351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 rot="10800000" flipH="1">
              <a:off x="1226" y="2354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 rot="10800000" flipH="1">
              <a:off x="1111" y="2354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 rot="10800000" flipH="1">
              <a:off x="1665" y="2351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 rot="10800000" flipH="1">
              <a:off x="1562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 rot="10800000" flipH="1">
              <a:off x="1447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33" name="Picture 59" descr="SIGNATURE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238" y="3725863"/>
            <a:ext cx="6761162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059113" y="638175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100000"/>
              </a:lnSpc>
              <a:defRPr/>
            </a:pPr>
            <a:endParaRPr lang="fr-FR" sz="1200">
              <a:solidFill>
                <a:srgbClr val="A3CB5B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084888" y="6381750"/>
            <a:ext cx="2663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r">
              <a:defRPr/>
            </a:pPr>
            <a:r>
              <a:rPr lang="fr-FR" sz="1200" b="1" i="1" dirty="0" smtClean="0">
                <a:solidFill>
                  <a:srgbClr val="3C92C1"/>
                </a:solidFill>
              </a:rPr>
              <a:t>16 May 2013 </a:t>
            </a:r>
            <a:r>
              <a:rPr lang="fr-FR" sz="1200" b="1" i="1" dirty="0">
                <a:solidFill>
                  <a:srgbClr val="3C92C1"/>
                </a:solidFill>
              </a:rPr>
              <a:t>I </a:t>
            </a:r>
            <a:r>
              <a:rPr lang="fr-FR" sz="1200" b="1" i="1" dirty="0" err="1" smtClean="0">
                <a:solidFill>
                  <a:srgbClr val="3C92C1"/>
                </a:solidFill>
              </a:rPr>
              <a:t>GalwayI</a:t>
            </a:r>
            <a:r>
              <a:rPr lang="fr-FR" sz="1200" b="1" i="1" dirty="0" smtClean="0">
                <a:solidFill>
                  <a:srgbClr val="3C92C1"/>
                </a:solidFill>
              </a:rPr>
              <a:t> Ireland</a:t>
            </a:r>
            <a:endParaRPr lang="fr-FR" sz="1200" b="1" i="1" dirty="0">
              <a:solidFill>
                <a:srgbClr val="3C92C1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4479329"/>
            <a:ext cx="5867400" cy="677863"/>
          </a:xfrm>
        </p:spPr>
        <p:txBody>
          <a:bodyPr/>
          <a:lstStyle>
            <a:lvl1pPr>
              <a:lnSpc>
                <a:spcPct val="90000"/>
              </a:lnSpc>
              <a:defRPr sz="2700" b="0">
                <a:solidFill>
                  <a:srgbClr val="007AB4"/>
                </a:solidFill>
                <a:latin typeface="Helvetica Neue" pitchFamily="-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5181600"/>
            <a:ext cx="5867400" cy="677863"/>
          </a:xfrm>
        </p:spPr>
        <p:txBody>
          <a:bodyPr/>
          <a:lstStyle>
            <a:lvl1pPr marL="0" indent="0">
              <a:defRPr sz="1900">
                <a:solidFill>
                  <a:srgbClr val="77C5E3"/>
                </a:solidFill>
                <a:latin typeface="Helvetica" pitchFamily="-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609600" y="2209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 b="0" i="1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72400" y="6453336"/>
            <a:ext cx="514400" cy="152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UK-IMON Meeting - Fixed Platforms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A233-D2C9-448A-9E10-6AFD07607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UK-IMON Meeting - Fixed Platforms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96BD-11A5-44E4-B19E-5935792D47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UK-IMON Meeting - Fixed Platforms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983F-FAA2-4CA2-BCE0-D6D202AC3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7" descr="VAGUE_SEU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9513" y="152400"/>
            <a:ext cx="14620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205038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770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 i="1">
                <a:solidFill>
                  <a:srgbClr val="49B5D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477000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100" b="1">
                <a:solidFill>
                  <a:srgbClr val="0073A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grpSp>
        <p:nvGrpSpPr>
          <p:cNvPr id="1031" name="Group 35"/>
          <p:cNvGrpSpPr>
            <a:grpSpLocks/>
          </p:cNvGrpSpPr>
          <p:nvPr/>
        </p:nvGrpSpPr>
        <p:grpSpPr bwMode="auto">
          <a:xfrm>
            <a:off x="179388" y="1608138"/>
            <a:ext cx="2147887" cy="255587"/>
            <a:chOff x="135" y="1038"/>
            <a:chExt cx="1353" cy="161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 rot="10800000">
              <a:off x="1456" y="1038"/>
              <a:ext cx="32" cy="161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10800000">
              <a:off x="1196" y="1038"/>
              <a:ext cx="32" cy="16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rot="10800000">
              <a:off x="1277" y="1042"/>
              <a:ext cx="32" cy="72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 rot="10800000">
              <a:off x="1368" y="1042"/>
              <a:ext cx="32" cy="72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10800000">
              <a:off x="936" y="1038"/>
              <a:ext cx="32" cy="16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 rot="10800000">
              <a:off x="1016" y="1042"/>
              <a:ext cx="33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 rot="10800000">
              <a:off x="1108" y="1042"/>
              <a:ext cx="32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10800000">
              <a:off x="669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 rot="10800000">
              <a:off x="752" y="1042"/>
              <a:ext cx="32" cy="72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 rot="10800000">
              <a:off x="843" y="1042"/>
              <a:ext cx="32" cy="72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0800000">
              <a:off x="405" y="1038"/>
              <a:ext cx="32" cy="161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 rot="10800000">
              <a:off x="485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 rot="10800000">
              <a:off x="576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 rot="10800000" flipH="1">
              <a:off x="135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 rot="10800000" flipH="1">
              <a:off x="319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 rot="10800000" flipH="1">
              <a:off x="228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4925" y="1447800"/>
            <a:ext cx="7543800" cy="76200"/>
          </a:xfrm>
          <a:prstGeom prst="rect">
            <a:avLst/>
          </a:prstGeom>
          <a:gradFill rotWithShape="0">
            <a:gsLst>
              <a:gs pos="0">
                <a:srgbClr val="0073AF"/>
              </a:gs>
              <a:gs pos="100000">
                <a:srgbClr val="49B5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chemeClr val="tx1"/>
                </a:solidFill>
                <a:latin typeface="Times New Roman" pitchFamily="-4" charset="0"/>
              </a:rPr>
              <a:t> 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6180138" y="6477000"/>
            <a:ext cx="2506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lnSpc>
                <a:spcPct val="100000"/>
              </a:lnSpc>
              <a:defRPr/>
            </a:pPr>
            <a:r>
              <a:rPr lang="fr-FR" sz="1100">
                <a:solidFill>
                  <a:srgbClr val="0073AF"/>
                </a:solidFill>
              </a:rPr>
              <a:t>TITLE - </a:t>
            </a:r>
            <a:r>
              <a:rPr lang="fr-FR" sz="1100">
                <a:solidFill>
                  <a:srgbClr val="49B5DD"/>
                </a:solidFill>
              </a:rPr>
              <a:t>JERICO</a:t>
            </a:r>
            <a:r>
              <a:rPr lang="fr-FR" sz="1100" b="1">
                <a:solidFill>
                  <a:srgbClr val="0073AF"/>
                </a:solidFill>
              </a:rPr>
              <a:t> </a:t>
            </a:r>
            <a:r>
              <a:rPr lang="fr-FR" sz="1100">
                <a:solidFill>
                  <a:srgbClr val="0073AF"/>
                </a:solidFill>
              </a:rPr>
              <a:t>- </a:t>
            </a:r>
            <a:fld id="{B2DEC98D-7711-46FD-8345-A25E99F54253}" type="slidenum">
              <a:rPr lang="fr-FR" sz="1100">
                <a:solidFill>
                  <a:srgbClr val="0073AF"/>
                </a:solidFill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fr-FR" sz="1100">
              <a:solidFill>
                <a:srgbClr val="0073A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686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cap="all">
          <a:solidFill>
            <a:srgbClr val="0067A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Helvetica" pitchFamily="-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Helvetica" pitchFamily="-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Helvetica" pitchFamily="-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Helvetica" pitchFamily="-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A258"/>
        </a:buClr>
        <a:buSzPct val="80000"/>
        <a:defRPr sz="2800" 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i="1">
          <a:solidFill>
            <a:srgbClr val="0067A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400" i="1">
          <a:solidFill>
            <a:srgbClr val="0067A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67A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077072"/>
            <a:ext cx="7776864" cy="677863"/>
          </a:xfrm>
        </p:spPr>
        <p:txBody>
          <a:bodyPr/>
          <a:lstStyle/>
          <a:p>
            <a:pPr algn="ctr" eaLnBrk="1" hangingPunct="1"/>
            <a:r>
              <a:rPr lang="en-GB" sz="3600" cap="none" dirty="0" smtClean="0"/>
              <a:t>Future Possible Use Fixed Platforms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739629"/>
            <a:ext cx="8568952" cy="878805"/>
          </a:xfrm>
        </p:spPr>
        <p:txBody>
          <a:bodyPr/>
          <a:lstStyle/>
          <a:p>
            <a:pPr algn="ctr" eaLnBrk="1" hangingPunct="1"/>
            <a:endParaRPr lang="en-GB" sz="1800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97250" y="249039"/>
            <a:ext cx="186013" cy="46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endParaRPr lang="en-GB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408363" y="239514"/>
            <a:ext cx="186013" cy="46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endParaRPr lang="en-GB"/>
          </a:p>
        </p:txBody>
      </p:sp>
      <p:pic>
        <p:nvPicPr>
          <p:cNvPr id="3078" name="Picture 8" descr="FP7-gen-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9215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 on a Chip (loc)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78830"/>
            <a:ext cx="6711851" cy="45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6327728"/>
            <a:ext cx="20882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M. </a:t>
            </a:r>
            <a:r>
              <a:rPr lang="en-GB" sz="1800" dirty="0" err="1" smtClean="0"/>
              <a:t>Mowlan</a:t>
            </a:r>
            <a:endParaRPr lang="en-GB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756084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Molecular biological techniques </a:t>
            </a:r>
            <a:r>
              <a:rPr lang="en-GB" sz="2000" dirty="0" smtClean="0"/>
              <a:t>(sequencing and probe based)</a:t>
            </a:r>
            <a:endParaRPr lang="en-GB" sz="2800" dirty="0"/>
          </a:p>
        </p:txBody>
      </p:sp>
      <p:pic>
        <p:nvPicPr>
          <p:cNvPr id="2050" name="Picture 2" descr="http://www.mbari.org/ESP/Images/esp_tank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1905000" cy="3276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21328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MBARI Environmental Sample Processor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60021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DNA probe arrays and analysis</a:t>
            </a:r>
            <a:endParaRPr lang="en-GB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00" y="3645024"/>
            <a:ext cx="5569872" cy="25649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333724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Genes relating to PAH exposure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638132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Tim Bean Cefas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2195455"/>
            <a:ext cx="5760640" cy="10895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/>
              <a:t>Transition molecular biological techniques (sequencing and probe based) from research tools to an operational capability for monitoring microbial diversity, contaminant impact and non indigenous species.</a:t>
            </a:r>
            <a:endParaRPr lang="en-GB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1556792"/>
            <a:ext cx="3312368" cy="4662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Recommendation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8"/>
          <p:cNvGrpSpPr/>
          <p:nvPr/>
        </p:nvGrpSpPr>
        <p:grpSpPr>
          <a:xfrm>
            <a:off x="4566926" y="2060848"/>
            <a:ext cx="4397562" cy="4549626"/>
            <a:chOff x="4566926" y="2060848"/>
            <a:chExt cx="4397562" cy="4549626"/>
          </a:xfrm>
        </p:grpSpPr>
        <p:grpSp>
          <p:nvGrpSpPr>
            <p:cNvPr id="4" name="Group 55"/>
            <p:cNvGrpSpPr/>
            <p:nvPr/>
          </p:nvGrpSpPr>
          <p:grpSpPr>
            <a:xfrm>
              <a:off x="4566926" y="2060848"/>
              <a:ext cx="4397562" cy="4549626"/>
              <a:chOff x="4566926" y="2060848"/>
              <a:chExt cx="4397562" cy="4549626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66926" y="2060848"/>
                <a:ext cx="4325554" cy="454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8388424" y="3140968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8656360" y="2996952"/>
              <a:ext cx="0" cy="792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dirty="0" smtClean="0"/>
              <a:t>Optical Imaging</a:t>
            </a:r>
            <a:endParaRPr lang="en-GB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 l="12558" t="8551" r="15120" b="28919"/>
          <a:stretch>
            <a:fillRect/>
          </a:stretch>
        </p:blipFill>
        <p:spPr bwMode="auto">
          <a:xfrm>
            <a:off x="683568" y="3429000"/>
            <a:ext cx="239162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39"/>
          <p:cNvGrpSpPr/>
          <p:nvPr/>
        </p:nvGrpSpPr>
        <p:grpSpPr>
          <a:xfrm>
            <a:off x="0" y="1484784"/>
            <a:ext cx="4355976" cy="1823399"/>
            <a:chOff x="3874793" y="1268760"/>
            <a:chExt cx="4873421" cy="2327455"/>
          </a:xfrm>
        </p:grpSpPr>
        <p:pic>
          <p:nvPicPr>
            <p:cNvPr id="6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r="25800"/>
            <a:stretch>
              <a:fillRect/>
            </a:stretch>
          </p:blipFill>
          <p:spPr bwMode="auto">
            <a:xfrm>
              <a:off x="3874793" y="1422927"/>
              <a:ext cx="4873421" cy="217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4499992" y="1268760"/>
              <a:ext cx="3831755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UK East Coast    Central </a:t>
              </a:r>
              <a:r>
                <a:rPr lang="en-GB" sz="1400" dirty="0">
                  <a:latin typeface="Calibri" pitchFamily="34" charset="0"/>
                </a:rPr>
                <a:t>North </a:t>
              </a:r>
              <a:r>
                <a:rPr lang="en-GB" sz="1400" dirty="0" smtClean="0">
                  <a:latin typeface="Calibri" pitchFamily="34" charset="0"/>
                </a:rPr>
                <a:t>Sea    Outer Thames</a:t>
              </a:r>
              <a:endParaRPr lang="en-GB" sz="1400" dirty="0">
                <a:latin typeface="Calibri" pitchFamily="34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39552" y="1268760"/>
            <a:ext cx="3456384" cy="4662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Plankton Life Forms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88024" y="5877272"/>
            <a:ext cx="4320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3059832" y="40050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Flowcytometer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5292080" y="6093296"/>
            <a:ext cx="2016224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Flowcam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68344" y="6021288"/>
            <a:ext cx="1368152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Zooscan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RV underway sampling track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5076056" y="836712"/>
            <a:ext cx="3096344" cy="4662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Recommendation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932040" y="1486525"/>
            <a:ext cx="4032448" cy="8402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 smtClean="0"/>
              <a:t>Multi-optical approach for plankton abundance, distribution and composition from &gt; 1µm - &gt; 1mm</a:t>
            </a:r>
            <a:endParaRPr lang="en-GB" sz="1800" dirty="0"/>
          </a:p>
        </p:txBody>
      </p:sp>
      <p:sp>
        <p:nvSpPr>
          <p:cNvPr id="24" name="Rectangle 23"/>
          <p:cNvSpPr/>
          <p:nvPr/>
        </p:nvSpPr>
        <p:spPr>
          <a:xfrm>
            <a:off x="5436096" y="6464369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L. </a:t>
            </a:r>
            <a:r>
              <a:rPr lang="en-GB" sz="1200" dirty="0" err="1" smtClean="0"/>
              <a:t>Stemmann</a:t>
            </a:r>
            <a:r>
              <a:rPr lang="en-GB" sz="1200" dirty="0" smtClean="0"/>
              <a:t>, et </a:t>
            </a:r>
            <a:r>
              <a:rPr lang="en-GB" sz="1200" dirty="0" err="1" smtClean="0"/>
              <a:t>al.,OOV</a:t>
            </a:r>
            <a:r>
              <a:rPr lang="en-GB" sz="1200" dirty="0" smtClean="0"/>
              <a:t> CNRS-UPMC (</a:t>
            </a:r>
            <a:r>
              <a:rPr lang="en-GB" sz="1200" dirty="0" err="1" smtClean="0"/>
              <a:t>Janvier</a:t>
            </a:r>
            <a:r>
              <a:rPr lang="en-GB" sz="1200" dirty="0" smtClean="0"/>
              <a:t> 2013)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HOLOGRAPHY</a:t>
            </a:r>
            <a:endParaRPr lang="en-GB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301" y="1628800"/>
            <a:ext cx="68281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seatruth</a:t>
            </a:r>
            <a:endParaRPr lang="en-GB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098184" cy="442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UK-IMON Meeting - Fixed Platforms</a:t>
            </a:r>
          </a:p>
        </p:txBody>
      </p:sp>
      <p:pic>
        <p:nvPicPr>
          <p:cNvPr id="23555" name="Picture 2" descr="rho_regions_me_1960_2004_POLCOMS.png"/>
          <p:cNvPicPr>
            <a:picLocks noChangeAspect="1" noChangeArrowheads="1"/>
          </p:cNvPicPr>
          <p:nvPr/>
        </p:nvPicPr>
        <p:blipFill>
          <a:blip r:embed="rId3" cstate="print"/>
          <a:srcRect l="5972" t="5263" r="8218" b="3860"/>
          <a:stretch>
            <a:fillRect/>
          </a:stretch>
        </p:blipFill>
        <p:spPr bwMode="auto">
          <a:xfrm>
            <a:off x="4572000" y="2132856"/>
            <a:ext cx="37623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rho_regions_me_1958_2008_MEC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276872"/>
            <a:ext cx="37322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4000" b="1" cap="all" dirty="0">
                <a:solidFill>
                  <a:srgbClr val="0067A1"/>
                </a:solidFill>
                <a:latin typeface="+mj-lt"/>
                <a:ea typeface="+mj-ea"/>
                <a:cs typeface="+mj-cs"/>
              </a:rPr>
              <a:t>Eco-hydrodynamic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348060"/>
            <a:ext cx="50165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9937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cap="all" dirty="0">
                <a:solidFill>
                  <a:srgbClr val="0067A1"/>
                </a:solidFill>
                <a:latin typeface="+mj-lt"/>
                <a:ea typeface="+mj-ea"/>
                <a:cs typeface="+mj-cs"/>
              </a:rPr>
              <a:t>Plankton ‘</a:t>
            </a:r>
            <a:r>
              <a:rPr lang="en-US" sz="3200" b="1" cap="all" dirty="0" err="1">
                <a:solidFill>
                  <a:srgbClr val="0067A1"/>
                </a:solidFill>
                <a:latin typeface="+mj-lt"/>
                <a:ea typeface="+mj-ea"/>
                <a:cs typeface="+mj-cs"/>
              </a:rPr>
              <a:t>lifeform</a:t>
            </a:r>
            <a:r>
              <a:rPr lang="en-US" sz="3200" b="1" cap="all" dirty="0">
                <a:solidFill>
                  <a:srgbClr val="0067A1"/>
                </a:solidFill>
                <a:latin typeface="+mj-lt"/>
                <a:ea typeface="+mj-ea"/>
                <a:cs typeface="+mj-cs"/>
              </a:rPr>
              <a:t>’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922337"/>
          </a:xfrm>
        </p:spPr>
        <p:txBody>
          <a:bodyPr/>
          <a:lstStyle/>
          <a:p>
            <a:r>
              <a:rPr lang="en-GB" sz="3200" smtClean="0"/>
              <a:t>Moorings and other fixed point observations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888408"/>
          </a:xfrm>
          <a:solidFill>
            <a:srgbClr val="FFFF99"/>
          </a:solidFill>
        </p:spPr>
        <p:txBody>
          <a:bodyPr/>
          <a:lstStyle/>
          <a:p>
            <a:r>
              <a:rPr lang="en-GB" sz="2400" dirty="0" smtClean="0"/>
              <a:t>Resolve episodic events</a:t>
            </a:r>
          </a:p>
          <a:p>
            <a:r>
              <a:rPr lang="en-GB" sz="2400" dirty="0" smtClean="0"/>
              <a:t>Operate in severe weather</a:t>
            </a:r>
          </a:p>
          <a:p>
            <a:r>
              <a:rPr lang="en-GB" sz="2400" dirty="0" smtClean="0"/>
              <a:t>Can represent wider areas</a:t>
            </a:r>
          </a:p>
          <a:p>
            <a:r>
              <a:rPr lang="en-GB" sz="2400" dirty="0" smtClean="0"/>
              <a:t>High-frequency time series</a:t>
            </a:r>
          </a:p>
          <a:p>
            <a:r>
              <a:rPr lang="en-GB" sz="2400" dirty="0" smtClean="0"/>
              <a:t>Real-time data return</a:t>
            </a:r>
          </a:p>
          <a:p>
            <a:r>
              <a:rPr lang="en-GB" sz="2400" dirty="0" smtClean="0"/>
              <a:t>Contextual information</a:t>
            </a:r>
          </a:p>
          <a:p>
            <a:r>
              <a:rPr lang="en-GB" sz="2400" dirty="0" smtClean="0"/>
              <a:t>Cost</a:t>
            </a:r>
          </a:p>
        </p:txBody>
      </p:sp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>
          <a:xfrm>
            <a:off x="4827587" y="1988840"/>
            <a:ext cx="3992885" cy="4536504"/>
          </a:xfrm>
          <a:solidFill>
            <a:srgbClr val="FFFF99"/>
          </a:solidFill>
        </p:spPr>
        <p:txBody>
          <a:bodyPr/>
          <a:lstStyle/>
          <a:p>
            <a:r>
              <a:rPr lang="en-GB" sz="2400" dirty="0" err="1" smtClean="0"/>
              <a:t>Biofouling</a:t>
            </a:r>
            <a:r>
              <a:rPr lang="en-GB" sz="2400" dirty="0" smtClean="0"/>
              <a:t> limits deployment</a:t>
            </a:r>
          </a:p>
          <a:p>
            <a:r>
              <a:rPr lang="en-GB" sz="2400" dirty="0" smtClean="0"/>
              <a:t>Vulnerable to shipping</a:t>
            </a:r>
          </a:p>
          <a:p>
            <a:r>
              <a:rPr lang="en-GB" sz="2400" dirty="0" smtClean="0"/>
              <a:t>Can’t locate anywhere</a:t>
            </a:r>
          </a:p>
          <a:p>
            <a:r>
              <a:rPr lang="en-GB" sz="2400" dirty="0" smtClean="0"/>
              <a:t>Can’t do everything </a:t>
            </a:r>
          </a:p>
          <a:p>
            <a:r>
              <a:rPr lang="en-GB" sz="2400" dirty="0" smtClean="0"/>
              <a:t>Require vessels with appropriate capability</a:t>
            </a:r>
          </a:p>
          <a:p>
            <a:r>
              <a:rPr lang="en-GB" sz="2400" smtClean="0"/>
              <a:t>Profiles, fixed depth inst.</a:t>
            </a:r>
            <a:endParaRPr lang="en-GB" sz="2400" dirty="0" smtClean="0"/>
          </a:p>
          <a:p>
            <a:r>
              <a:rPr lang="en-GB" sz="2400" dirty="0" smtClean="0"/>
              <a:t>Difficult to distinguish between vertical and horizontal transport</a:t>
            </a:r>
          </a:p>
          <a:p>
            <a:r>
              <a:rPr lang="en-GB" sz="2400" dirty="0" smtClean="0"/>
              <a:t>Cost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116013" y="1762969"/>
            <a:ext cx="208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508625" y="1522559"/>
            <a:ext cx="2519759" cy="4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Disadvantages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14728" cy="1143000"/>
          </a:xfrm>
        </p:spPr>
        <p:txBody>
          <a:bodyPr/>
          <a:lstStyle/>
          <a:p>
            <a:r>
              <a:rPr lang="en-GB" dirty="0" smtClean="0"/>
              <a:t>Resolving the biology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296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perspective &amp; Challenges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6714486" cy="41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25231" y="6145559"/>
            <a:ext cx="2315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(Jean-François </a:t>
            </a:r>
            <a:r>
              <a:rPr lang="en-GB" sz="1400" dirty="0" err="1" smtClean="0"/>
              <a:t>Rolin</a:t>
            </a:r>
            <a:r>
              <a:rPr lang="en-GB" sz="1400" dirty="0" smtClean="0"/>
              <a:t>, </a:t>
            </a:r>
            <a:r>
              <a:rPr lang="en-GB" sz="1400" dirty="0" err="1" smtClean="0"/>
              <a:t>Ifremer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r>
              <a:rPr lang="en-GB" dirty="0" smtClean="0"/>
              <a:t>Fixed platform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05272" y="2636912"/>
            <a:ext cx="6779096" cy="3744416"/>
          </a:xfrm>
          <a:noFill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Caged instruments beneath buoy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 line instruments with surface floats and seabed anchor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U-shaped mooring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Tethered line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Spar buoy, Doughnuts, others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‘Virtual’ moorings 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UK-IMON Meeting - Fixed Platforms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988840"/>
            <a:ext cx="70567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Buoys, platforms, coastal stn, stand alone</a:t>
            </a:r>
            <a:endParaRPr lang="en-GB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listening..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UK-IMON Meeting - Fixed Platforms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1975"/>
          </a:xfrm>
        </p:spPr>
        <p:txBody>
          <a:bodyPr/>
          <a:lstStyle/>
          <a:p>
            <a:r>
              <a:rPr lang="en-GB" sz="3600" dirty="0" smtClean="0"/>
              <a:t>ECOSYSTEM BASED MANAGMENT </a:t>
            </a:r>
            <a:br>
              <a:rPr lang="en-GB" sz="3600" dirty="0" smtClean="0"/>
            </a:br>
            <a:r>
              <a:rPr lang="en-GB" sz="1800" dirty="0" err="1" smtClean="0"/>
              <a:t>Pikich</a:t>
            </a:r>
            <a:r>
              <a:rPr lang="en-GB" sz="1800" dirty="0" smtClean="0"/>
              <a:t> et al., 2004 Science</a:t>
            </a:r>
            <a:endParaRPr lang="en-GB" sz="36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60812"/>
          </a:xfrm>
          <a:noFill/>
        </p:spPr>
        <p:txBody>
          <a:bodyPr/>
          <a:lstStyle/>
          <a:p>
            <a:r>
              <a:rPr lang="en-GB" sz="2400" dirty="0" smtClean="0"/>
              <a:t>Avoid degradation of ecosystems </a:t>
            </a:r>
            <a:r>
              <a:rPr lang="en-GB" sz="2400" b="1" dirty="0" smtClean="0"/>
              <a:t>as measured by </a:t>
            </a:r>
            <a:r>
              <a:rPr lang="en-GB" sz="2400" b="1" u="sng" dirty="0" smtClean="0"/>
              <a:t>indicators</a:t>
            </a:r>
            <a:r>
              <a:rPr lang="en-GB" sz="2400" b="1" dirty="0" smtClean="0"/>
              <a:t> of </a:t>
            </a:r>
            <a:r>
              <a:rPr lang="en-GB" sz="2400" b="1" u="sng" dirty="0" smtClean="0"/>
              <a:t>environmental quality</a:t>
            </a:r>
            <a:r>
              <a:rPr lang="en-GB" sz="2400" b="1" dirty="0" smtClean="0"/>
              <a:t> and system </a:t>
            </a:r>
            <a:r>
              <a:rPr lang="en-GB" sz="2400" b="1" u="sng" dirty="0" smtClean="0"/>
              <a:t>status</a:t>
            </a:r>
            <a:r>
              <a:rPr lang="en-GB" sz="2400" b="1" dirty="0" smtClean="0"/>
              <a:t>; </a:t>
            </a:r>
          </a:p>
          <a:p>
            <a:r>
              <a:rPr lang="en-GB" sz="2400" dirty="0" smtClean="0"/>
              <a:t>Minimize risk of irreversible change to communities and ecosystem processes; </a:t>
            </a:r>
          </a:p>
          <a:p>
            <a:r>
              <a:rPr lang="en-GB" sz="2400" dirty="0" smtClean="0"/>
              <a:t>Maintain long-term socioeconomic benefits without compromising the ecosystem; </a:t>
            </a:r>
          </a:p>
          <a:p>
            <a:r>
              <a:rPr lang="en-GB" sz="2400" b="1" dirty="0" smtClean="0"/>
              <a:t>Generate knowledge of </a:t>
            </a:r>
            <a:r>
              <a:rPr lang="en-GB" sz="2400" b="1" u="sng" dirty="0" smtClean="0"/>
              <a:t>ecosystem processes </a:t>
            </a:r>
            <a:r>
              <a:rPr lang="en-GB" sz="2400" b="1" dirty="0" smtClean="0"/>
              <a:t>sufficient to </a:t>
            </a:r>
            <a:r>
              <a:rPr lang="en-GB" sz="2400" b="1" u="sng" dirty="0" smtClean="0"/>
              <a:t>understand</a:t>
            </a:r>
            <a:r>
              <a:rPr lang="en-GB" sz="2400" b="1" dirty="0" smtClean="0"/>
              <a:t> the likely consequences of </a:t>
            </a:r>
            <a:r>
              <a:rPr lang="en-GB" sz="2400" b="1" u="sng" dirty="0" smtClean="0"/>
              <a:t>human action</a:t>
            </a:r>
            <a:r>
              <a:rPr lang="en-GB" sz="2400" b="1" dirty="0" smtClean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288" y="1196975"/>
            <a:ext cx="8209160" cy="7571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  <a:latin typeface="Arial" charset="0"/>
              </a:rPr>
              <a:t> to “sustain healthy marine ecosystems and the fisheries they support 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50825" y="2152650"/>
            <a:ext cx="8353425" cy="45370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7016" y="784479"/>
          <a:ext cx="8712968" cy="5956889"/>
        </p:xfrm>
        <a:graphic>
          <a:graphicData uri="http://schemas.openxmlformats.org/drawingml/2006/table">
            <a:tbl>
              <a:tblPr/>
              <a:tblGrid>
                <a:gridCol w="416707"/>
                <a:gridCol w="2272949"/>
                <a:gridCol w="715287"/>
                <a:gridCol w="469559"/>
                <a:gridCol w="469559"/>
                <a:gridCol w="470075"/>
                <a:gridCol w="603058"/>
                <a:gridCol w="757650"/>
                <a:gridCol w="843677"/>
                <a:gridCol w="590183"/>
                <a:gridCol w="590183"/>
                <a:gridCol w="514081"/>
              </a:tblGrid>
              <a:tr h="41568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Weather &amp; climate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Marine </a:t>
                      </a:r>
                      <a:endParaRPr lang="en-GB" sz="1200" b="1" dirty="0" smtClean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operations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Natural hazards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National security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Public health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Healthy ecosystems</a:t>
                      </a:r>
                      <a:endParaRPr lang="en-GB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Sustained resources</a:t>
                      </a:r>
                      <a:endParaRPr lang="en-GB" sz="11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9496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Clean &amp; safe</a:t>
                      </a:r>
                      <a:endParaRPr lang="en-GB" sz="11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Healthy &amp; biologically diverse</a:t>
                      </a:r>
                      <a:endParaRPr lang="en-GB" sz="11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Productive</a:t>
                      </a:r>
                      <a:endParaRPr lang="en-GB" sz="11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Ocean processes</a:t>
                      </a:r>
                      <a:endParaRPr lang="en-GB" sz="11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3133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Biological</a:t>
                      </a:r>
                      <a:endParaRPr lang="en-GB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Chlorophyll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1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Pathogens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606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Phytoplankton species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(Indicator spp.)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606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Zooplankton abundance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606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Zooplankton species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1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Shellfish toxins?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606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Incidence of fish kills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(fish kills)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1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Fish species</a:t>
                      </a: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kern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19" marR="391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44450"/>
            <a:ext cx="9144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chemeClr val="tx2"/>
                </a:solidFill>
              </a:rPr>
              <a:t>Core Variables - Biological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700" b="0" i="0" u="none" strike="noStrike" cap="none" normalizeH="0" baseline="0" smtClean="0">
              <a:ln>
                <a:noFill/>
              </a:ln>
              <a:solidFill>
                <a:srgbClr val="007AB4"/>
              </a:solidFill>
              <a:effectLst/>
              <a:latin typeface="Helvetica" pitchFamily="-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70121"/>
            <a:ext cx="7371730" cy="576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6327728"/>
            <a:ext cx="20882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V. </a:t>
            </a:r>
            <a:r>
              <a:rPr lang="en-GB" sz="1800" dirty="0" err="1" smtClean="0"/>
              <a:t>Creache</a:t>
            </a:r>
            <a:endParaRPr lang="en-GB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Biogeochemistry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295231" cy="445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Optical properties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UK-IMON Meeting - Fixed Platforms</a:t>
            </a:r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57758"/>
            <a:ext cx="7122567" cy="442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7128792" cy="1143000"/>
          </a:xfrm>
        </p:spPr>
        <p:txBody>
          <a:bodyPr/>
          <a:lstStyle/>
          <a:p>
            <a:r>
              <a:rPr lang="en-GB" dirty="0" smtClean="0"/>
              <a:t>Sensor methodologies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296372" cy="46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6327728"/>
            <a:ext cx="20882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M. </a:t>
            </a:r>
            <a:r>
              <a:rPr lang="en-GB" sz="1800" dirty="0" err="1" smtClean="0"/>
              <a:t>Mowlan</a:t>
            </a:r>
            <a:endParaRPr lang="en-GB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69037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_Jericov2003">
  <a:themeElements>
    <a:clrScheme name="Presentation_Jericov3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esentation_Jericov3">
      <a:majorFont>
        <a:latin typeface="Helvetica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lnDef>
  </a:objectDefaults>
  <a:extraClrSchemeLst>
    <a:extraClrScheme>
      <a:clrScheme name="Presentation_Jericov3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Jericov3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Jericov3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Presentation_Jericov2003</Template>
  <TotalTime>2513</TotalTime>
  <Words>434</Words>
  <Application>Microsoft Office PowerPoint</Application>
  <PresentationFormat>On-screen Show (4:3)</PresentationFormat>
  <Paragraphs>132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Presentation_Jericov2003</vt:lpstr>
      <vt:lpstr>Future Possible Use Fixed Platforms</vt:lpstr>
      <vt:lpstr>Fixed platform</vt:lpstr>
      <vt:lpstr>ECOSYSTEM BASED MANAGMENT  Pikich et al., 2004 Science</vt:lpstr>
      <vt:lpstr>PowerPoint Presentation</vt:lpstr>
      <vt:lpstr>PowerPoint Presentation</vt:lpstr>
      <vt:lpstr>Biogeochemistry</vt:lpstr>
      <vt:lpstr>Optical properties</vt:lpstr>
      <vt:lpstr>Sensor methodologies</vt:lpstr>
      <vt:lpstr>PowerPoint Presentation</vt:lpstr>
      <vt:lpstr>Lab on a Chip (loc)</vt:lpstr>
      <vt:lpstr>Molecular biological techniques (sequencing and probe based)</vt:lpstr>
      <vt:lpstr>Optical Imaging</vt:lpstr>
      <vt:lpstr>HOLOGRAPHY</vt:lpstr>
      <vt:lpstr>seatruth</vt:lpstr>
      <vt:lpstr>PowerPoint Presentation</vt:lpstr>
      <vt:lpstr>PowerPoint Presentation</vt:lpstr>
      <vt:lpstr>Moorings and other fixed point observations</vt:lpstr>
      <vt:lpstr>Resolving the biology</vt:lpstr>
      <vt:lpstr>Future perspective &amp; Challenges</vt:lpstr>
      <vt:lpstr>Thanks for listening..</vt:lpstr>
    </vt:vector>
  </TitlesOfParts>
  <Company>CEFAS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WP6</dc:title>
  <dc:creator>jmf01</dc:creator>
  <cp:lastModifiedBy>Kai Sørensen</cp:lastModifiedBy>
  <cp:revision>212</cp:revision>
  <cp:lastPrinted>1904-01-01T00:00:00Z</cp:lastPrinted>
  <dcterms:created xsi:type="dcterms:W3CDTF">2012-01-20T11:11:40Z</dcterms:created>
  <dcterms:modified xsi:type="dcterms:W3CDTF">2014-05-07T09:00:53Z</dcterms:modified>
</cp:coreProperties>
</file>