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69" r:id="rId5"/>
    <p:sldId id="258" r:id="rId6"/>
    <p:sldId id="259" r:id="rId7"/>
    <p:sldId id="260" r:id="rId8"/>
    <p:sldId id="261" r:id="rId9"/>
    <p:sldId id="262" r:id="rId1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7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Κάντε κλικ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Κάντε κλικ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Κάντε κλικ για να επεξεργαστείτε τα στυλ κειμένου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Κάντε κλικ για να επεξεργαστείτε τα στυλ κειμένου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Κάντε κλικ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Κάντε κλικ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Κάντε κλικ για να επεξεργαστείτε τα στυλ κειμένου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29/3/2011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Κάντε κλικ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Κάντε κλικ για να επεξεργαστείτε τα στυλ κειμένου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2CEA3-3058-4D43-AE35-B3DA76CB4003}" type="datetimeFigureOut">
              <a:rPr lang="el-GR" smtClean="0"/>
              <a:pPr/>
              <a:t>29/3/2011</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2817"/>
            <a:ext cx="7772400" cy="1827634"/>
          </a:xfrm>
        </p:spPr>
        <p:txBody>
          <a:bodyPr>
            <a:normAutofit fontScale="90000"/>
          </a:bodyPr>
          <a:lstStyle/>
          <a:p>
            <a:r>
              <a:rPr lang="en-US" b="1" dirty="0" smtClean="0"/>
              <a:t>WP4</a:t>
            </a:r>
            <a:br>
              <a:rPr lang="en-US" b="1" dirty="0" smtClean="0"/>
            </a:br>
            <a:r>
              <a:rPr lang="en-US" dirty="0" smtClean="0"/>
              <a:t>HARMONIZING OPERATION AND MAINTENANCE METHODS</a:t>
            </a:r>
            <a:endParaRPr lang="en-US" dirty="0"/>
          </a:p>
        </p:txBody>
      </p:sp>
      <p:sp>
        <p:nvSpPr>
          <p:cNvPr id="3" name="Subtitle 2"/>
          <p:cNvSpPr>
            <a:spLocks noGrp="1"/>
          </p:cNvSpPr>
          <p:nvPr>
            <p:ph type="subTitle" idx="1"/>
          </p:nvPr>
        </p:nvSpPr>
        <p:spPr>
          <a:xfrm>
            <a:off x="1371600" y="4365104"/>
            <a:ext cx="6400800" cy="1273696"/>
          </a:xfrm>
        </p:spPr>
        <p:txBody>
          <a:bodyPr/>
          <a:lstStyle/>
          <a:p>
            <a:r>
              <a:rPr lang="en-US" b="1" dirty="0" smtClean="0"/>
              <a:t>HCMR</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buNone/>
            </a:pPr>
            <a:r>
              <a:rPr lang="en-US" dirty="0" smtClean="0"/>
              <a:t>Based on the experience of infrastructure operators and relevant regional activities, this WP will:</a:t>
            </a:r>
          </a:p>
          <a:p>
            <a:r>
              <a:rPr lang="en-US" dirty="0" smtClean="0"/>
              <a:t>- gather elements of best practice in conducting operations and maintaining coastal observatories,</a:t>
            </a:r>
          </a:p>
          <a:p>
            <a:r>
              <a:rPr lang="en-US" dirty="0" smtClean="0"/>
              <a:t>- identify the successes in terms of systems autonomy and reliability</a:t>
            </a:r>
            <a:r>
              <a:rPr lang="en-US" dirty="0" smtClean="0"/>
              <a:t>,</a:t>
            </a:r>
            <a:endParaRPr lang="en-US" dirty="0" smtClean="0"/>
          </a:p>
          <a:p>
            <a:r>
              <a:rPr lang="en-US" dirty="0" smtClean="0"/>
              <a:t>- propose common procedures to be followed by all </a:t>
            </a:r>
            <a:r>
              <a:rPr lang="en-US" dirty="0" smtClean="0"/>
              <a:t>operators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683568" y="568952"/>
          <a:ext cx="7753965" cy="5812376"/>
        </p:xfrm>
        <a:graphic>
          <a:graphicData uri="http://schemas.openxmlformats.org/drawingml/2006/table">
            <a:tbl>
              <a:tblPr/>
              <a:tblGrid>
                <a:gridCol w="598963"/>
                <a:gridCol w="1191415"/>
                <a:gridCol w="598963"/>
                <a:gridCol w="1191415"/>
                <a:gridCol w="1191415"/>
                <a:gridCol w="598963"/>
                <a:gridCol w="2382831"/>
              </a:tblGrid>
              <a:tr h="139106">
                <a:tc gridSpan="4">
                  <a:txBody>
                    <a:bodyPr/>
                    <a:lstStyle/>
                    <a:p>
                      <a:pPr algn="l" fontAlgn="ctr"/>
                      <a:r>
                        <a:rPr lang="en-US" sz="800" b="1" i="0" u="none" strike="noStrike" dirty="0" smtClean="0">
                          <a:latin typeface="Arial"/>
                        </a:rPr>
                        <a:t>WORK </a:t>
                      </a:r>
                      <a:r>
                        <a:rPr lang="en-US" sz="800" b="1" i="0" u="none" strike="noStrike" dirty="0">
                          <a:latin typeface="Arial"/>
                        </a:rPr>
                        <a:t>PACKAGE:  4</a:t>
                      </a:r>
                    </a:p>
                  </a:txBody>
                  <a:tcPr marL="5131" marR="5131" marT="5131"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l" fontAlgn="ctr"/>
                      <a:r>
                        <a:rPr lang="en-US" sz="800" b="1" i="0" u="none" strike="noStrike" dirty="0">
                          <a:latin typeface="Arial"/>
                        </a:rPr>
                        <a:t>TITLE: HARMONIZING OPERATION AND MAINTENANCE METHODS</a:t>
                      </a:r>
                    </a:p>
                  </a:txBody>
                  <a:tcPr marL="5131" marR="5131" marT="5131"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hMerge="1">
                  <a:txBody>
                    <a:bodyPr/>
                    <a:lstStyle/>
                    <a:p>
                      <a:endParaRPr lang="en-US"/>
                    </a:p>
                  </a:txBody>
                  <a:tcPr/>
                </a:tc>
                <a:tc hMerge="1">
                  <a:txBody>
                    <a:bodyPr/>
                    <a:lstStyle/>
                    <a:p>
                      <a:endParaRPr lang="en-US"/>
                    </a:p>
                  </a:txBody>
                  <a:tcPr/>
                </a:tc>
              </a:tr>
              <a:tr h="139106">
                <a:tc gridSpan="7">
                  <a:txBody>
                    <a:bodyPr/>
                    <a:lstStyle/>
                    <a:p>
                      <a:pPr algn="l" fontAlgn="ctr"/>
                      <a:r>
                        <a:rPr lang="en-US" sz="800" b="1" i="0" u="none" strike="noStrike">
                          <a:latin typeface="Arial"/>
                        </a:rPr>
                        <a:t>WORK PACKAGE LEADER : George Petihakis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8214">
                <a:tc gridSpan="2">
                  <a:txBody>
                    <a:bodyPr/>
                    <a:lstStyle/>
                    <a:p>
                      <a:pPr algn="ctr" fontAlgn="ctr"/>
                      <a:r>
                        <a:rPr lang="en-US" sz="800" b="1" i="0" u="none" strike="noStrike" dirty="0">
                          <a:latin typeface="Arial"/>
                        </a:rPr>
                        <a:t>TASKS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hMerge="1">
                  <a:txBody>
                    <a:bodyPr/>
                    <a:lstStyle/>
                    <a:p>
                      <a:endParaRPr lang="en-US"/>
                    </a:p>
                  </a:txBody>
                  <a:tcPr/>
                </a:tc>
                <a:tc gridSpan="2">
                  <a:txBody>
                    <a:bodyPr/>
                    <a:lstStyle/>
                    <a:p>
                      <a:pPr algn="ctr" fontAlgn="ctr"/>
                      <a:r>
                        <a:rPr lang="en-US" sz="800" b="1" i="0" u="none" strike="noStrike">
                          <a:latin typeface="Arial"/>
                        </a:rPr>
                        <a:t>ACTIVITIES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hMerge="1">
                  <a:txBody>
                    <a:bodyPr/>
                    <a:lstStyle/>
                    <a:p>
                      <a:endParaRPr lang="en-US"/>
                    </a:p>
                  </a:txBody>
                  <a:tcPr/>
                </a:tc>
                <a:tc rowSpan="2">
                  <a:txBody>
                    <a:bodyPr/>
                    <a:lstStyle/>
                    <a:p>
                      <a:pPr algn="ctr" fontAlgn="ctr"/>
                      <a:r>
                        <a:rPr lang="en-US" sz="800" b="1" i="0" u="none" strike="noStrike">
                          <a:latin typeface="Arial"/>
                        </a:rPr>
                        <a:t>Task leader (Organisation)</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800" b="1" i="0" u="none" strike="noStrike">
                          <a:latin typeface="Arial"/>
                        </a:rPr>
                        <a:t>Initial end date (month)</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800" b="1" i="0" u="none" strike="noStrike" dirty="0" smtClean="0">
                          <a:latin typeface="Arial"/>
                        </a:rPr>
                        <a:t>Actions</a:t>
                      </a:r>
                      <a:endParaRPr lang="en-US" sz="800" b="1"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r>
              <a:tr h="278214">
                <a:tc>
                  <a:txBody>
                    <a:bodyPr/>
                    <a:lstStyle/>
                    <a:p>
                      <a:pPr algn="ctr" fontAlgn="ctr"/>
                      <a:r>
                        <a:rPr lang="en-US" sz="800" b="1" i="0" u="none" strike="noStrike" dirty="0">
                          <a:latin typeface="Arial"/>
                        </a:rPr>
                        <a:t>N° task</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800" b="1" i="0" u="none" strike="noStrike" dirty="0">
                          <a:latin typeface="Arial"/>
                        </a:rPr>
                        <a:t>Task</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800" b="1" i="0" u="none" strike="noStrike">
                          <a:latin typeface="Arial"/>
                        </a:rPr>
                        <a:t>N° sub-task</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800" b="1" i="0" u="none" strike="noStrike" dirty="0">
                          <a:latin typeface="Arial"/>
                        </a:rPr>
                        <a:t>Sub-task</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vMerge="1">
                  <a:txBody>
                    <a:bodyPr/>
                    <a:lstStyle/>
                    <a:p>
                      <a:endParaRPr lang="en-US"/>
                    </a:p>
                  </a:txBody>
                  <a:tcPr/>
                </a:tc>
                <a:tc vMerge="1">
                  <a:txBody>
                    <a:bodyPr/>
                    <a:lstStyle/>
                    <a:p>
                      <a:endParaRPr lang="en-US"/>
                    </a:p>
                  </a:txBody>
                  <a:tcPr/>
                </a:tc>
                <a:tc vMerge="1">
                  <a:txBody>
                    <a:bodyPr/>
                    <a:lstStyle/>
                    <a:p>
                      <a:endParaRPr lang="en-US"/>
                    </a:p>
                  </a:txBody>
                  <a:tcPr/>
                </a:tc>
              </a:tr>
              <a:tr h="376405">
                <a:tc>
                  <a:txBody>
                    <a:bodyPr/>
                    <a:lstStyle/>
                    <a:p>
                      <a:pPr algn="ctr" fontAlgn="ctr"/>
                      <a:r>
                        <a:rPr lang="en-US" sz="800" b="1" i="0" u="none" strike="noStrike">
                          <a:latin typeface="Arial"/>
                        </a:rPr>
                        <a:t>4.1</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CALIBRATION</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HZG</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M1 – M42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buFont typeface="Arial" pitchFamily="34" charset="0"/>
                        <a:buChar char="•"/>
                      </a:pPr>
                      <a:r>
                        <a:rPr lang="en-US" sz="800" kern="1200" baseline="0" dirty="0" smtClean="0">
                          <a:solidFill>
                            <a:schemeClr val="tx1"/>
                          </a:solidFill>
                          <a:latin typeface="Arial" pitchFamily="34" charset="0"/>
                          <a:ea typeface="+mn-ea"/>
                          <a:cs typeface="Arial" pitchFamily="34" charset="0"/>
                        </a:rPr>
                        <a:t>standardize and harmonize various facilities across European networks</a:t>
                      </a:r>
                    </a:p>
                    <a:p>
                      <a:pPr>
                        <a:buFont typeface="Arial" pitchFamily="34" charset="0"/>
                        <a:buNone/>
                      </a:pPr>
                      <a:endParaRPr lang="en-US" sz="800" kern="1200" baseline="0" dirty="0" smtClean="0">
                        <a:solidFill>
                          <a:schemeClr val="tx1"/>
                        </a:solidFill>
                        <a:latin typeface="Arial" pitchFamily="34" charset="0"/>
                        <a:ea typeface="+mn-ea"/>
                        <a:cs typeface="Arial" pitchFamily="34" charset="0"/>
                      </a:endParaRPr>
                    </a:p>
                    <a:p>
                      <a:pPr>
                        <a:buFont typeface="Arial" pitchFamily="34" charset="0"/>
                        <a:buChar char="•"/>
                      </a:pPr>
                      <a:r>
                        <a:rPr lang="en-US" sz="800" kern="1200" baseline="0" dirty="0" smtClean="0">
                          <a:solidFill>
                            <a:schemeClr val="tx1"/>
                          </a:solidFill>
                          <a:latin typeface="Arial" pitchFamily="34" charset="0"/>
                          <a:ea typeface="+mn-ea"/>
                          <a:cs typeface="Arial" pitchFamily="34" charset="0"/>
                        </a:rPr>
                        <a:t> share existing calibration facilities within the network, thus significantly reducing costs</a:t>
                      </a:r>
                    </a:p>
                    <a:p>
                      <a:pPr>
                        <a:buFont typeface="Arial" pitchFamily="34" charset="0"/>
                        <a:buNone/>
                      </a:pPr>
                      <a:endParaRPr lang="en-US" sz="800" kern="1200" baseline="0" dirty="0" smtClean="0">
                        <a:solidFill>
                          <a:schemeClr val="tx1"/>
                        </a:solidFill>
                        <a:latin typeface="Arial" pitchFamily="34" charset="0"/>
                        <a:ea typeface="+mn-ea"/>
                        <a:cs typeface="Arial" pitchFamily="34" charset="0"/>
                      </a:endParaRPr>
                    </a:p>
                    <a:p>
                      <a:pPr>
                        <a:buFont typeface="Arial" pitchFamily="34" charset="0"/>
                        <a:buChar char="•"/>
                      </a:pPr>
                      <a:r>
                        <a:rPr lang="en-US" sz="800" kern="1200" baseline="0" dirty="0" smtClean="0">
                          <a:solidFill>
                            <a:schemeClr val="tx1"/>
                          </a:solidFill>
                          <a:latin typeface="Arial" pitchFamily="34" charset="0"/>
                          <a:ea typeface="+mn-ea"/>
                          <a:cs typeface="Arial" pitchFamily="34" charset="0"/>
                        </a:rPr>
                        <a:t> exchange and transfer know-how within the network through a series of workshops, seminars and staff Exchange</a:t>
                      </a:r>
                      <a:r>
                        <a:rPr lang="en-US" sz="800" b="0" i="0" u="none" strike="noStrike" dirty="0">
                          <a:latin typeface="Arial" pitchFamily="34" charset="0"/>
                          <a:cs typeface="Arial" pitchFamily="34" charset="0"/>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4.1.1</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Physical sensors T, S, DO, Currents, Sea-bed Pressure</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OGS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4.1.2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Optical sensors </a:t>
                      </a:r>
                      <a:r>
                        <a:rPr lang="en-US" sz="800" b="0" i="0" u="none" strike="noStrike" dirty="0" err="1">
                          <a:latin typeface="Arial"/>
                        </a:rPr>
                        <a:t>Chl</a:t>
                      </a:r>
                      <a:r>
                        <a:rPr lang="en-US" sz="800" b="0" i="0" u="none" strike="noStrike" dirty="0">
                          <a:latin typeface="Arial"/>
                        </a:rPr>
                        <a:t>-a, </a:t>
                      </a:r>
                      <a:r>
                        <a:rPr lang="en-US" sz="800" b="0" i="0" u="none" strike="noStrike" dirty="0" err="1">
                          <a:latin typeface="Arial"/>
                        </a:rPr>
                        <a:t>Turbity</a:t>
                      </a:r>
                      <a:r>
                        <a:rPr lang="en-US" sz="800" b="0" i="0" u="none" strike="noStrike" dirty="0">
                          <a:latin typeface="Arial"/>
                        </a:rPr>
                        <a:t>, PAR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SMHI</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4.1.3</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Chemical sensors-Nutrients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HZG</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1" i="0" u="none" strike="noStrike">
                          <a:latin typeface="Arial"/>
                        </a:rPr>
                        <a:t>4.2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BIO FOULING PREVENTION</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CNR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M1 – M42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800" b="0" i="0" u="none" strike="noStrike" dirty="0" smtClean="0">
                        <a:latin typeface="Arial"/>
                      </a:endParaRPr>
                    </a:p>
                    <a:p>
                      <a:pPr algn="l" fontAlgn="ctr">
                        <a:buFont typeface="Arial" pitchFamily="34" charset="0"/>
                        <a:buChar char="•"/>
                      </a:pPr>
                      <a:r>
                        <a:rPr lang="en-US" sz="800" b="0" i="0" u="none" strike="noStrike" dirty="0" smtClean="0">
                          <a:latin typeface="Arial"/>
                        </a:rPr>
                        <a:t> all different methods used across the network will be described with reference to the cost  (implementation, maintenance) and adaptability (different sensors and areas)</a:t>
                      </a:r>
                    </a:p>
                    <a:p>
                      <a:pPr algn="l" fontAlgn="ctr">
                        <a:buFont typeface="Arial" pitchFamily="34" charset="0"/>
                        <a:buChar char="•"/>
                      </a:pPr>
                      <a:endParaRPr lang="en-US" sz="800" b="0" i="0" u="none" strike="noStrike" dirty="0" smtClean="0">
                        <a:latin typeface="Arial"/>
                      </a:endParaRPr>
                    </a:p>
                    <a:p>
                      <a:pPr algn="l" fontAlgn="ctr">
                        <a:buFont typeface="Arial" pitchFamily="34" charset="0"/>
                        <a:buChar char="•"/>
                      </a:pPr>
                      <a:r>
                        <a:rPr lang="en-US" sz="800" b="0" i="0" u="none" strike="noStrike" dirty="0" smtClean="0">
                          <a:latin typeface="Arial"/>
                        </a:rPr>
                        <a:t> there will be sharing of best practices and methodologies across the network with the aim towards a common approach;</a:t>
                      </a:r>
                    </a:p>
                    <a:p>
                      <a:pPr algn="l" fontAlgn="ctr">
                        <a:buFont typeface="Arial" pitchFamily="34" charset="0"/>
                        <a:buChar char="•"/>
                      </a:pPr>
                      <a:endParaRPr lang="en-US" sz="800" b="0" i="0" u="none" strike="noStrike" dirty="0" smtClean="0">
                        <a:latin typeface="Arial"/>
                      </a:endParaRPr>
                    </a:p>
                    <a:p>
                      <a:pPr algn="l" fontAlgn="ctr">
                        <a:buFont typeface="Arial" pitchFamily="34" charset="0"/>
                        <a:buChar char="•"/>
                      </a:pPr>
                      <a:r>
                        <a:rPr lang="en-US" sz="800" b="0" i="0" u="none" strike="noStrike" dirty="0" smtClean="0">
                          <a:latin typeface="Arial"/>
                        </a:rPr>
                        <a:t> new methods used by the community external to </a:t>
                      </a:r>
                      <a:r>
                        <a:rPr lang="en-US" sz="800" b="0" i="0" u="none" strike="noStrike" dirty="0" err="1" smtClean="0">
                          <a:latin typeface="Arial"/>
                        </a:rPr>
                        <a:t>Jerico</a:t>
                      </a:r>
                      <a:r>
                        <a:rPr lang="en-US" sz="800" b="0" i="0" u="none" strike="noStrike" dirty="0" smtClean="0">
                          <a:latin typeface="Arial"/>
                        </a:rPr>
                        <a:t> will be evaluated to identify and suggest possible future implementation.</a:t>
                      </a:r>
                      <a:r>
                        <a:rPr lang="en-US" sz="800" b="0"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4.2.1</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Physical sensors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HCMR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4.2.2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Optical sensors Chl-a, Turbity, PAR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SYKE</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4.2.3</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Chemical sensors-Nutrients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CNR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1" i="0" u="none" strike="noStrike">
                          <a:latin typeface="Arial"/>
                        </a:rPr>
                        <a:t>4.3</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END TO END QUALITY ASSURANCE</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a:latin typeface="Arial"/>
                        </a:rPr>
                        <a:t>HCMR</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1" i="0" u="none" strike="noStrike" dirty="0">
                          <a:latin typeface="Arial"/>
                        </a:rPr>
                        <a:t>M1 – M42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800" b="0" i="0" u="none" strike="noStrike" dirty="0">
                          <a:latin typeface="Arial"/>
                        </a:rPr>
                        <a:t> </a:t>
                      </a:r>
                      <a:r>
                        <a:rPr lang="en-US" sz="800" b="0" i="0" u="none" strike="noStrike" dirty="0" smtClean="0">
                          <a:latin typeface="Arial"/>
                        </a:rPr>
                        <a:t> </a:t>
                      </a: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r>
                        <a:rPr lang="en-US" sz="800" b="0" i="0" u="none" strike="noStrike" kern="1200" baseline="0" dirty="0" smtClean="0">
                          <a:solidFill>
                            <a:schemeClr val="tx1"/>
                          </a:solidFill>
                          <a:latin typeface="Arial" pitchFamily="34" charset="0"/>
                          <a:ea typeface="+mn-ea"/>
                          <a:cs typeface="Arial" pitchFamily="34" charset="0"/>
                        </a:rPr>
                        <a:t> to describe best practices in all phases of the system (pre-deployment test, maintenance, calibration etc);</a:t>
                      </a: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sz="800" b="0" i="0" u="none" strike="noStrike" kern="1200" baseline="0" dirty="0" smtClean="0">
                        <a:solidFill>
                          <a:schemeClr val="tx1"/>
                        </a:solidFill>
                        <a:latin typeface="Arial" pitchFamily="34" charset="0"/>
                        <a:ea typeface="+mn-ea"/>
                        <a:cs typeface="Arial" pitchFamily="34" charset="0"/>
                      </a:endParaRP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r>
                        <a:rPr lang="en-US" sz="800" b="0" i="0" u="none" strike="noStrike" kern="1200" baseline="0" dirty="0" smtClean="0">
                          <a:solidFill>
                            <a:schemeClr val="tx1"/>
                          </a:solidFill>
                          <a:latin typeface="Arial" pitchFamily="34" charset="0"/>
                          <a:ea typeface="+mn-ea"/>
                          <a:cs typeface="Arial" pitchFamily="34" charset="0"/>
                        </a:rPr>
                        <a:t> to adopt common methodologies and protocols;</a:t>
                      </a: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sz="800" b="0" i="0" u="none" strike="noStrike" kern="1200" baseline="0" dirty="0" smtClean="0">
                        <a:solidFill>
                          <a:schemeClr val="tx1"/>
                        </a:solidFill>
                        <a:latin typeface="Arial" pitchFamily="34" charset="0"/>
                        <a:ea typeface="+mn-ea"/>
                        <a:cs typeface="Arial" pitchFamily="34" charset="0"/>
                      </a:endParaRP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r>
                        <a:rPr lang="en-US" sz="800" b="0" i="0" u="none" strike="noStrike" kern="1200" baseline="0" dirty="0" smtClean="0">
                          <a:solidFill>
                            <a:schemeClr val="tx1"/>
                          </a:solidFill>
                          <a:latin typeface="Arial" pitchFamily="34" charset="0"/>
                          <a:ea typeface="+mn-ea"/>
                          <a:cs typeface="Arial" pitchFamily="34" charset="0"/>
                        </a:rPr>
                        <a:t> move towards the </a:t>
                      </a:r>
                      <a:r>
                        <a:rPr lang="en-US" sz="800" b="0" i="0" u="none" strike="noStrike" kern="1200" baseline="0" dirty="0" err="1" smtClean="0">
                          <a:solidFill>
                            <a:schemeClr val="tx1"/>
                          </a:solidFill>
                          <a:latin typeface="Arial" pitchFamily="34" charset="0"/>
                          <a:ea typeface="+mn-ea"/>
                          <a:cs typeface="Arial" pitchFamily="34" charset="0"/>
                        </a:rPr>
                        <a:t>harmonisation</a:t>
                      </a:r>
                      <a:r>
                        <a:rPr lang="en-US" sz="800" b="0" i="0" u="none" strike="noStrike" kern="1200" baseline="0" dirty="0" smtClean="0">
                          <a:solidFill>
                            <a:schemeClr val="tx1"/>
                          </a:solidFill>
                          <a:latin typeface="Arial" pitchFamily="34" charset="0"/>
                          <a:ea typeface="+mn-ea"/>
                          <a:cs typeface="Arial" pitchFamily="34" charset="0"/>
                        </a:rPr>
                        <a:t> of equipment which will help in reducing maintenance and calibration costs.</a:t>
                      </a: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sz="800" b="0" i="0" u="none" strike="noStrike" kern="1200" baseline="0" dirty="0" smtClean="0">
                        <a:solidFill>
                          <a:schemeClr val="tx1"/>
                        </a:solidFill>
                        <a:latin typeface="Arial" pitchFamily="34" charset="0"/>
                        <a:ea typeface="+mn-ea"/>
                        <a:cs typeface="Arial" pitchFamily="34" charset="0"/>
                      </a:endParaRPr>
                    </a:p>
                    <a:p>
                      <a:pPr marL="0" marR="0" indent="0" algn="l" defTabSz="914400" rtl="0" eaLnBrk="1" fontAlgn="ctr" latinLnBrk="0" hangingPunct="1">
                        <a:lnSpc>
                          <a:spcPct val="100000"/>
                        </a:lnSpc>
                        <a:spcBef>
                          <a:spcPts val="0"/>
                        </a:spcBef>
                        <a:spcAft>
                          <a:spcPts val="0"/>
                        </a:spcAft>
                        <a:buClrTx/>
                        <a:buSzTx/>
                        <a:buFont typeface="Arial" pitchFamily="34" charset="0"/>
                        <a:buNone/>
                        <a:tabLst/>
                        <a:defRPr/>
                      </a:pPr>
                      <a:r>
                        <a:rPr lang="en-US" sz="800" b="0" i="0" u="none" strike="noStrike" kern="1200" baseline="0" dirty="0" smtClean="0">
                          <a:solidFill>
                            <a:schemeClr val="tx1"/>
                          </a:solidFill>
                          <a:latin typeface="Arial" pitchFamily="34" charset="0"/>
                          <a:ea typeface="+mn-ea"/>
                          <a:cs typeface="Arial" pitchFamily="34" charset="0"/>
                        </a:rPr>
                        <a:t>For this inter calibration tests and in-situ validation will be </a:t>
                      </a:r>
                      <a:r>
                        <a:rPr lang="en-US" sz="800" b="0" i="0" u="none" strike="noStrike" kern="1200" baseline="0" dirty="0" err="1" smtClean="0">
                          <a:solidFill>
                            <a:schemeClr val="tx1"/>
                          </a:solidFill>
                          <a:latin typeface="Arial" pitchFamily="34" charset="0"/>
                          <a:ea typeface="+mn-ea"/>
                          <a:cs typeface="Arial" pitchFamily="34" charset="0"/>
                        </a:rPr>
                        <a:t>organised</a:t>
                      </a:r>
                      <a:r>
                        <a:rPr lang="en-US" sz="800" b="0" i="0" u="none" strike="noStrike" kern="1200" baseline="0" dirty="0" smtClean="0">
                          <a:solidFill>
                            <a:schemeClr val="tx1"/>
                          </a:solidFill>
                          <a:latin typeface="Arial" pitchFamily="34" charset="0"/>
                          <a:ea typeface="+mn-ea"/>
                          <a:cs typeface="Arial" pitchFamily="34" charset="0"/>
                        </a:rPr>
                        <a:t>.</a:t>
                      </a:r>
                      <a:r>
                        <a:rPr lang="en-US" sz="800" b="0"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4.3.1</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Fixed Platforms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PUERTOS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4.3.2</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Ferry Box</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NERC(NOCS)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4.3.3</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Gliders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CSIC</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405">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4.3.4</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Running costs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a:latin typeface="Arial"/>
                        </a:rPr>
                        <a:t>CEFAS</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latin typeface="Arial"/>
                        </a:rPr>
                        <a:t> </a:t>
                      </a: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800" b="0" i="0" u="none" strike="noStrike" dirty="0">
                        <a:latin typeface="Arial"/>
                      </a:endParaRPr>
                    </a:p>
                  </a:txBody>
                  <a:tcPr marL="5131" marR="5131" marT="51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a:xfrm>
            <a:off x="457200" y="1268760"/>
            <a:ext cx="8229600" cy="5256584"/>
          </a:xfrm>
        </p:spPr>
        <p:txBody>
          <a:bodyPr>
            <a:normAutofit fontScale="70000" lnSpcReduction="20000"/>
          </a:bodyPr>
          <a:lstStyle/>
          <a:p>
            <a:pPr algn="just"/>
            <a:r>
              <a:rPr lang="en-US" dirty="0" smtClean="0"/>
              <a:t>D4.1) Report on existing facilities: Task 4.1 - Report on existing facilities with the capacity to handle pressure, temperature, salinity and dissolved oxygen calibrations amongst the active coastal observing networks [month 18</a:t>
            </a:r>
            <a:r>
              <a:rPr lang="en-US" dirty="0" smtClean="0"/>
              <a:t>] </a:t>
            </a:r>
            <a:r>
              <a:rPr lang="en-US" dirty="0" smtClean="0">
                <a:sym typeface="Wingdings" pitchFamily="2" charset="2"/>
              </a:rPr>
              <a:t> </a:t>
            </a:r>
            <a:r>
              <a:rPr lang="en-US" i="1" dirty="0" smtClean="0">
                <a:sym typeface="Wingdings" pitchFamily="2" charset="2"/>
              </a:rPr>
              <a:t>Questionnaire </a:t>
            </a:r>
            <a:endParaRPr lang="en-US" i="1" dirty="0" smtClean="0"/>
          </a:p>
          <a:p>
            <a:pPr algn="just"/>
            <a:r>
              <a:rPr lang="en-US" dirty="0" smtClean="0"/>
              <a:t>D4.2) Report on calibration best practices: Task 4.1 - Report on calibration best practices for the different sensors [month 36</a:t>
            </a:r>
            <a:r>
              <a:rPr lang="en-US" dirty="0" smtClean="0"/>
              <a:t>] </a:t>
            </a:r>
            <a:r>
              <a:rPr lang="en-US" dirty="0" smtClean="0">
                <a:sym typeface="Wingdings" pitchFamily="2" charset="2"/>
              </a:rPr>
              <a:t> </a:t>
            </a:r>
            <a:r>
              <a:rPr lang="en-US" i="1" dirty="0" smtClean="0">
                <a:sym typeface="Wingdings" pitchFamily="2" charset="2"/>
              </a:rPr>
              <a:t>Workshop</a:t>
            </a:r>
            <a:endParaRPr lang="en-US" i="1" dirty="0" smtClean="0"/>
          </a:p>
          <a:p>
            <a:pPr algn="just"/>
            <a:r>
              <a:rPr lang="en-US" dirty="0" smtClean="0"/>
              <a:t>D4.3) Report on </a:t>
            </a:r>
            <a:r>
              <a:rPr lang="en-US" dirty="0" err="1" smtClean="0"/>
              <a:t>biofouling</a:t>
            </a:r>
            <a:r>
              <a:rPr lang="en-US" dirty="0" smtClean="0"/>
              <a:t> prevention methods: Task 4.2 - Report on </a:t>
            </a:r>
            <a:r>
              <a:rPr lang="en-US" dirty="0" err="1" smtClean="0"/>
              <a:t>biofouling</a:t>
            </a:r>
            <a:r>
              <a:rPr lang="en-US" dirty="0" smtClean="0"/>
              <a:t> prevention methods [month 36</a:t>
            </a:r>
            <a:r>
              <a:rPr lang="en-US" dirty="0" smtClean="0"/>
              <a:t>] </a:t>
            </a:r>
            <a:r>
              <a:rPr lang="en-US" dirty="0" smtClean="0">
                <a:sym typeface="Wingdings" pitchFamily="2" charset="2"/>
              </a:rPr>
              <a:t> </a:t>
            </a:r>
            <a:r>
              <a:rPr lang="en-US" i="1" dirty="0" smtClean="0">
                <a:sym typeface="Wingdings" pitchFamily="2" charset="2"/>
              </a:rPr>
              <a:t>Workshop + exercises </a:t>
            </a:r>
            <a:endParaRPr lang="en-US" dirty="0" smtClean="0"/>
          </a:p>
          <a:p>
            <a:pPr algn="just"/>
            <a:r>
              <a:rPr lang="en-US" dirty="0" smtClean="0"/>
              <a:t>D4.4) Report on best practice in operation and maintenance: Task 4.1 - Report on best practice in conducting operations and maintaining of different systems [month 42</a:t>
            </a:r>
            <a:r>
              <a:rPr lang="en-US" dirty="0" smtClean="0"/>
              <a:t>] </a:t>
            </a:r>
            <a:r>
              <a:rPr lang="en-US" dirty="0" smtClean="0">
                <a:sym typeface="Wingdings" pitchFamily="2" charset="2"/>
              </a:rPr>
              <a:t> </a:t>
            </a:r>
            <a:r>
              <a:rPr lang="en-US" i="1" dirty="0" smtClean="0">
                <a:sym typeface="Wingdings" pitchFamily="2" charset="2"/>
              </a:rPr>
              <a:t>Workshop</a:t>
            </a:r>
            <a:endParaRPr lang="en-US" i="1" dirty="0" smtClean="0"/>
          </a:p>
          <a:p>
            <a:pPr algn="just"/>
            <a:r>
              <a:rPr lang="en-US" dirty="0" smtClean="0"/>
              <a:t>D4.5) Report on running costs: Task 4.3 - Report on running costs of observing systems [month 42</a:t>
            </a:r>
            <a:r>
              <a:rPr lang="en-US" dirty="0" smtClean="0"/>
              <a:t>] </a:t>
            </a:r>
            <a:r>
              <a:rPr lang="en-US" dirty="0" smtClean="0">
                <a:sym typeface="Wingdings" pitchFamily="2" charset="2"/>
              </a:rPr>
              <a:t> </a:t>
            </a:r>
            <a:r>
              <a:rPr lang="en-US" i="1" dirty="0" smtClean="0">
                <a:sym typeface="Wingdings" pitchFamily="2" charset="2"/>
              </a:rPr>
              <a:t>Questionnaire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14202"/>
          </a:xfrm>
        </p:spPr>
        <p:txBody>
          <a:bodyPr>
            <a:normAutofit fontScale="90000"/>
          </a:bodyPr>
          <a:lstStyle/>
          <a:p>
            <a:r>
              <a:rPr lang="en-US" b="1" dirty="0" smtClean="0"/>
              <a:t>Milestone</a:t>
            </a:r>
            <a:r>
              <a:rPr lang="en-US" dirty="0" smtClean="0"/>
              <a:t>:</a:t>
            </a:r>
            <a:br>
              <a:rPr lang="en-US" dirty="0" smtClean="0"/>
            </a:br>
            <a:r>
              <a:rPr lang="en-US" dirty="0" smtClean="0"/>
              <a:t>Constitution of a permanent WG for calibration activities</a:t>
            </a:r>
            <a:endParaRPr lang="en-US" dirty="0"/>
          </a:p>
        </p:txBody>
      </p:sp>
      <p:sp>
        <p:nvSpPr>
          <p:cNvPr id="3" name="Content Placeholder 2"/>
          <p:cNvSpPr>
            <a:spLocks noGrp="1"/>
          </p:cNvSpPr>
          <p:nvPr>
            <p:ph idx="1"/>
          </p:nvPr>
        </p:nvSpPr>
        <p:spPr>
          <a:xfrm>
            <a:off x="457200" y="2276872"/>
            <a:ext cx="8435280" cy="4392488"/>
          </a:xfrm>
        </p:spPr>
        <p:txBody>
          <a:bodyPr>
            <a:normAutofit fontScale="85000" lnSpcReduction="10000"/>
          </a:bodyPr>
          <a:lstStyle/>
          <a:p>
            <a:r>
              <a:rPr lang="en-US" dirty="0" smtClean="0"/>
              <a:t>Who will be in that working group? </a:t>
            </a:r>
          </a:p>
          <a:p>
            <a:pPr>
              <a:buNone/>
            </a:pPr>
            <a:r>
              <a:rPr lang="en-US" sz="2800" dirty="0" smtClean="0">
                <a:solidFill>
                  <a:srgbClr val="FF0000"/>
                </a:solidFill>
              </a:rPr>
              <a:t>1 Representative from each calibration lab within JERICO + </a:t>
            </a:r>
          </a:p>
          <a:p>
            <a:r>
              <a:rPr lang="en-US" dirty="0" smtClean="0"/>
              <a:t>What will be the responsibilities of the WG? </a:t>
            </a:r>
          </a:p>
          <a:p>
            <a:pPr>
              <a:buNone/>
            </a:pPr>
            <a:r>
              <a:rPr lang="en-US" sz="2800" dirty="0" smtClean="0">
                <a:solidFill>
                  <a:srgbClr val="FF0000"/>
                </a:solidFill>
              </a:rPr>
              <a:t>Monitoring of activities, proposal of actions, deviations etc</a:t>
            </a:r>
          </a:p>
          <a:p>
            <a:r>
              <a:rPr lang="en-US" dirty="0" smtClean="0"/>
              <a:t>How the WG will interface with the task and sub-tasks ? </a:t>
            </a:r>
          </a:p>
          <a:p>
            <a:pPr>
              <a:buNone/>
            </a:pPr>
            <a:r>
              <a:rPr lang="en-US" sz="2800" dirty="0" smtClean="0">
                <a:solidFill>
                  <a:srgbClr val="FF0000"/>
                </a:solidFill>
              </a:rPr>
              <a:t>Through the task responsible and through workshops.</a:t>
            </a:r>
          </a:p>
          <a:p>
            <a:pPr marL="0" indent="0">
              <a:buNone/>
            </a:pPr>
            <a:r>
              <a:rPr lang="en-US" sz="2800" dirty="0" smtClean="0">
                <a:solidFill>
                  <a:srgbClr val="FF0000"/>
                </a:solidFill>
              </a:rPr>
              <a:t>This WG will be established in month 30 and its operation will probably continue after the end of the project. This long term function is more important than interface with tasks/subtasks. It will actually use and consolidate the experience gained during the JERICO project</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normAutofit fontScale="90000"/>
          </a:bodyPr>
          <a:lstStyle/>
          <a:p>
            <a:r>
              <a:rPr lang="en-US" dirty="0" smtClean="0"/>
              <a:t>Cont.. </a:t>
            </a:r>
            <a:r>
              <a:rPr lang="en-US" dirty="0" err="1" smtClean="0"/>
              <a:t>Harmonise</a:t>
            </a:r>
            <a:r>
              <a:rPr lang="en-US" dirty="0" smtClean="0"/>
              <a:t> workshops with WP3 - consider joint workshops with plenum and dedicated session</a:t>
            </a:r>
            <a:endParaRPr lang="en-US" dirty="0"/>
          </a:p>
        </p:txBody>
      </p:sp>
      <p:sp>
        <p:nvSpPr>
          <p:cNvPr id="3" name="Content Placeholder 2"/>
          <p:cNvSpPr>
            <a:spLocks noGrp="1"/>
          </p:cNvSpPr>
          <p:nvPr>
            <p:ph idx="1"/>
          </p:nvPr>
        </p:nvSpPr>
        <p:spPr>
          <a:xfrm>
            <a:off x="457200" y="2276872"/>
            <a:ext cx="8229600" cy="4248472"/>
          </a:xfrm>
        </p:spPr>
        <p:txBody>
          <a:bodyPr>
            <a:normAutofit/>
          </a:bodyPr>
          <a:lstStyle/>
          <a:p>
            <a:r>
              <a:rPr lang="en-US" sz="2800" dirty="0" smtClean="0">
                <a:solidFill>
                  <a:srgbClr val="FF0000"/>
                </a:solidFill>
              </a:rPr>
              <a:t>This is very important not only to reduce costs but most people will be involved in both WP3 and WP4 with the exception of IBWPAN (WP3) and IH(WP4)</a:t>
            </a:r>
          </a:p>
          <a:p>
            <a:endParaRPr lang="en-US" sz="2800" dirty="0" smtClean="0">
              <a:solidFill>
                <a:srgbClr val="FF0000"/>
              </a:solidFill>
            </a:endParaRPr>
          </a:p>
          <a:p>
            <a:r>
              <a:rPr lang="en-US" sz="2800" dirty="0" smtClean="0">
                <a:solidFill>
                  <a:srgbClr val="FF0000"/>
                </a:solidFill>
              </a:rPr>
              <a:t>Proposed times:</a:t>
            </a:r>
          </a:p>
          <a:p>
            <a:pPr marL="914400" lvl="1" indent="-457200">
              <a:buFont typeface="+mj-lt"/>
              <a:buAutoNum type="arabicPeriod"/>
            </a:pPr>
            <a:r>
              <a:rPr lang="en-US" sz="2400" dirty="0" smtClean="0">
                <a:solidFill>
                  <a:srgbClr val="FF0000"/>
                </a:solidFill>
              </a:rPr>
              <a:t>M6 to discuss current practices</a:t>
            </a:r>
          </a:p>
          <a:p>
            <a:pPr marL="914400" lvl="1" indent="-457200">
              <a:buFont typeface="+mj-lt"/>
              <a:buAutoNum type="arabicPeriod"/>
            </a:pPr>
            <a:r>
              <a:rPr lang="en-US" sz="2400" dirty="0" smtClean="0">
                <a:solidFill>
                  <a:srgbClr val="FF0000"/>
                </a:solidFill>
              </a:rPr>
              <a:t>M18</a:t>
            </a:r>
          </a:p>
          <a:p>
            <a:pPr marL="914400" lvl="1" indent="-457200">
              <a:buFont typeface="+mj-lt"/>
              <a:buAutoNum type="arabicPeriod"/>
            </a:pPr>
            <a:r>
              <a:rPr lang="en-US" sz="2400" dirty="0" smtClean="0">
                <a:solidFill>
                  <a:srgbClr val="FF0000"/>
                </a:solidFill>
              </a:rPr>
              <a:t>M30</a:t>
            </a:r>
          </a:p>
          <a:p>
            <a:pPr marL="914400" lvl="1" indent="-457200">
              <a:buFont typeface="+mj-lt"/>
              <a:buAutoNum type="arabicPeriod"/>
            </a:pPr>
            <a:r>
              <a:rPr lang="en-US" sz="2400" dirty="0" smtClean="0">
                <a:solidFill>
                  <a:srgbClr val="FF0000"/>
                </a:solidFill>
              </a:rPr>
              <a:t>M42</a:t>
            </a:r>
          </a:p>
          <a:p>
            <a:pPr marL="914400" lvl="1" indent="-457200">
              <a:buNone/>
            </a:pPr>
            <a:endParaRPr lang="en-US" sz="2400"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Task 4.1 CALIBRATION</a:t>
            </a:r>
            <a:endParaRPr lang="en-US" sz="4000" dirty="0"/>
          </a:p>
        </p:txBody>
      </p:sp>
      <p:sp>
        <p:nvSpPr>
          <p:cNvPr id="3" name="Content Placeholder 2"/>
          <p:cNvSpPr>
            <a:spLocks noGrp="1"/>
          </p:cNvSpPr>
          <p:nvPr>
            <p:ph idx="1"/>
          </p:nvPr>
        </p:nvSpPr>
        <p:spPr/>
        <p:txBody>
          <a:bodyPr>
            <a:normAutofit fontScale="70000" lnSpcReduction="20000"/>
          </a:bodyPr>
          <a:lstStyle/>
          <a:p>
            <a:r>
              <a:rPr lang="en-US" dirty="0" smtClean="0"/>
              <a:t>Works have been done by other EU projects (WP2 ESONET + …) </a:t>
            </a:r>
          </a:p>
          <a:p>
            <a:pPr marL="0" indent="0">
              <a:buNone/>
            </a:pPr>
            <a:r>
              <a:rPr lang="en-US" sz="2800" dirty="0" smtClean="0">
                <a:solidFill>
                  <a:srgbClr val="FF0000"/>
                </a:solidFill>
              </a:rPr>
              <a:t>Outcomes of WP2 + relevant materials from other projects will be collected by the WG. </a:t>
            </a:r>
          </a:p>
          <a:p>
            <a:pPr marL="0" indent="0">
              <a:buNone/>
            </a:pPr>
            <a:r>
              <a:rPr lang="en-US" sz="2800" dirty="0" smtClean="0">
                <a:solidFill>
                  <a:srgbClr val="FF0000"/>
                </a:solidFill>
              </a:rPr>
              <a:t>The work of EuroSITES (plus the OceanSITES – global program with a lot of experience e.g. TAO array) is more relevant. Indeed the suite of sensors in JERICO are closer to the sets used in EuroSITES (&amp; of course </a:t>
            </a:r>
            <a:r>
              <a:rPr lang="en-US" sz="2800" dirty="0" err="1" smtClean="0">
                <a:solidFill>
                  <a:srgbClr val="FF0000"/>
                </a:solidFill>
              </a:rPr>
              <a:t>FerryBox</a:t>
            </a:r>
            <a:r>
              <a:rPr lang="en-US" sz="2800" dirty="0" smtClean="0">
                <a:solidFill>
                  <a:srgbClr val="FF0000"/>
                </a:solidFill>
              </a:rPr>
              <a:t> and EGO)</a:t>
            </a:r>
          </a:p>
          <a:p>
            <a:r>
              <a:rPr lang="en-US" dirty="0" smtClean="0"/>
              <a:t>What will be the starting point of the Task? </a:t>
            </a:r>
          </a:p>
          <a:p>
            <a:pPr marL="514350" indent="-514350">
              <a:buAutoNum type="arabicPeriod"/>
            </a:pPr>
            <a:r>
              <a:rPr lang="en-US" sz="2800" dirty="0" smtClean="0">
                <a:solidFill>
                  <a:srgbClr val="FF0000"/>
                </a:solidFill>
              </a:rPr>
              <a:t>Recording of current practices of partners into a report which will be circulated into the consortium.</a:t>
            </a:r>
          </a:p>
          <a:p>
            <a:pPr marL="514350" indent="-514350">
              <a:buAutoNum type="arabicPeriod"/>
            </a:pPr>
            <a:r>
              <a:rPr lang="en-US" sz="2800" dirty="0" smtClean="0">
                <a:solidFill>
                  <a:srgbClr val="FF0000"/>
                </a:solidFill>
              </a:rPr>
              <a:t>Recording of practices outside the consortium into a report which will be circulated into the consortium</a:t>
            </a:r>
          </a:p>
          <a:p>
            <a:r>
              <a:rPr lang="en-US" dirty="0" smtClean="0"/>
              <a:t>Will other experiences been shared and how?</a:t>
            </a:r>
          </a:p>
          <a:p>
            <a:pPr>
              <a:buNone/>
            </a:pPr>
            <a:r>
              <a:rPr lang="en-US" sz="2800" dirty="0" smtClean="0">
                <a:solidFill>
                  <a:srgbClr val="FF0000"/>
                </a:solidFill>
              </a:rPr>
              <a:t>Through the report , the workshops, the website +???</a:t>
            </a:r>
          </a:p>
          <a:p>
            <a:pPr>
              <a:buNone/>
            </a:pPr>
            <a:endParaRPr lang="en-US" sz="2800"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Task 4.2 BIO FOULING PREVENTION</a:t>
            </a:r>
            <a:endParaRPr lang="en-US" sz="4000" dirty="0"/>
          </a:p>
        </p:txBody>
      </p:sp>
      <p:sp>
        <p:nvSpPr>
          <p:cNvPr id="3" name="Content Placeholder 2"/>
          <p:cNvSpPr>
            <a:spLocks noGrp="1"/>
          </p:cNvSpPr>
          <p:nvPr>
            <p:ph idx="1"/>
          </p:nvPr>
        </p:nvSpPr>
        <p:spPr>
          <a:xfrm>
            <a:off x="457200" y="1600200"/>
            <a:ext cx="8229600" cy="4925144"/>
          </a:xfrm>
        </p:spPr>
        <p:txBody>
          <a:bodyPr>
            <a:normAutofit fontScale="85000" lnSpcReduction="10000"/>
          </a:bodyPr>
          <a:lstStyle/>
          <a:p>
            <a:r>
              <a:rPr lang="en-US" sz="3500" dirty="0" smtClean="0"/>
              <a:t>Works have been done by other EU projects (WP2 ESONET + …) </a:t>
            </a:r>
          </a:p>
          <a:p>
            <a:pPr marL="0" indent="0">
              <a:buNone/>
            </a:pPr>
            <a:r>
              <a:rPr lang="en-US" sz="3100" dirty="0" smtClean="0">
                <a:solidFill>
                  <a:srgbClr val="FF0000"/>
                </a:solidFill>
              </a:rPr>
              <a:t>Outcomes of WP2 + relevant materials from other projects will be collected by the WG </a:t>
            </a:r>
          </a:p>
          <a:p>
            <a:r>
              <a:rPr lang="en-US" sz="3500" dirty="0" smtClean="0"/>
              <a:t>What will be the starting point of the Task? </a:t>
            </a:r>
          </a:p>
          <a:p>
            <a:pPr marL="514350" indent="-514350">
              <a:buAutoNum type="arabicPeriod"/>
            </a:pPr>
            <a:r>
              <a:rPr lang="en-US" sz="3100" dirty="0" smtClean="0">
                <a:solidFill>
                  <a:srgbClr val="FF0000"/>
                </a:solidFill>
              </a:rPr>
              <a:t>Recording of current practices of partners into a report which will be circulated into the consortium.</a:t>
            </a:r>
          </a:p>
          <a:p>
            <a:pPr marL="514350" indent="-514350">
              <a:buAutoNum type="arabicPeriod"/>
            </a:pPr>
            <a:r>
              <a:rPr lang="en-US" sz="3100" dirty="0" smtClean="0">
                <a:solidFill>
                  <a:srgbClr val="FF0000"/>
                </a:solidFill>
              </a:rPr>
              <a:t>Recording of practices outside the consortium into a report which will be circulated into the consortium</a:t>
            </a:r>
            <a:endParaRPr lang="en-US" sz="3100" dirty="0" smtClean="0"/>
          </a:p>
          <a:p>
            <a:r>
              <a:rPr lang="en-US" sz="3500" dirty="0" smtClean="0"/>
              <a:t>Will other experiences been shared and how?</a:t>
            </a:r>
          </a:p>
          <a:p>
            <a:pPr>
              <a:buNone/>
            </a:pPr>
            <a:r>
              <a:rPr lang="en-US" sz="3100" dirty="0" smtClean="0">
                <a:solidFill>
                  <a:srgbClr val="FF0000"/>
                </a:solidFill>
              </a:rPr>
              <a:t>Through the report , the workshops, the website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fontScale="90000"/>
          </a:bodyPr>
          <a:lstStyle/>
          <a:p>
            <a:r>
              <a:rPr lang="en-US" dirty="0" smtClean="0"/>
              <a:t>Task 4.3 END TO END QUALITY ASSURANCE</a:t>
            </a:r>
            <a:endParaRPr lang="en-US" dirty="0"/>
          </a:p>
        </p:txBody>
      </p:sp>
      <p:sp>
        <p:nvSpPr>
          <p:cNvPr id="3" name="Content Placeholder 2"/>
          <p:cNvSpPr>
            <a:spLocks noGrp="1"/>
          </p:cNvSpPr>
          <p:nvPr>
            <p:ph idx="1"/>
          </p:nvPr>
        </p:nvSpPr>
        <p:spPr>
          <a:xfrm>
            <a:off x="457200" y="1700808"/>
            <a:ext cx="8229600" cy="4425355"/>
          </a:xfrm>
        </p:spPr>
        <p:txBody>
          <a:bodyPr>
            <a:normAutofit/>
          </a:bodyPr>
          <a:lstStyle/>
          <a:p>
            <a:r>
              <a:rPr lang="en-US" dirty="0" smtClean="0"/>
              <a:t>How this task will be interfaced with WP10.3 (EMERGING TECHNOLOGY - PROFILING TECHNOLOGY, INTER-COMPARISON WITH MATURE TECHNOLOGY)?</a:t>
            </a:r>
          </a:p>
          <a:p>
            <a:pPr marL="0" indent="0">
              <a:buNone/>
            </a:pPr>
            <a:r>
              <a:rPr lang="en-US" sz="2600" dirty="0" smtClean="0">
                <a:solidFill>
                  <a:srgbClr val="FF0000"/>
                </a:solidFill>
              </a:rPr>
              <a:t>Outcomes from WP4 will demonstrate possible needs for new technology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1875</TotalTime>
  <Words>864</Words>
  <Application>Microsoft Office PowerPoint</Application>
  <PresentationFormat>On-screen Show (4:3)</PresentationFormat>
  <Paragraphs>157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Θέμα του Office</vt:lpstr>
      <vt:lpstr>WP4 HARMONIZING OPERATION AND MAINTENANCE METHODS</vt:lpstr>
      <vt:lpstr>Slide 2</vt:lpstr>
      <vt:lpstr>Slide 3</vt:lpstr>
      <vt:lpstr>Deliverables</vt:lpstr>
      <vt:lpstr>Milestone: Constitution of a permanent WG for calibration activities</vt:lpstr>
      <vt:lpstr>Cont.. Harmonise workshops with WP3 - consider joint workshops with plenum and dedicated session</vt:lpstr>
      <vt:lpstr>Task 4.1 CALIBRATION</vt:lpstr>
      <vt:lpstr>Task 4.2 BIO FOULING PREVENTION</vt:lpstr>
      <vt:lpstr>Task 4.3 END TO END QUALITY ASSURANCE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WP4</dc:title>
  <dc:creator>Kostas Nittis</dc:creator>
  <cp:lastModifiedBy>George Petihakis</cp:lastModifiedBy>
  <cp:revision>60</cp:revision>
  <dcterms:modified xsi:type="dcterms:W3CDTF">2011-03-29T08:23:28Z</dcterms:modified>
</cp:coreProperties>
</file>