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97" r:id="rId4"/>
    <p:sldId id="298" r:id="rId5"/>
    <p:sldId id="312" r:id="rId6"/>
    <p:sldId id="310" r:id="rId7"/>
    <p:sldId id="309" r:id="rId8"/>
    <p:sldId id="313" r:id="rId9"/>
    <p:sldId id="311" r:id="rId10"/>
    <p:sldId id="314" r:id="rId11"/>
    <p:sldId id="315" r:id="rId12"/>
    <p:sldId id="316" r:id="rId13"/>
    <p:sldId id="317" r:id="rId14"/>
    <p:sldId id="319" r:id="rId15"/>
    <p:sldId id="320" r:id="rId16"/>
    <p:sldId id="322" r:id="rId17"/>
    <p:sldId id="325" r:id="rId18"/>
    <p:sldId id="324" r:id="rId19"/>
    <p:sldId id="32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700" kern="1200">
        <a:solidFill>
          <a:srgbClr val="007AB4"/>
        </a:solidFill>
        <a:latin typeface="Helvetica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700" kern="1200">
        <a:solidFill>
          <a:srgbClr val="007AB4"/>
        </a:solidFill>
        <a:latin typeface="Helvetica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700" kern="1200">
        <a:solidFill>
          <a:srgbClr val="007AB4"/>
        </a:solidFill>
        <a:latin typeface="Helvetica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700" kern="1200">
        <a:solidFill>
          <a:srgbClr val="007AB4"/>
        </a:solidFill>
        <a:latin typeface="Helvetica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700" kern="1200">
        <a:solidFill>
          <a:srgbClr val="007AB4"/>
        </a:solidFill>
        <a:latin typeface="Helvetica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CB333"/>
    <a:srgbClr val="159938"/>
    <a:srgbClr val="53B086"/>
    <a:srgbClr val="0073AF"/>
    <a:srgbClr val="5CBBD6"/>
    <a:srgbClr val="49B5DD"/>
    <a:srgbClr val="8CCCDC"/>
    <a:srgbClr val="62B6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35" autoAdjust="0"/>
    <p:restoredTop sz="92547" autoAdjust="0"/>
  </p:normalViewPr>
  <p:slideViewPr>
    <p:cSldViewPr>
      <p:cViewPr varScale="1">
        <p:scale>
          <a:sx n="113" d="100"/>
          <a:sy n="113" d="100"/>
        </p:scale>
        <p:origin x="-18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6D4CC1-8ED9-49D8-A583-E5F63F6EE3C4}" type="doc">
      <dgm:prSet loTypeId="urn:microsoft.com/office/officeart/2005/8/layout/vList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E"/>
        </a:p>
      </dgm:t>
    </dgm:pt>
    <dgm:pt modelId="{AB5F1BAE-5F7D-4E25-B84C-888FC3E7CFEA}">
      <dgm:prSet phldrT="[Text]" custT="1"/>
      <dgm:spPr/>
      <dgm:t>
        <a:bodyPr/>
        <a:lstStyle/>
        <a:p>
          <a:r>
            <a:rPr lang="en-IE" sz="1100" b="1" dirty="0" smtClean="0">
              <a:solidFill>
                <a:schemeClr val="accent2"/>
              </a:solidFill>
            </a:rPr>
            <a:t>Networking Activity</a:t>
          </a:r>
          <a:endParaRPr lang="en-IE" sz="1100" b="1" dirty="0">
            <a:solidFill>
              <a:schemeClr val="accent2"/>
            </a:solidFill>
          </a:endParaRPr>
        </a:p>
      </dgm:t>
    </dgm:pt>
    <dgm:pt modelId="{29193E97-45A4-4DF3-AC71-ADB8912BF79D}" type="parTrans" cxnId="{2B49675B-F53D-4EAF-9DC9-157FB7C007D8}">
      <dgm:prSet/>
      <dgm:spPr/>
      <dgm:t>
        <a:bodyPr/>
        <a:lstStyle/>
        <a:p>
          <a:endParaRPr lang="en-IE"/>
        </a:p>
      </dgm:t>
    </dgm:pt>
    <dgm:pt modelId="{58F90414-19B6-4B01-9D96-50DB33D6FC1A}" type="sibTrans" cxnId="{2B49675B-F53D-4EAF-9DC9-157FB7C007D8}">
      <dgm:prSet/>
      <dgm:spPr/>
      <dgm:t>
        <a:bodyPr/>
        <a:lstStyle/>
        <a:p>
          <a:endParaRPr lang="en-IE"/>
        </a:p>
      </dgm:t>
    </dgm:pt>
    <dgm:pt modelId="{24FD494F-A6DB-42D3-ACE1-DA279AF9E2BF}">
      <dgm:prSet phldrT="[Text]" custT="1"/>
      <dgm:spPr/>
      <dgm:t>
        <a:bodyPr/>
        <a:lstStyle/>
        <a:p>
          <a:r>
            <a:rPr lang="en-IE" sz="1100" b="1" dirty="0" smtClean="0"/>
            <a:t>Transnational Access Activity</a:t>
          </a:r>
          <a:endParaRPr lang="en-IE" sz="1100" b="1" dirty="0"/>
        </a:p>
      </dgm:t>
    </dgm:pt>
    <dgm:pt modelId="{C2E8EF96-C452-4B2D-89E3-E2D76B37768E}" type="parTrans" cxnId="{35709D50-7924-4261-993B-D3113C80BABF}">
      <dgm:prSet/>
      <dgm:spPr/>
      <dgm:t>
        <a:bodyPr/>
        <a:lstStyle/>
        <a:p>
          <a:endParaRPr lang="en-IE"/>
        </a:p>
      </dgm:t>
    </dgm:pt>
    <dgm:pt modelId="{9A950CA3-E875-43D7-9BA3-B62B151AF8AE}" type="sibTrans" cxnId="{35709D50-7924-4261-993B-D3113C80BABF}">
      <dgm:prSet/>
      <dgm:spPr/>
      <dgm:t>
        <a:bodyPr/>
        <a:lstStyle/>
        <a:p>
          <a:endParaRPr lang="en-IE"/>
        </a:p>
      </dgm:t>
    </dgm:pt>
    <dgm:pt modelId="{5AC56BDC-0158-48EC-A06A-3B2EDDE538E2}">
      <dgm:prSet custT="1"/>
      <dgm:spPr/>
      <dgm:t>
        <a:bodyPr/>
        <a:lstStyle/>
        <a:p>
          <a:r>
            <a:rPr lang="en-IE" sz="1100" b="1" dirty="0" smtClean="0"/>
            <a:t>Joint Research Activity</a:t>
          </a:r>
          <a:endParaRPr lang="en-IE" sz="1100" b="1" dirty="0"/>
        </a:p>
      </dgm:t>
    </dgm:pt>
    <dgm:pt modelId="{8EDAF8CD-12B7-4394-BF33-F4F4B4FE9FDD}" type="parTrans" cxnId="{85AB5696-BB47-4CE2-8855-E8D86BC5A4F9}">
      <dgm:prSet/>
      <dgm:spPr/>
      <dgm:t>
        <a:bodyPr/>
        <a:lstStyle/>
        <a:p>
          <a:endParaRPr lang="en-IE"/>
        </a:p>
      </dgm:t>
    </dgm:pt>
    <dgm:pt modelId="{F8CEDF11-51D5-499F-A13F-F4BE164DF6EA}" type="sibTrans" cxnId="{85AB5696-BB47-4CE2-8855-E8D86BC5A4F9}">
      <dgm:prSet/>
      <dgm:spPr/>
      <dgm:t>
        <a:bodyPr/>
        <a:lstStyle/>
        <a:p>
          <a:endParaRPr lang="en-IE"/>
        </a:p>
      </dgm:t>
    </dgm:pt>
    <dgm:pt modelId="{7726C2E7-1761-41DE-AC02-4128B9CAE4B0}" type="pres">
      <dgm:prSet presAssocID="{B06D4CC1-8ED9-49D8-A583-E5F63F6EE3C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A2F41FA5-C1DC-4D75-BF59-DE016B6B11DE}" type="pres">
      <dgm:prSet presAssocID="{AB5F1BAE-5F7D-4E25-B84C-888FC3E7CFEA}" presName="linNode" presStyleCnt="0"/>
      <dgm:spPr/>
    </dgm:pt>
    <dgm:pt modelId="{888005A2-D777-41FC-9B96-4070CFE8B9B8}" type="pres">
      <dgm:prSet presAssocID="{AB5F1BAE-5F7D-4E25-B84C-888FC3E7CFEA}" presName="parentShp" presStyleLbl="node1" presStyleIdx="0" presStyleCnt="3" custScaleX="47930" custScaleY="66030" custLinFactNeighborX="2440" custLinFactNeighborY="-257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E6541BB-3B2F-46A7-BAB1-E15052C405C2}" type="pres">
      <dgm:prSet presAssocID="{AB5F1BAE-5F7D-4E25-B84C-888FC3E7CFEA}" presName="childShp" presStyleLbl="bgAccFollowNode1" presStyleIdx="0" presStyleCnt="3" custScaleX="122232" custScaleY="98678" custLinFactY="11549" custLinFactNeighborX="9361" custLinFactNeighborY="100000">
        <dgm:presLayoutVars>
          <dgm:bulletEnabled val="1"/>
        </dgm:presLayoutVars>
      </dgm:prSet>
      <dgm:spPr>
        <a:ln>
          <a:solidFill>
            <a:srgbClr val="93B068">
              <a:alpha val="89804"/>
            </a:srgbClr>
          </a:solidFill>
        </a:ln>
      </dgm:spPr>
      <dgm:t>
        <a:bodyPr/>
        <a:lstStyle/>
        <a:p>
          <a:endParaRPr lang="en-IE"/>
        </a:p>
      </dgm:t>
    </dgm:pt>
    <dgm:pt modelId="{82E3DBA6-E7F0-42AF-849A-135593B6E699}" type="pres">
      <dgm:prSet presAssocID="{58F90414-19B6-4B01-9D96-50DB33D6FC1A}" presName="spacing" presStyleCnt="0"/>
      <dgm:spPr/>
    </dgm:pt>
    <dgm:pt modelId="{7B7AA91F-331A-43BA-865F-F208CD69C939}" type="pres">
      <dgm:prSet presAssocID="{24FD494F-A6DB-42D3-ACE1-DA279AF9E2BF}" presName="linNode" presStyleCnt="0"/>
      <dgm:spPr/>
    </dgm:pt>
    <dgm:pt modelId="{BEED6937-330A-4118-9019-736B77ADC805}" type="pres">
      <dgm:prSet presAssocID="{24FD494F-A6DB-42D3-ACE1-DA279AF9E2BF}" presName="parentShp" presStyleLbl="node1" presStyleIdx="1" presStyleCnt="3" custScaleX="47509" custScaleY="64832" custLinFactNeighborX="2158" custLinFactNeighborY="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5CE834E-6473-42F1-BD11-11899E220C7B}" type="pres">
      <dgm:prSet presAssocID="{24FD494F-A6DB-42D3-ACE1-DA279AF9E2BF}" presName="childShp" presStyleLbl="bgAccFollowNode1" presStyleIdx="1" presStyleCnt="3" custScaleX="121949" custScaleY="100204" custLinFactY="-8904" custLinFactNeighborX="9784" custLinFactNeighborY="-100000">
        <dgm:presLayoutVars>
          <dgm:bulletEnabled val="1"/>
        </dgm:presLayoutVars>
      </dgm:prSet>
      <dgm:spPr>
        <a:ln>
          <a:solidFill>
            <a:srgbClr val="74ACA5">
              <a:alpha val="89804"/>
            </a:srgbClr>
          </a:solidFill>
        </a:ln>
      </dgm:spPr>
      <dgm:t>
        <a:bodyPr/>
        <a:lstStyle/>
        <a:p>
          <a:endParaRPr lang="en-IE"/>
        </a:p>
      </dgm:t>
    </dgm:pt>
    <dgm:pt modelId="{81690D9E-D513-4477-9A1E-163E68CD9E6C}" type="pres">
      <dgm:prSet presAssocID="{9A950CA3-E875-43D7-9BA3-B62B151AF8AE}" presName="spacing" presStyleCnt="0"/>
      <dgm:spPr/>
    </dgm:pt>
    <dgm:pt modelId="{B775E4FC-FBD1-4659-BD68-14819B394CEF}" type="pres">
      <dgm:prSet presAssocID="{5AC56BDC-0158-48EC-A06A-3B2EDDE538E2}" presName="linNode" presStyleCnt="0"/>
      <dgm:spPr/>
    </dgm:pt>
    <dgm:pt modelId="{264E82BF-BFD2-44AB-A68D-640FC74D3CBA}" type="pres">
      <dgm:prSet presAssocID="{5AC56BDC-0158-48EC-A06A-3B2EDDE538E2}" presName="parentShp" presStyleLbl="node1" presStyleIdx="2" presStyleCnt="3" custScaleX="47509" custScaleY="67497" custLinFactNeighborX="2158" custLinFactNeighborY="4227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4BF6E18-4DB3-497F-A229-2E673C8ADCFD}" type="pres">
      <dgm:prSet presAssocID="{5AC56BDC-0158-48EC-A06A-3B2EDDE538E2}" presName="childShp" presStyleLbl="bgAccFollowNode1" presStyleIdx="2" presStyleCnt="3" custScaleX="121787" custScaleY="95723" custLinFactNeighborX="9905" custLinFactNeighborY="143">
        <dgm:presLayoutVars>
          <dgm:bulletEnabled val="1"/>
        </dgm:presLayoutVars>
      </dgm:prSet>
      <dgm:spPr>
        <a:ln>
          <a:solidFill>
            <a:srgbClr val="9385A9">
              <a:alpha val="89804"/>
            </a:srgbClr>
          </a:solidFill>
        </a:ln>
      </dgm:spPr>
      <dgm:t>
        <a:bodyPr/>
        <a:lstStyle/>
        <a:p>
          <a:endParaRPr lang="en-IE"/>
        </a:p>
      </dgm:t>
    </dgm:pt>
  </dgm:ptLst>
  <dgm:cxnLst>
    <dgm:cxn modelId="{4CE31002-B5FB-314D-8E37-31C37FA7A5F0}" type="presOf" srcId="{B06D4CC1-8ED9-49D8-A583-E5F63F6EE3C4}" destId="{7726C2E7-1761-41DE-AC02-4128B9CAE4B0}" srcOrd="0" destOrd="0" presId="urn:microsoft.com/office/officeart/2005/8/layout/vList6"/>
    <dgm:cxn modelId="{85AB5696-BB47-4CE2-8855-E8D86BC5A4F9}" srcId="{B06D4CC1-8ED9-49D8-A583-E5F63F6EE3C4}" destId="{5AC56BDC-0158-48EC-A06A-3B2EDDE538E2}" srcOrd="2" destOrd="0" parTransId="{8EDAF8CD-12B7-4394-BF33-F4F4B4FE9FDD}" sibTransId="{F8CEDF11-51D5-499F-A13F-F4BE164DF6EA}"/>
    <dgm:cxn modelId="{A5128BB5-56DD-E649-852B-31FF4DF135CA}" type="presOf" srcId="{AB5F1BAE-5F7D-4E25-B84C-888FC3E7CFEA}" destId="{888005A2-D777-41FC-9B96-4070CFE8B9B8}" srcOrd="0" destOrd="0" presId="urn:microsoft.com/office/officeart/2005/8/layout/vList6"/>
    <dgm:cxn modelId="{F45B4808-0237-6343-81A9-D4229E9986E2}" type="presOf" srcId="{24FD494F-A6DB-42D3-ACE1-DA279AF9E2BF}" destId="{BEED6937-330A-4118-9019-736B77ADC805}" srcOrd="0" destOrd="0" presId="urn:microsoft.com/office/officeart/2005/8/layout/vList6"/>
    <dgm:cxn modelId="{93018A05-F286-C946-A859-93B194419993}" type="presOf" srcId="{5AC56BDC-0158-48EC-A06A-3B2EDDE538E2}" destId="{264E82BF-BFD2-44AB-A68D-640FC74D3CBA}" srcOrd="0" destOrd="0" presId="urn:microsoft.com/office/officeart/2005/8/layout/vList6"/>
    <dgm:cxn modelId="{35709D50-7924-4261-993B-D3113C80BABF}" srcId="{B06D4CC1-8ED9-49D8-A583-E5F63F6EE3C4}" destId="{24FD494F-A6DB-42D3-ACE1-DA279AF9E2BF}" srcOrd="1" destOrd="0" parTransId="{C2E8EF96-C452-4B2D-89E3-E2D76B37768E}" sibTransId="{9A950CA3-E875-43D7-9BA3-B62B151AF8AE}"/>
    <dgm:cxn modelId="{2B49675B-F53D-4EAF-9DC9-157FB7C007D8}" srcId="{B06D4CC1-8ED9-49D8-A583-E5F63F6EE3C4}" destId="{AB5F1BAE-5F7D-4E25-B84C-888FC3E7CFEA}" srcOrd="0" destOrd="0" parTransId="{29193E97-45A4-4DF3-AC71-ADB8912BF79D}" sibTransId="{58F90414-19B6-4B01-9D96-50DB33D6FC1A}"/>
    <dgm:cxn modelId="{4285A305-38D9-7448-98AF-56719CB90C48}" type="presParOf" srcId="{7726C2E7-1761-41DE-AC02-4128B9CAE4B0}" destId="{A2F41FA5-C1DC-4D75-BF59-DE016B6B11DE}" srcOrd="0" destOrd="0" presId="urn:microsoft.com/office/officeart/2005/8/layout/vList6"/>
    <dgm:cxn modelId="{1F57D529-F120-F945-AC8F-1CBDBA05F8D5}" type="presParOf" srcId="{A2F41FA5-C1DC-4D75-BF59-DE016B6B11DE}" destId="{888005A2-D777-41FC-9B96-4070CFE8B9B8}" srcOrd="0" destOrd="0" presId="urn:microsoft.com/office/officeart/2005/8/layout/vList6"/>
    <dgm:cxn modelId="{17545D6C-A8C8-9349-AD86-BEBBB0D8E4BC}" type="presParOf" srcId="{A2F41FA5-C1DC-4D75-BF59-DE016B6B11DE}" destId="{FE6541BB-3B2F-46A7-BAB1-E15052C405C2}" srcOrd="1" destOrd="0" presId="urn:microsoft.com/office/officeart/2005/8/layout/vList6"/>
    <dgm:cxn modelId="{A6B19AAA-3110-D848-B501-4BD301AAFF0F}" type="presParOf" srcId="{7726C2E7-1761-41DE-AC02-4128B9CAE4B0}" destId="{82E3DBA6-E7F0-42AF-849A-135593B6E699}" srcOrd="1" destOrd="0" presId="urn:microsoft.com/office/officeart/2005/8/layout/vList6"/>
    <dgm:cxn modelId="{C8E8A53E-942B-BE4E-9B87-A5DCA8125987}" type="presParOf" srcId="{7726C2E7-1761-41DE-AC02-4128B9CAE4B0}" destId="{7B7AA91F-331A-43BA-865F-F208CD69C939}" srcOrd="2" destOrd="0" presId="urn:microsoft.com/office/officeart/2005/8/layout/vList6"/>
    <dgm:cxn modelId="{BA47EBE6-6B9F-004D-8A20-E660A9D739C4}" type="presParOf" srcId="{7B7AA91F-331A-43BA-865F-F208CD69C939}" destId="{BEED6937-330A-4118-9019-736B77ADC805}" srcOrd="0" destOrd="0" presId="urn:microsoft.com/office/officeart/2005/8/layout/vList6"/>
    <dgm:cxn modelId="{01270B27-1570-D840-9C6A-BED2376C8757}" type="presParOf" srcId="{7B7AA91F-331A-43BA-865F-F208CD69C939}" destId="{A5CE834E-6473-42F1-BD11-11899E220C7B}" srcOrd="1" destOrd="0" presId="urn:microsoft.com/office/officeart/2005/8/layout/vList6"/>
    <dgm:cxn modelId="{77F5FFA9-20C8-3041-8392-D2190BA1F0C1}" type="presParOf" srcId="{7726C2E7-1761-41DE-AC02-4128B9CAE4B0}" destId="{81690D9E-D513-4477-9A1E-163E68CD9E6C}" srcOrd="3" destOrd="0" presId="urn:microsoft.com/office/officeart/2005/8/layout/vList6"/>
    <dgm:cxn modelId="{B03A1A47-4112-CC4E-85CF-327464449A62}" type="presParOf" srcId="{7726C2E7-1761-41DE-AC02-4128B9CAE4B0}" destId="{B775E4FC-FBD1-4659-BD68-14819B394CEF}" srcOrd="4" destOrd="0" presId="urn:microsoft.com/office/officeart/2005/8/layout/vList6"/>
    <dgm:cxn modelId="{8C3281BA-AA49-8B4A-A12C-6487FE4EFA37}" type="presParOf" srcId="{B775E4FC-FBD1-4659-BD68-14819B394CEF}" destId="{264E82BF-BFD2-44AB-A68D-640FC74D3CBA}" srcOrd="0" destOrd="0" presId="urn:microsoft.com/office/officeart/2005/8/layout/vList6"/>
    <dgm:cxn modelId="{B34702E4-D3CC-9442-9292-8F6FDACD8B16}" type="presParOf" srcId="{B775E4FC-FBD1-4659-BD68-14819B394CEF}" destId="{34BF6E18-4DB3-497F-A229-2E673C8ADCF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541BB-3B2F-46A7-BAB1-E15052C405C2}">
      <dsp:nvSpPr>
        <dsp:cNvPr id="0" name=""/>
        <dsp:cNvSpPr/>
      </dsp:nvSpPr>
      <dsp:spPr>
        <a:xfrm>
          <a:off x="1828410" y="720925"/>
          <a:ext cx="5029637" cy="636396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3B068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005A2-D777-41FC-9B96-4070CFE8B9B8}">
      <dsp:nvSpPr>
        <dsp:cNvPr id="0" name=""/>
        <dsp:cNvSpPr/>
      </dsp:nvSpPr>
      <dsp:spPr>
        <a:xfrm>
          <a:off x="357194" y="90192"/>
          <a:ext cx="1314824" cy="4258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 dirty="0" smtClean="0">
              <a:solidFill>
                <a:schemeClr val="accent2"/>
              </a:solidFill>
            </a:rPr>
            <a:t>Networking Activity</a:t>
          </a:r>
          <a:endParaRPr lang="en-IE" sz="1100" b="1" kern="1200" dirty="0">
            <a:solidFill>
              <a:schemeClr val="accent2"/>
            </a:solidFill>
          </a:endParaRPr>
        </a:p>
      </dsp:txBody>
      <dsp:txXfrm>
        <a:off x="377982" y="110980"/>
        <a:ext cx="1273248" cy="384265"/>
      </dsp:txXfrm>
    </dsp:sp>
    <dsp:sp modelId="{A5CE834E-6473-42F1-BD11-11899E220C7B}">
      <dsp:nvSpPr>
        <dsp:cNvPr id="0" name=""/>
        <dsp:cNvSpPr/>
      </dsp:nvSpPr>
      <dsp:spPr>
        <a:xfrm>
          <a:off x="1841614" y="64"/>
          <a:ext cx="5013092" cy="646237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6795954"/>
            <a:satOff val="-22379"/>
            <a:lumOff val="1198"/>
            <a:alphaOff val="0"/>
          </a:schemeClr>
        </a:solidFill>
        <a:ln w="25400" cap="flat" cmpd="sng" algn="ctr">
          <a:solidFill>
            <a:srgbClr val="74ACA5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ED6937-330A-4118-9019-736B77ADC805}">
      <dsp:nvSpPr>
        <dsp:cNvPr id="0" name=""/>
        <dsp:cNvSpPr/>
      </dsp:nvSpPr>
      <dsp:spPr>
        <a:xfrm>
          <a:off x="360187" y="816470"/>
          <a:ext cx="1302003" cy="418115"/>
        </a:xfrm>
        <a:prstGeom prst="roundRect">
          <a:avLst/>
        </a:prstGeom>
        <a:solidFill>
          <a:schemeClr val="accent3">
            <a:hueOff val="-6750006"/>
            <a:satOff val="-24561"/>
            <a:lumOff val="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 dirty="0" smtClean="0"/>
            <a:t>Transnational Access Activity</a:t>
          </a:r>
          <a:endParaRPr lang="en-IE" sz="1100" b="1" kern="1200" dirty="0"/>
        </a:p>
      </dsp:txBody>
      <dsp:txXfrm>
        <a:off x="380598" y="836881"/>
        <a:ext cx="1261181" cy="377293"/>
      </dsp:txXfrm>
    </dsp:sp>
    <dsp:sp modelId="{34BF6E18-4DB3-497F-A229-2E673C8ADCFD}">
      <dsp:nvSpPr>
        <dsp:cNvPr id="0" name=""/>
        <dsp:cNvSpPr/>
      </dsp:nvSpPr>
      <dsp:spPr>
        <a:xfrm>
          <a:off x="1846714" y="1414061"/>
          <a:ext cx="5011326" cy="617338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-13591907"/>
            <a:satOff val="-44758"/>
            <a:lumOff val="2396"/>
            <a:alphaOff val="0"/>
          </a:schemeClr>
        </a:solidFill>
        <a:ln w="25400" cap="flat" cmpd="sng" algn="ctr">
          <a:solidFill>
            <a:srgbClr val="9385A9">
              <a:alpha val="89804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4E82BF-BFD2-44AB-A68D-640FC74D3CBA}">
      <dsp:nvSpPr>
        <dsp:cNvPr id="0" name=""/>
        <dsp:cNvSpPr/>
      </dsp:nvSpPr>
      <dsp:spPr>
        <a:xfrm>
          <a:off x="360520" y="1531418"/>
          <a:ext cx="1303276" cy="435302"/>
        </a:xfrm>
        <a:prstGeom prst="roundRect">
          <a:avLst/>
        </a:prstGeom>
        <a:solidFill>
          <a:schemeClr val="accent3">
            <a:hueOff val="-13500013"/>
            <a:satOff val="-49122"/>
            <a:lumOff val="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0955" rIns="4191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100" b="1" kern="1200" dirty="0" smtClean="0"/>
            <a:t>Joint Research Activity</a:t>
          </a:r>
          <a:endParaRPr lang="en-IE" sz="1100" b="1" kern="1200" dirty="0"/>
        </a:p>
      </dsp:txBody>
      <dsp:txXfrm>
        <a:off x="381770" y="1552668"/>
        <a:ext cx="1260776" cy="392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7D4DFF2D-3677-884C-9C59-8D02BA8742D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13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8915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defRPr sz="1200">
                <a:solidFill>
                  <a:schemeClr val="tx1"/>
                </a:solidFill>
                <a:latin typeface="Times New Roman" pitchFamily="-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620324F4-3B51-AC4D-8E94-F372FE41BAF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197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-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fld id="{481D6D65-EB5B-C945-B560-457AE4BCA5CE}" type="slidenum">
              <a:rPr lang="fr-FR" sz="1200">
                <a:solidFill>
                  <a:schemeClr val="tx1"/>
                </a:solidFill>
                <a:latin typeface="Times New Roman" charset="0"/>
              </a:rPr>
              <a:pPr/>
              <a:t>1</a:t>
            </a:fld>
            <a:endParaRPr lang="fr-FR" sz="1200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F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Polycyclic aromatic hydrocarbons</a:t>
            </a:r>
          </a:p>
          <a:p>
            <a:r>
              <a:rPr lang="en-US" dirty="0" smtClean="0"/>
              <a:t>Volunteer Observing Ships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24F4-3B51-AC4D-8E94-F372FE41BAF5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9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228600" y="64008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>
              <a:defRPr/>
            </a:pPr>
            <a:r>
              <a:rPr lang="fr-FR" sz="1100" b="1" i="1">
                <a:solidFill>
                  <a:srgbClr val="3C92C1"/>
                </a:solidFill>
                <a:latin typeface="Helvetica" pitchFamily="-4" charset="0"/>
                <a:ea typeface="+mn-ea"/>
                <a:cs typeface="+mn-cs"/>
              </a:rPr>
              <a:t>www.jerico-fp7.eu</a:t>
            </a:r>
          </a:p>
        </p:txBody>
      </p:sp>
      <p:pic>
        <p:nvPicPr>
          <p:cNvPr id="6" name="Picture 28" descr="FOND_PP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6880225" y="1474788"/>
            <a:ext cx="2176463" cy="323850"/>
            <a:chOff x="4334" y="929"/>
            <a:chExt cx="1371" cy="204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4334" y="929"/>
              <a:ext cx="41" cy="204"/>
            </a:xfrm>
            <a:prstGeom prst="rect">
              <a:avLst/>
            </a:prstGeom>
            <a:solidFill>
              <a:srgbClr val="0041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663" y="929"/>
              <a:ext cx="41" cy="204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60" y="1038"/>
              <a:ext cx="41" cy="91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445" y="1038"/>
              <a:ext cx="41" cy="91"/>
            </a:xfrm>
            <a:prstGeom prst="rect">
              <a:avLst/>
            </a:prstGeom>
            <a:solidFill>
              <a:srgbClr val="0073A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992" y="929"/>
              <a:ext cx="41" cy="204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89" y="1038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74" y="1038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328" y="929"/>
              <a:ext cx="41" cy="204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225" y="1038"/>
              <a:ext cx="41" cy="9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5110" y="1038"/>
              <a:ext cx="41" cy="91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664" y="929"/>
              <a:ext cx="41" cy="204"/>
            </a:xfrm>
            <a:prstGeom prst="rect">
              <a:avLst/>
            </a:prstGeom>
            <a:solidFill>
              <a:srgbClr val="C8D72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5561" y="1038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5446" y="1038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57"/>
          <p:cNvGrpSpPr>
            <a:grpSpLocks/>
          </p:cNvGrpSpPr>
          <p:nvPr/>
        </p:nvGrpSpPr>
        <p:grpSpPr bwMode="auto">
          <a:xfrm>
            <a:off x="131763" y="3667125"/>
            <a:ext cx="1817687" cy="323850"/>
            <a:chOff x="561" y="2351"/>
            <a:chExt cx="1145" cy="204"/>
          </a:xfrm>
        </p:grpSpPr>
        <p:sp>
          <p:nvSpPr>
            <p:cNvPr id="22" name="Rectangle 45"/>
            <p:cNvSpPr>
              <a:spLocks noChangeArrowheads="1"/>
            </p:cNvSpPr>
            <p:nvPr/>
          </p:nvSpPr>
          <p:spPr bwMode="auto">
            <a:xfrm rot="10800000" flipH="1">
              <a:off x="664" y="2351"/>
              <a:ext cx="41" cy="204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23" name="Rectangle 46"/>
            <p:cNvSpPr>
              <a:spLocks noChangeArrowheads="1"/>
            </p:cNvSpPr>
            <p:nvPr/>
          </p:nvSpPr>
          <p:spPr bwMode="auto">
            <a:xfrm rot="10800000" flipH="1">
              <a:off x="561" y="2354"/>
              <a:ext cx="41" cy="91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 rot="10800000" flipH="1">
              <a:off x="993" y="2351"/>
              <a:ext cx="41" cy="204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25" name="Rectangle 49"/>
            <p:cNvSpPr>
              <a:spLocks noChangeArrowheads="1"/>
            </p:cNvSpPr>
            <p:nvPr/>
          </p:nvSpPr>
          <p:spPr bwMode="auto">
            <a:xfrm rot="10800000" flipH="1">
              <a:off x="890" y="2354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 rot="10800000" flipH="1">
              <a:off x="775" y="2354"/>
              <a:ext cx="41" cy="91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27" name="Rectangle 51"/>
            <p:cNvSpPr>
              <a:spLocks noChangeArrowheads="1"/>
            </p:cNvSpPr>
            <p:nvPr/>
          </p:nvSpPr>
          <p:spPr bwMode="auto">
            <a:xfrm rot="10800000" flipH="1">
              <a:off x="1329" y="2351"/>
              <a:ext cx="41" cy="204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 rot="10800000" flipH="1">
              <a:off x="1226" y="2354"/>
              <a:ext cx="41" cy="9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29" name="Rectangle 53"/>
            <p:cNvSpPr>
              <a:spLocks noChangeArrowheads="1"/>
            </p:cNvSpPr>
            <p:nvPr/>
          </p:nvSpPr>
          <p:spPr bwMode="auto">
            <a:xfrm rot="10800000" flipH="1">
              <a:off x="1111" y="2354"/>
              <a:ext cx="41" cy="91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30" name="Rectangle 54"/>
            <p:cNvSpPr>
              <a:spLocks noChangeArrowheads="1"/>
            </p:cNvSpPr>
            <p:nvPr/>
          </p:nvSpPr>
          <p:spPr bwMode="auto">
            <a:xfrm rot="10800000" flipH="1">
              <a:off x="1665" y="2351"/>
              <a:ext cx="41" cy="204"/>
            </a:xfrm>
            <a:prstGeom prst="rect">
              <a:avLst/>
            </a:prstGeom>
            <a:solidFill>
              <a:srgbClr val="C8D72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31" name="Rectangle 55"/>
            <p:cNvSpPr>
              <a:spLocks noChangeArrowheads="1"/>
            </p:cNvSpPr>
            <p:nvPr/>
          </p:nvSpPr>
          <p:spPr bwMode="auto">
            <a:xfrm rot="10800000" flipH="1">
              <a:off x="1562" y="2354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32" name="Rectangle 56"/>
            <p:cNvSpPr>
              <a:spLocks noChangeArrowheads="1"/>
            </p:cNvSpPr>
            <p:nvPr/>
          </p:nvSpPr>
          <p:spPr bwMode="auto">
            <a:xfrm rot="10800000" flipH="1">
              <a:off x="1447" y="2354"/>
              <a:ext cx="41" cy="91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</p:grpSp>
      <p:pic>
        <p:nvPicPr>
          <p:cNvPr id="33" name="Picture 59" descr="SIGNATURE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3725863"/>
            <a:ext cx="6761162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981200" y="4479329"/>
            <a:ext cx="5867400" cy="677863"/>
          </a:xfrm>
        </p:spPr>
        <p:txBody>
          <a:bodyPr/>
          <a:lstStyle>
            <a:lvl1pPr>
              <a:lnSpc>
                <a:spcPct val="90000"/>
              </a:lnSpc>
              <a:defRPr sz="2700" b="0">
                <a:solidFill>
                  <a:srgbClr val="007AB4"/>
                </a:solidFill>
                <a:latin typeface="Helvetica Neue" pitchFamily="-4" charset="0"/>
              </a:defRPr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5181600"/>
            <a:ext cx="5867400" cy="677863"/>
          </a:xfrm>
        </p:spPr>
        <p:txBody>
          <a:bodyPr/>
          <a:lstStyle>
            <a:lvl1pPr marL="0" indent="0">
              <a:defRPr sz="1900">
                <a:solidFill>
                  <a:srgbClr val="77C5E3"/>
                </a:solidFill>
                <a:latin typeface="Helvetica" pitchFamily="-4" charset="0"/>
              </a:defRPr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34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4876800" y="6400800"/>
            <a:ext cx="3962400" cy="304800"/>
          </a:xfrm>
        </p:spPr>
        <p:txBody>
          <a:bodyPr anchor="t"/>
          <a:lstStyle>
            <a:lvl1pPr algn="r">
              <a:defRPr b="1">
                <a:solidFill>
                  <a:srgbClr val="3C92C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/>
              <a:t>Date I City I Land</a:t>
            </a:r>
          </a:p>
        </p:txBody>
      </p:sp>
    </p:spTree>
    <p:extLst>
      <p:ext uri="{BB962C8B-B14F-4D97-AF65-F5344CB8AC3E}">
        <p14:creationId xmlns:p14="http://schemas.microsoft.com/office/powerpoint/2010/main" val="105358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idx="1"/>
          </p:nvPr>
        </p:nvSpPr>
        <p:spPr bwMode="auto">
          <a:xfrm>
            <a:off x="609600" y="2209800"/>
            <a:ext cx="8077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1600" b="0" i="1" cap="none" baseline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www.jerico-fp7.eu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15200" y="6477000"/>
            <a:ext cx="13716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9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80772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www.jerico-fp7.eu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15200" y="6477000"/>
            <a:ext cx="13716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33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www.jerico-fp7.eu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15200" y="6477000"/>
            <a:ext cx="13716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721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209800"/>
            <a:ext cx="396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2209800"/>
            <a:ext cx="396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www.jerico-fp7.eu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15200" y="6477000"/>
            <a:ext cx="13716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85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333375"/>
            <a:ext cx="6781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2209800"/>
            <a:ext cx="8077200" cy="3733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www.jerico-fp7.eu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315200" y="6477000"/>
            <a:ext cx="1371600" cy="152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777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7" descr="VAGUE_SEU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152400"/>
            <a:ext cx="146208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33375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et modifiez le titre</a:t>
            </a:r>
          </a:p>
        </p:txBody>
      </p:sp>
      <p:sp>
        <p:nvSpPr>
          <p:cNvPr id="717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209800"/>
            <a:ext cx="80772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4770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100" i="1">
                <a:solidFill>
                  <a:srgbClr val="49B5DD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fr-FR"/>
              <a:t>www.jerico-fp7.eu</a:t>
            </a:r>
          </a:p>
        </p:txBody>
      </p:sp>
      <p:grpSp>
        <p:nvGrpSpPr>
          <p:cNvPr id="7175" name="Group 35"/>
          <p:cNvGrpSpPr>
            <a:grpSpLocks/>
          </p:cNvGrpSpPr>
          <p:nvPr/>
        </p:nvGrpSpPr>
        <p:grpSpPr bwMode="auto">
          <a:xfrm>
            <a:off x="179388" y="1608138"/>
            <a:ext cx="2147887" cy="255587"/>
            <a:chOff x="135" y="1038"/>
            <a:chExt cx="1353" cy="161"/>
          </a:xfrm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 rot="10800000">
              <a:off x="1456" y="1038"/>
              <a:ext cx="32" cy="161"/>
            </a:xfrm>
            <a:prstGeom prst="rect">
              <a:avLst/>
            </a:prstGeom>
            <a:solidFill>
              <a:srgbClr val="00417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 rot="10800000">
              <a:off x="1196" y="1038"/>
              <a:ext cx="32" cy="161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 rot="10800000">
              <a:off x="1277" y="1042"/>
              <a:ext cx="32" cy="72"/>
            </a:xfrm>
            <a:prstGeom prst="rect">
              <a:avLst/>
            </a:prstGeom>
            <a:solidFill>
              <a:srgbClr val="5CBBD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 rot="10800000">
              <a:off x="1368" y="1042"/>
              <a:ext cx="32" cy="72"/>
            </a:xfrm>
            <a:prstGeom prst="rect">
              <a:avLst/>
            </a:prstGeom>
            <a:solidFill>
              <a:srgbClr val="0073A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 rot="10800000">
              <a:off x="936" y="1038"/>
              <a:ext cx="32" cy="161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 rot="10800000">
              <a:off x="1016" y="1042"/>
              <a:ext cx="33" cy="72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 rot="10800000">
              <a:off x="1108" y="1042"/>
              <a:ext cx="32" cy="72"/>
            </a:xfrm>
            <a:prstGeom prst="rect">
              <a:avLst/>
            </a:prstGeom>
            <a:solidFill>
              <a:srgbClr val="53B08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 rot="10800000">
              <a:off x="669" y="1038"/>
              <a:ext cx="33" cy="16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auto">
            <a:xfrm rot="10800000">
              <a:off x="752" y="1042"/>
              <a:ext cx="32" cy="72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50" name="Rectangle 26"/>
            <p:cNvSpPr>
              <a:spLocks noChangeArrowheads="1"/>
            </p:cNvSpPr>
            <p:nvPr/>
          </p:nvSpPr>
          <p:spPr bwMode="auto">
            <a:xfrm rot="10800000">
              <a:off x="843" y="1042"/>
              <a:ext cx="32" cy="72"/>
            </a:xfrm>
            <a:prstGeom prst="rect">
              <a:avLst/>
            </a:prstGeom>
            <a:solidFill>
              <a:srgbClr val="15993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 rot="10800000">
              <a:off x="405" y="1038"/>
              <a:ext cx="32" cy="161"/>
            </a:xfrm>
            <a:prstGeom prst="rect">
              <a:avLst/>
            </a:prstGeom>
            <a:solidFill>
              <a:srgbClr val="C8D72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52" name="Rectangle 28"/>
            <p:cNvSpPr>
              <a:spLocks noChangeArrowheads="1"/>
            </p:cNvSpPr>
            <p:nvPr/>
          </p:nvSpPr>
          <p:spPr bwMode="auto">
            <a:xfrm rot="10800000">
              <a:off x="485" y="1045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53" name="Rectangle 29"/>
            <p:cNvSpPr>
              <a:spLocks noChangeArrowheads="1"/>
            </p:cNvSpPr>
            <p:nvPr/>
          </p:nvSpPr>
          <p:spPr bwMode="auto">
            <a:xfrm rot="10800000">
              <a:off x="576" y="1042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54" name="Rectangle 30"/>
            <p:cNvSpPr>
              <a:spLocks noChangeArrowheads="1"/>
            </p:cNvSpPr>
            <p:nvPr/>
          </p:nvSpPr>
          <p:spPr bwMode="auto">
            <a:xfrm rot="10800000" flipH="1">
              <a:off x="135" y="1038"/>
              <a:ext cx="33" cy="161"/>
            </a:xfrm>
            <a:prstGeom prst="rect">
              <a:avLst/>
            </a:prstGeom>
            <a:solidFill>
              <a:srgbClr val="6CB3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 rot="10800000" flipH="1">
              <a:off x="319" y="1045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  <p:sp>
          <p:nvSpPr>
            <p:cNvPr id="1057" name="Rectangle 33"/>
            <p:cNvSpPr>
              <a:spLocks noChangeArrowheads="1"/>
            </p:cNvSpPr>
            <p:nvPr/>
          </p:nvSpPr>
          <p:spPr bwMode="auto">
            <a:xfrm rot="10800000" flipH="1">
              <a:off x="228" y="1042"/>
              <a:ext cx="33" cy="72"/>
            </a:xfrm>
            <a:prstGeom prst="rect">
              <a:avLst/>
            </a:prstGeom>
            <a:solidFill>
              <a:srgbClr val="9CC52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defRPr/>
              </a:pPr>
              <a:endParaRPr lang="fr-FR">
                <a:latin typeface="Helvetica" pitchFamily="-4" charset="0"/>
                <a:ea typeface="+mn-ea"/>
                <a:cs typeface="+mn-cs"/>
              </a:endParaRPr>
            </a:p>
          </p:txBody>
        </p:sp>
      </p:grp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34925" y="1447800"/>
            <a:ext cx="7543800" cy="76200"/>
          </a:xfrm>
          <a:prstGeom prst="rect">
            <a:avLst/>
          </a:prstGeom>
          <a:gradFill rotWithShape="0">
            <a:gsLst>
              <a:gs pos="0">
                <a:srgbClr val="0073AF"/>
              </a:gs>
              <a:gs pos="100000">
                <a:srgbClr val="49B5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fr-FR" sz="2400">
                <a:solidFill>
                  <a:schemeClr val="tx1"/>
                </a:solidFill>
                <a:latin typeface="Times New Roman" pitchFamily="-4" charset="0"/>
                <a:ea typeface="+mn-ea"/>
                <a:cs typeface="+mn-cs"/>
              </a:rPr>
              <a:t> </a:t>
            </a:r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5868144" y="6477000"/>
            <a:ext cx="2818656" cy="19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1" hangingPunct="1"/>
            <a:r>
              <a:rPr lang="en-US" sz="1100" dirty="0" smtClean="0">
                <a:solidFill>
                  <a:srgbClr val="3C92C1"/>
                </a:solidFill>
              </a:rPr>
              <a:t>2</a:t>
            </a:r>
            <a:r>
              <a:rPr lang="en-US" sz="1100" baseline="30000" dirty="0" smtClean="0">
                <a:solidFill>
                  <a:srgbClr val="3C92C1"/>
                </a:solidFill>
              </a:rPr>
              <a:t>nd</a:t>
            </a:r>
            <a:r>
              <a:rPr lang="en-US" sz="1100" dirty="0" smtClean="0">
                <a:solidFill>
                  <a:srgbClr val="3C92C1"/>
                </a:solidFill>
              </a:rPr>
              <a:t> </a:t>
            </a:r>
            <a:r>
              <a:rPr lang="en-US" sz="1100" dirty="0" err="1" smtClean="0">
                <a:solidFill>
                  <a:srgbClr val="3C92C1"/>
                </a:solidFill>
              </a:rPr>
              <a:t>MonGOOS</a:t>
            </a:r>
            <a:r>
              <a:rPr lang="en-US" sz="1100" dirty="0" smtClean="0">
                <a:solidFill>
                  <a:srgbClr val="3C92C1"/>
                </a:solidFill>
              </a:rPr>
              <a:t>, Madrid, 2-4 October 2013</a:t>
            </a:r>
            <a:endParaRPr lang="en-US" sz="1100" dirty="0">
              <a:solidFill>
                <a:srgbClr val="3C92C1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cap="all">
          <a:solidFill>
            <a:srgbClr val="0067A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>
          <a:solidFill>
            <a:srgbClr val="0067A1"/>
          </a:solidFill>
          <a:latin typeface="Helvetica" pitchFamily="-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2A258"/>
        </a:buClr>
        <a:buSzPct val="80000"/>
        <a:defRPr sz="1600" i="1">
          <a:solidFill>
            <a:schemeClr val="bg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 i="1">
          <a:solidFill>
            <a:srgbClr val="0067A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defRPr sz="1400" i="1">
          <a:solidFill>
            <a:srgbClr val="0067A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67A1"/>
          </a:solidFill>
          <a:latin typeface="Arial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000" b="1">
          <a:solidFill>
            <a:srgbClr val="0067A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20" Type="http://schemas.openxmlformats.org/officeDocument/2006/relationships/image" Target="../media/image22.jpeg"/><Relationship Id="rId21" Type="http://schemas.openxmlformats.org/officeDocument/2006/relationships/image" Target="../media/image23.jpeg"/><Relationship Id="rId22" Type="http://schemas.openxmlformats.org/officeDocument/2006/relationships/image" Target="../media/image24.jpeg"/><Relationship Id="rId10" Type="http://schemas.openxmlformats.org/officeDocument/2006/relationships/image" Target="../media/image13.emf"/><Relationship Id="rId11" Type="http://schemas.openxmlformats.org/officeDocument/2006/relationships/image" Target="../media/image14.emf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17.jpeg"/><Relationship Id="rId15" Type="http://schemas.openxmlformats.org/officeDocument/2006/relationships/image" Target="../media/image18.jpeg"/><Relationship Id="rId16" Type="http://schemas.openxmlformats.org/officeDocument/2006/relationships/image" Target="../media/image19.jpeg"/><Relationship Id="rId17" Type="http://schemas.openxmlformats.org/officeDocument/2006/relationships/image" Target="../media/image20.jpeg"/><Relationship Id="rId18" Type="http://schemas.openxmlformats.org/officeDocument/2006/relationships/hyperlink" Target="http://www.ferrybox.org/" TargetMode="External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wmf"/><Relationship Id="rId6" Type="http://schemas.openxmlformats.org/officeDocument/2006/relationships/image" Target="../media/image9.wmf"/><Relationship Id="rId7" Type="http://schemas.openxmlformats.org/officeDocument/2006/relationships/image" Target="../media/image10.jpeg"/><Relationship Id="rId8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xfrm>
            <a:off x="5796136" y="6400800"/>
            <a:ext cx="3043064" cy="304800"/>
          </a:xfrm>
        </p:spPr>
        <p:txBody>
          <a:bodyPr/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100" dirty="0" smtClean="0">
                <a:solidFill>
                  <a:srgbClr val="3C92C1"/>
                </a:solidFill>
              </a:rPr>
              <a:t>2</a:t>
            </a:r>
            <a:r>
              <a:rPr lang="en-US" sz="1100" baseline="30000" dirty="0" smtClean="0">
                <a:solidFill>
                  <a:srgbClr val="3C92C1"/>
                </a:solidFill>
              </a:rPr>
              <a:t>nd</a:t>
            </a:r>
            <a:r>
              <a:rPr lang="en-US" sz="1100" dirty="0" smtClean="0">
                <a:solidFill>
                  <a:srgbClr val="3C92C1"/>
                </a:solidFill>
              </a:rPr>
              <a:t> </a:t>
            </a:r>
            <a:r>
              <a:rPr lang="en-US" sz="1100" dirty="0" err="1" smtClean="0">
                <a:solidFill>
                  <a:srgbClr val="3C92C1"/>
                </a:solidFill>
              </a:rPr>
              <a:t>MonGOOS</a:t>
            </a:r>
            <a:r>
              <a:rPr lang="en-US" sz="1100" dirty="0" smtClean="0">
                <a:solidFill>
                  <a:srgbClr val="3C92C1"/>
                </a:solidFill>
              </a:rPr>
              <a:t>, Madrid, 2-4 October 2013</a:t>
            </a:r>
            <a:endParaRPr lang="en-US" sz="1100" dirty="0">
              <a:solidFill>
                <a:srgbClr val="3C92C1"/>
              </a:solidFill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1050" y="4221163"/>
            <a:ext cx="5867400" cy="677862"/>
          </a:xfrm>
        </p:spPr>
        <p:txBody>
          <a:bodyPr/>
          <a:lstStyle/>
          <a:p>
            <a:pPr algn="ctr" eaLnBrk="1" hangingPunct="1"/>
            <a:r>
              <a:rPr lang="en-US" cap="none" dirty="0" smtClean="0">
                <a:latin typeface="Helvetica Neue" charset="0"/>
              </a:rPr>
              <a:t>Second </a:t>
            </a:r>
            <a:r>
              <a:rPr lang="en-US" cap="none" dirty="0" err="1" smtClean="0">
                <a:latin typeface="Helvetica Neue" charset="0"/>
              </a:rPr>
              <a:t>MonGOOS</a:t>
            </a:r>
            <a:r>
              <a:rPr lang="en-US" cap="none" dirty="0" smtClean="0">
                <a:latin typeface="Helvetica Neue" charset="0"/>
              </a:rPr>
              <a:t> meeting</a:t>
            </a:r>
            <a:endParaRPr lang="en-US" cap="none" dirty="0">
              <a:latin typeface="Helvetica Neue" charset="0"/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941168"/>
            <a:ext cx="5867400" cy="6778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en-US" dirty="0" smtClean="0">
                <a:latin typeface="Helvetica" charset="0"/>
              </a:rPr>
              <a:t> The JERICO Consortium </a:t>
            </a:r>
            <a:endParaRPr lang="en-US" dirty="0">
              <a:latin typeface="Helvetica" charset="0"/>
            </a:endParaRP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3397250" y="242114"/>
            <a:ext cx="185948" cy="47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3408363" y="232589"/>
            <a:ext cx="185948" cy="47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/>
          <a:p>
            <a:pPr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www.jerico-fp7.eu</a:t>
            </a:r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0825" y="44624"/>
            <a:ext cx="6781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cap="all">
                <a:solidFill>
                  <a:srgbClr val="0067A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9pPr>
          </a:lstStyle>
          <a:p>
            <a:pPr eaLnBrk="1" hangingPunct="1"/>
            <a:r>
              <a:rPr lang="en-US" sz="2800" b="0" u="sng" cap="none" dirty="0" smtClean="0">
                <a:solidFill>
                  <a:srgbClr val="004D99"/>
                </a:solidFill>
                <a:latin typeface="Helvetica" charset="0"/>
              </a:rPr>
              <a:t>Coordination Actions (</a:t>
            </a:r>
            <a:r>
              <a:rPr lang="en-US" sz="2800" b="0" u="sng" cap="none" dirty="0" smtClean="0">
                <a:solidFill>
                  <a:srgbClr val="004D99"/>
                </a:solidFill>
                <a:latin typeface="Helvetica" charset="0"/>
              </a:rPr>
              <a:t>NA)</a:t>
            </a:r>
            <a:endParaRPr lang="en-US" sz="2800" b="0" u="sng" cap="none" dirty="0">
              <a:solidFill>
                <a:srgbClr val="004D99"/>
              </a:solidFill>
              <a:latin typeface="Helvetica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539552" y="1988840"/>
            <a:ext cx="79248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</a:pPr>
            <a:endParaRPr lang="en-US" sz="1000" b="1" i="1" dirty="0" smtClean="0">
              <a:solidFill>
                <a:srgbClr val="0067A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  <a:buFont typeface="Arial"/>
              <a:buChar char="•"/>
            </a:pPr>
            <a:r>
              <a:rPr lang="en-US" sz="1800" dirty="0" smtClean="0">
                <a:solidFill>
                  <a:srgbClr val="FF3300"/>
                </a:solidFill>
                <a:latin typeface="Helvetica Neue" charset="0"/>
              </a:rPr>
              <a:t>Define the rules</a:t>
            </a:r>
            <a:r>
              <a:rPr lang="en-US" sz="1800" dirty="0" smtClean="0">
                <a:solidFill>
                  <a:schemeClr val="bg2"/>
                </a:solidFill>
                <a:latin typeface="Helvetica Neue" charset="0"/>
              </a:rPr>
              <a:t> for a better coordination at European level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  <a:buFont typeface="Arial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Helvetica Neue" charset="0"/>
              </a:rPr>
              <a:t>Launching a European </a:t>
            </a:r>
            <a:r>
              <a:rPr lang="en-US" sz="1800" dirty="0" smtClean="0">
                <a:solidFill>
                  <a:srgbClr val="FF3300"/>
                </a:solidFill>
                <a:latin typeface="Helvetica Neue" charset="0"/>
              </a:rPr>
              <a:t>strategic view</a:t>
            </a:r>
            <a:r>
              <a:rPr lang="en-US" sz="1800" dirty="0" smtClean="0">
                <a:solidFill>
                  <a:schemeClr val="bg2"/>
                </a:solidFill>
                <a:latin typeface="Helvetica Neue" charset="0"/>
              </a:rPr>
              <a:t> on OCO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  <a:buFont typeface="Arial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Helvetica Neue" charset="0"/>
              </a:rPr>
              <a:t>Creating a </a:t>
            </a:r>
            <a:r>
              <a:rPr lang="en-US" sz="1800" dirty="0" smtClean="0">
                <a:solidFill>
                  <a:srgbClr val="FF3300"/>
                </a:solidFill>
                <a:latin typeface="Helvetica Neue" charset="0"/>
              </a:rPr>
              <a:t>JERICO label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  <a:buFont typeface="Arial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Helvetica Neue" charset="0"/>
              </a:rPr>
              <a:t>Promote </a:t>
            </a:r>
            <a:r>
              <a:rPr lang="en-US" sz="1800" dirty="0" smtClean="0">
                <a:solidFill>
                  <a:srgbClr val="FF3300"/>
                </a:solidFill>
                <a:latin typeface="Helvetica Neue" charset="0"/>
              </a:rPr>
              <a:t>open access</a:t>
            </a:r>
            <a:r>
              <a:rPr lang="en-US" sz="1800" dirty="0" smtClean="0">
                <a:solidFill>
                  <a:schemeClr val="bg2"/>
                </a:solidFill>
                <a:latin typeface="Helvetica Neue" charset="0"/>
              </a:rPr>
              <a:t> to JERICO network (TNA)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  <a:buFont typeface="Arial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Helvetica Neue" charset="0"/>
              </a:rPr>
              <a:t>Provide cross-regional </a:t>
            </a:r>
            <a:r>
              <a:rPr lang="en-US" sz="1800" dirty="0" smtClean="0">
                <a:solidFill>
                  <a:srgbClr val="FF3300"/>
                </a:solidFill>
                <a:latin typeface="Helvetica Neue" charset="0"/>
              </a:rPr>
              <a:t>integration</a:t>
            </a:r>
            <a:r>
              <a:rPr lang="en-US" sz="1800" dirty="0" smtClean="0">
                <a:solidFill>
                  <a:schemeClr val="bg2"/>
                </a:solidFill>
                <a:latin typeface="Helvetica Neue" charset="0"/>
              </a:rPr>
              <a:t> and demonstration (TOP)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  <a:buFont typeface="Arial"/>
              <a:buChar char="•"/>
            </a:pPr>
            <a:r>
              <a:rPr lang="en-US" sz="1800" dirty="0" smtClean="0">
                <a:solidFill>
                  <a:srgbClr val="FF3300"/>
                </a:solidFill>
                <a:latin typeface="Helvetica Neue" charset="0"/>
              </a:rPr>
              <a:t>Coordinating networking actions</a:t>
            </a:r>
            <a:r>
              <a:rPr lang="en-US" sz="1800" dirty="0" smtClean="0">
                <a:solidFill>
                  <a:schemeClr val="bg2"/>
                </a:solidFill>
                <a:latin typeface="Helvetica Neue" charset="0"/>
              </a:rPr>
              <a:t> for optimal integration of knowledge and for reaching consensus (best practices) 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  <a:buFont typeface="Arial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Helvetica Neue" charset="0"/>
              </a:rPr>
              <a:t>Suggest a </a:t>
            </a:r>
            <a:r>
              <a:rPr lang="en-US" sz="1800" dirty="0" smtClean="0">
                <a:solidFill>
                  <a:srgbClr val="FF3300"/>
                </a:solidFill>
                <a:latin typeface="Helvetica Neue" charset="0"/>
              </a:rPr>
              <a:t>Roadmap</a:t>
            </a:r>
            <a:r>
              <a:rPr lang="en-US" sz="1800" dirty="0" smtClean="0">
                <a:solidFill>
                  <a:schemeClr val="bg2"/>
                </a:solidFill>
                <a:latin typeface="Helvetica Neue" charset="0"/>
              </a:rPr>
              <a:t> for a deployment strategy</a:t>
            </a:r>
          </a:p>
          <a:p>
            <a:pPr marL="342900" indent="-342900" eaLnBrk="0" hangingPunct="0">
              <a:lnSpc>
                <a:spcPct val="100000"/>
              </a:lnSpc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  <a:buFont typeface="Arial"/>
              <a:buChar char="•"/>
            </a:pPr>
            <a:r>
              <a:rPr lang="en-US" sz="1800" dirty="0" smtClean="0">
                <a:solidFill>
                  <a:schemeClr val="bg2"/>
                </a:solidFill>
                <a:latin typeface="Helvetica Neue" charset="0"/>
              </a:rPr>
              <a:t>Organizing a </a:t>
            </a:r>
            <a:r>
              <a:rPr lang="en-US" sz="1800" dirty="0" smtClean="0">
                <a:solidFill>
                  <a:srgbClr val="FF3300"/>
                </a:solidFill>
                <a:latin typeface="Helvetica Neue" charset="0"/>
              </a:rPr>
              <a:t>Forum for Coastal Technolog</a:t>
            </a:r>
            <a:r>
              <a:rPr lang="en-US" sz="2000" i="1" dirty="0" smtClean="0">
                <a:solidFill>
                  <a:srgbClr val="FF3300"/>
                </a:solidFill>
                <a:latin typeface="Helvetica Neue" charset="0"/>
              </a:rPr>
              <a:t>y</a:t>
            </a:r>
            <a:endParaRPr lang="en-US" sz="2000" i="1" dirty="0">
              <a:solidFill>
                <a:srgbClr val="FF3300"/>
              </a:solidFill>
              <a:latin typeface="Helvetica Neue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704890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</a:pP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WP1 : A common strategy, including definition and 	    implementation aspects</a:t>
            </a:r>
            <a:endParaRPr lang="el-GR" sz="2000" b="1" i="1" dirty="0">
              <a:solidFill>
                <a:srgbClr val="0067A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9951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www.jerico-fp7.eu</a:t>
            </a:r>
            <a:endParaRPr lang="en-US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539552" y="692696"/>
            <a:ext cx="79248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WP2 : Strengthening regional 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EuroGOOS ROOSs aspects and inter regional </a:t>
            </a:r>
            <a:r>
              <a:rPr lang="en-US" sz="20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interf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aces</a:t>
            </a:r>
            <a:endParaRPr lang="el-GR" sz="2000" dirty="0" smtClean="0"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772816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003366"/>
                </a:solidFill>
                <a:latin typeface="+mn-lt"/>
              </a:rPr>
              <a:t>Make an inventory of existing  </a:t>
            </a:r>
            <a:br>
              <a:rPr lang="en-GB" sz="1800" b="1" dirty="0">
                <a:solidFill>
                  <a:srgbClr val="003366"/>
                </a:solidFill>
                <a:latin typeface="+mn-lt"/>
              </a:rPr>
            </a:br>
            <a:r>
              <a:rPr lang="nb-NO" sz="1800" b="1" dirty="0">
                <a:solidFill>
                  <a:srgbClr val="00B050"/>
                </a:solidFill>
                <a:latin typeface="+mn-lt"/>
              </a:rPr>
              <a:t>Coastal </a:t>
            </a:r>
            <a:r>
              <a:rPr lang="nb-NO" sz="1800" b="1" dirty="0" err="1">
                <a:solidFill>
                  <a:srgbClr val="00B050"/>
                </a:solidFill>
                <a:latin typeface="+mn-lt"/>
              </a:rPr>
              <a:t>observing</a:t>
            </a:r>
            <a:r>
              <a:rPr lang="nb-NO" sz="1800" b="1" dirty="0">
                <a:solidFill>
                  <a:srgbClr val="00B050"/>
                </a:solidFill>
                <a:latin typeface="+mn-lt"/>
              </a:rPr>
              <a:t> systems</a:t>
            </a:r>
            <a:endParaRPr lang="en-US" sz="1800" b="1" dirty="0">
              <a:latin typeface="+mn-lt"/>
            </a:endParaRPr>
          </a:p>
        </p:txBody>
      </p:sp>
      <p:pic>
        <p:nvPicPr>
          <p:cNvPr id="6" name="Picture 7" descr="emeco_ob_v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412875"/>
            <a:ext cx="2233612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latshållare för innehåll 8" descr="North Sea Sustained Obs.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"/>
          <a:stretch>
            <a:fillRect/>
          </a:stretch>
        </p:blipFill>
        <p:spPr bwMode="auto">
          <a:xfrm>
            <a:off x="-36513" y="4552950"/>
            <a:ext cx="4054476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3" t="36378" r="16534" b="15591"/>
          <a:stretch>
            <a:fillRect/>
          </a:stretch>
        </p:blipFill>
        <p:spPr bwMode="auto">
          <a:xfrm>
            <a:off x="5177036" y="4509120"/>
            <a:ext cx="3427412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ead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66"/>
          <a:stretch>
            <a:fillRect/>
          </a:stretch>
        </p:blipFill>
        <p:spPr bwMode="auto">
          <a:xfrm>
            <a:off x="250825" y="3123878"/>
            <a:ext cx="2808288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858816"/>
            <a:ext cx="20161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700338" y="6381750"/>
            <a:ext cx="1262062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nb-NO">
                <a:solidFill>
                  <a:schemeClr val="tx1"/>
                </a:solidFill>
              </a:rPr>
              <a:t>EDIOS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7048698" y="6012482"/>
            <a:ext cx="1346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r>
              <a:rPr lang="nb-NO">
                <a:solidFill>
                  <a:schemeClr val="tx1"/>
                </a:solidFill>
              </a:rPr>
              <a:t>Seprise</a:t>
            </a: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5435600" y="1628775"/>
            <a:ext cx="3708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32A258"/>
              </a:buClr>
              <a:buSzPct val="80000"/>
              <a:buFontTx/>
              <a:buChar char="•"/>
            </a:pPr>
            <a:r>
              <a:rPr lang="en-GB" sz="2000" i="1" dirty="0">
                <a:solidFill>
                  <a:schemeClr val="bg2"/>
                </a:solidFill>
                <a:latin typeface="+mn-lt"/>
              </a:rPr>
              <a:t>programmes and projects collecting in situ data </a:t>
            </a:r>
            <a:endParaRPr lang="nb-NO" sz="2000" i="1" dirty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32A258"/>
              </a:buClr>
              <a:buSzPct val="80000"/>
              <a:buFontTx/>
              <a:buChar char="•"/>
            </a:pPr>
            <a:r>
              <a:rPr lang="en-GB" sz="2000" i="1" dirty="0">
                <a:solidFill>
                  <a:schemeClr val="bg2"/>
                </a:solidFill>
                <a:latin typeface="+mn-lt"/>
              </a:rPr>
              <a:t>(focus on)</a:t>
            </a:r>
            <a:r>
              <a:rPr lang="en-GB" sz="2000" b="1" i="1" dirty="0">
                <a:solidFill>
                  <a:schemeClr val="bg2"/>
                </a:solidFill>
                <a:latin typeface="+mn-lt"/>
              </a:rPr>
              <a:t> biochemical</a:t>
            </a:r>
            <a:r>
              <a:rPr lang="en-GB" sz="2000" i="1" dirty="0">
                <a:solidFill>
                  <a:schemeClr val="bg2"/>
                </a:solidFill>
                <a:latin typeface="+mn-lt"/>
              </a:rPr>
              <a:t> parameters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32A258"/>
              </a:buClr>
              <a:buSzPct val="80000"/>
              <a:buFontTx/>
              <a:buChar char="•"/>
            </a:pPr>
            <a:r>
              <a:rPr lang="en-GB" sz="2000" i="1" dirty="0">
                <a:solidFill>
                  <a:schemeClr val="bg2"/>
                </a:solidFill>
                <a:latin typeface="+mn-lt"/>
              </a:rPr>
              <a:t>identification of Gaps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32A258"/>
              </a:buClr>
              <a:buSzPct val="80000"/>
              <a:buFontTx/>
              <a:buChar char="•"/>
            </a:pPr>
            <a:r>
              <a:rPr lang="en-GB" sz="2000" i="1" dirty="0">
                <a:solidFill>
                  <a:schemeClr val="bg2"/>
                </a:solidFill>
                <a:latin typeface="+mn-lt"/>
              </a:rPr>
              <a:t>data accessibility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  <a:buClr>
                <a:srgbClr val="32A258"/>
              </a:buClr>
              <a:buSzPct val="80000"/>
              <a:buFontTx/>
              <a:buChar char="•"/>
            </a:pPr>
            <a:r>
              <a:rPr lang="en-GB" sz="2000" i="1" dirty="0">
                <a:solidFill>
                  <a:schemeClr val="bg2"/>
                </a:solidFill>
                <a:latin typeface="+mn-lt"/>
              </a:rPr>
              <a:t>administrative and legal barriers</a:t>
            </a:r>
            <a:endParaRPr lang="nb-NO" sz="2000" i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0825" y="44624"/>
            <a:ext cx="6781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cap="all">
                <a:solidFill>
                  <a:srgbClr val="0067A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9pPr>
          </a:lstStyle>
          <a:p>
            <a:pPr eaLnBrk="1" hangingPunct="1"/>
            <a:r>
              <a:rPr lang="en-US" sz="2800" b="0" u="sng" cap="none" dirty="0" smtClean="0">
                <a:solidFill>
                  <a:srgbClr val="004D99"/>
                </a:solidFill>
                <a:latin typeface="Helvetica" charset="0"/>
              </a:rPr>
              <a:t>Coordination Actions (</a:t>
            </a:r>
            <a:r>
              <a:rPr lang="en-US" sz="2800" b="0" u="sng" cap="none" dirty="0" smtClean="0">
                <a:solidFill>
                  <a:srgbClr val="004D99"/>
                </a:solidFill>
                <a:latin typeface="Helvetica" charset="0"/>
              </a:rPr>
              <a:t>NA)</a:t>
            </a:r>
            <a:endParaRPr lang="en-US" sz="2800" b="0" u="sng" cap="none" dirty="0">
              <a:solidFill>
                <a:srgbClr val="004D99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3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www.jerico-fp7.eu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95536" y="704890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5838" indent="-985838" eaLnBrk="0" hangingPunct="0"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</a:pP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WP3 </a:t>
            </a:r>
            <a:r>
              <a:rPr lang="en-US" sz="2000" b="1" i="1" dirty="0" smtClean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&amp; </a:t>
            </a: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WP4</a:t>
            </a:r>
            <a:r>
              <a:rPr lang="en-US" sz="2000" b="1" i="1" dirty="0" smtClean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</a:t>
            </a: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Harmonizing technological </a:t>
            </a:r>
            <a:r>
              <a:rPr lang="en-US" sz="2000" b="1" i="1" dirty="0" smtClean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aspects and operations (fouling</a:t>
            </a: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calibration, quality control, maintenance and </a:t>
            </a:r>
            <a:r>
              <a:rPr lang="en-US" sz="2000" b="1" i="1" dirty="0" smtClean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costs)</a:t>
            </a:r>
            <a:endParaRPr lang="en-US" sz="2000" b="1" i="1" dirty="0">
              <a:solidFill>
                <a:srgbClr val="0067A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0825" y="1773238"/>
            <a:ext cx="8642350" cy="47397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3400" indent="-533400">
              <a:lnSpc>
                <a:spcPct val="100000"/>
              </a:lnSpc>
            </a:pP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                      </a:t>
            </a:r>
            <a:r>
              <a:rPr lang="en-US" sz="2400" i="1" dirty="0" smtClean="0">
                <a:solidFill>
                  <a:schemeClr val="bg2"/>
                </a:solidFill>
                <a:latin typeface="+mn-lt"/>
              </a:rPr>
              <a:t>Based on the experience of infrastructure    </a:t>
            </a:r>
          </a:p>
          <a:p>
            <a:pPr marL="533400" indent="-533400">
              <a:lnSpc>
                <a:spcPct val="100000"/>
              </a:lnSpc>
            </a:pPr>
            <a:r>
              <a:rPr lang="en-US" sz="2400" i="1" dirty="0" smtClean="0">
                <a:solidFill>
                  <a:schemeClr val="bg2"/>
                </a:solidFill>
                <a:latin typeface="+mn-lt"/>
              </a:rPr>
              <a:t>                      operators and relevant regional activities</a:t>
            </a:r>
          </a:p>
          <a:p>
            <a:pPr marL="533400" indent="-533400">
              <a:lnSpc>
                <a:spcPct val="100000"/>
              </a:lnSpc>
            </a:pPr>
            <a:endParaRPr lang="en-US" sz="1000" b="1" i="1" dirty="0" smtClean="0">
              <a:solidFill>
                <a:schemeClr val="bg2"/>
              </a:solidFill>
              <a:latin typeface="+mn-lt"/>
            </a:endParaRPr>
          </a:p>
          <a:p>
            <a:pPr marL="533400" indent="-533400">
              <a:lnSpc>
                <a:spcPct val="100000"/>
              </a:lnSpc>
            </a:pPr>
            <a:r>
              <a:rPr lang="en-US" sz="1800" b="1" i="1" dirty="0" smtClean="0">
                <a:solidFill>
                  <a:schemeClr val="bg2"/>
                </a:solidFill>
                <a:latin typeface="+mn-lt"/>
              </a:rPr>
              <a:t>WP3 will</a:t>
            </a:r>
            <a:r>
              <a:rPr lang="en-US" sz="1800" i="1" dirty="0" smtClean="0">
                <a:solidFill>
                  <a:schemeClr val="bg2"/>
                </a:solidFill>
                <a:latin typeface="+mn-lt"/>
              </a:rPr>
              <a:t>:</a:t>
            </a: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provide a common base for the operational use of gliders, </a:t>
            </a:r>
            <a:r>
              <a:rPr lang="en-US" sz="1800" dirty="0" err="1" smtClean="0">
                <a:solidFill>
                  <a:schemeClr val="bg2"/>
                </a:solidFill>
                <a:latin typeface="+mn-lt"/>
              </a:rPr>
              <a:t>ferryboxes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, fixed platforms,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review the current status of existing operational systems,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define best technical practices and procedures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for, </a:t>
            </a: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harmonizing and merging data, integrating and testing new sensors.</a:t>
            </a:r>
          </a:p>
          <a:p>
            <a:pPr marL="533400" indent="-533400">
              <a:lnSpc>
                <a:spcPct val="100000"/>
              </a:lnSpc>
            </a:pPr>
            <a:endParaRPr lang="en-US" sz="1000" b="1" i="1" dirty="0" smtClean="0">
              <a:solidFill>
                <a:schemeClr val="bg2"/>
              </a:solidFill>
              <a:latin typeface="+mn-lt"/>
            </a:endParaRPr>
          </a:p>
          <a:p>
            <a:pPr marL="533400" indent="-533400">
              <a:lnSpc>
                <a:spcPct val="100000"/>
              </a:lnSpc>
            </a:pPr>
            <a:r>
              <a:rPr lang="en-US" sz="1800" b="1" i="1" dirty="0" smtClean="0">
                <a:solidFill>
                  <a:schemeClr val="bg2"/>
                </a:solidFill>
                <a:latin typeface="+mn-lt"/>
              </a:rPr>
              <a:t>WP4 will</a:t>
            </a:r>
            <a:r>
              <a:rPr lang="en-US" sz="1800" i="1" dirty="0" smtClean="0">
                <a:solidFill>
                  <a:schemeClr val="bg2"/>
                </a:solidFill>
                <a:latin typeface="+mn-lt"/>
              </a:rPr>
              <a:t>:</a:t>
            </a:r>
            <a:endParaRPr lang="en-US" sz="18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gather elements of best practice in conducting operations and maintaining coastal observatories,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  <a:tabLst>
                <a:tab pos="3857625" algn="l"/>
                <a:tab pos="8431213" algn="l"/>
              </a:tabLst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identify the successes in terms of </a:t>
            </a:r>
          </a:p>
          <a:p>
            <a:pPr indent="358775">
              <a:lnSpc>
                <a:spcPct val="100000"/>
              </a:lnSpc>
              <a:tabLst>
                <a:tab pos="3857625" algn="l"/>
                <a:tab pos="8431213" algn="l"/>
              </a:tabLst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systems autonomy and reliability, 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eriod" startAt="3"/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propose common procedures to be </a:t>
            </a:r>
          </a:p>
          <a:p>
            <a:pPr indent="358775">
              <a:lnSpc>
                <a:spcPct val="100000"/>
              </a:lnSpc>
            </a:pPr>
            <a:r>
              <a:rPr lang="en-US" sz="1800" dirty="0" smtClean="0">
                <a:solidFill>
                  <a:schemeClr val="bg2"/>
                </a:solidFill>
                <a:latin typeface="+mn-lt"/>
              </a:rPr>
              <a:t>followed by all operators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8" name="Picture 4" descr="IMM034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8" t="12999" r="10869" b="9004"/>
          <a:stretch>
            <a:fillRect/>
          </a:stretch>
        </p:blipFill>
        <p:spPr bwMode="auto">
          <a:xfrm>
            <a:off x="107355" y="1517725"/>
            <a:ext cx="1584325" cy="111918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6"/>
          <p:cNvGrpSpPr>
            <a:grpSpLocks/>
          </p:cNvGrpSpPr>
          <p:nvPr/>
        </p:nvGrpSpPr>
        <p:grpSpPr bwMode="auto">
          <a:xfrm>
            <a:off x="4643438" y="5393134"/>
            <a:ext cx="4500562" cy="1492250"/>
            <a:chOff x="46" y="1207"/>
            <a:chExt cx="3265" cy="1821"/>
          </a:xfrm>
        </p:grpSpPr>
        <p:pic>
          <p:nvPicPr>
            <p:cNvPr id="10" name="Picture 7" descr="figura_glider_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1207"/>
              <a:ext cx="3265" cy="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2655" y="2141"/>
              <a:ext cx="656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800">
                  <a:solidFill>
                    <a:srgbClr val="FF3300"/>
                  </a:solidFill>
                  <a:latin typeface="Arial" charset="0"/>
                  <a:cs typeface="Arial" charset="0"/>
                </a:rPr>
                <a:t>Start</a:t>
              </a:r>
              <a:endParaRPr lang="it-IT" sz="1800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1091" y="2580"/>
              <a:ext cx="61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800">
                  <a:solidFill>
                    <a:srgbClr val="FF3300"/>
                  </a:solidFill>
                  <a:latin typeface="Arial" charset="0"/>
                  <a:cs typeface="Arial" charset="0"/>
                </a:rPr>
                <a:t>End</a:t>
              </a:r>
              <a:endParaRPr lang="it-IT" sz="1800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979" y="2228"/>
              <a:ext cx="638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800">
                  <a:solidFill>
                    <a:srgbClr val="FF3300"/>
                  </a:solidFill>
                  <a:latin typeface="Arial" charset="0"/>
                  <a:cs typeface="Arial" charset="0"/>
                </a:rPr>
                <a:t>7 km</a:t>
              </a:r>
              <a:endParaRPr lang="it-IT" sz="1800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927" y="2580"/>
              <a:ext cx="748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800">
                  <a:solidFill>
                    <a:srgbClr val="FF3300"/>
                  </a:solidFill>
                  <a:latin typeface="Arial" charset="0"/>
                  <a:cs typeface="Arial" charset="0"/>
                </a:rPr>
                <a:t>7.25 km</a:t>
              </a:r>
              <a:endParaRPr lang="it-IT" sz="1800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248" y="2317"/>
              <a:ext cx="635" cy="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800">
                  <a:solidFill>
                    <a:srgbClr val="FF3300"/>
                  </a:solidFill>
                  <a:latin typeface="Arial" charset="0"/>
                  <a:cs typeface="Arial" charset="0"/>
                </a:rPr>
                <a:t>6.3 km</a:t>
              </a:r>
              <a:endParaRPr lang="it-IT" sz="1800">
                <a:solidFill>
                  <a:srgbClr val="FF33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6" name="Picture 13" descr="IMG_21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51" b="20143"/>
            <a:stretch>
              <a:fillRect/>
            </a:stretch>
          </p:blipFill>
          <p:spPr bwMode="auto">
            <a:xfrm>
              <a:off x="69" y="1254"/>
              <a:ext cx="1446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250825" y="44624"/>
            <a:ext cx="6781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cap="all">
                <a:solidFill>
                  <a:srgbClr val="0067A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9pPr>
          </a:lstStyle>
          <a:p>
            <a:pPr eaLnBrk="1" hangingPunct="1"/>
            <a:r>
              <a:rPr lang="en-US" sz="2800" b="0" u="sng" cap="none" dirty="0" smtClean="0">
                <a:solidFill>
                  <a:srgbClr val="004D99"/>
                </a:solidFill>
                <a:latin typeface="Helvetica" charset="0"/>
              </a:rPr>
              <a:t>Coordination Actions (</a:t>
            </a:r>
            <a:r>
              <a:rPr lang="en-US" sz="2800" b="0" u="sng" cap="none" dirty="0" smtClean="0">
                <a:solidFill>
                  <a:srgbClr val="004D99"/>
                </a:solidFill>
                <a:latin typeface="Helvetica" charset="0"/>
              </a:rPr>
              <a:t>NA)</a:t>
            </a:r>
            <a:endParaRPr lang="en-US" sz="2800" b="0" u="sng" cap="none" dirty="0">
              <a:solidFill>
                <a:srgbClr val="004D99"/>
              </a:solidFill>
              <a:latin typeface="Helvetic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920797">
            <a:off x="1603673" y="3219038"/>
            <a:ext cx="5066636" cy="507831"/>
          </a:xfrm>
          <a:prstGeom prst="rect">
            <a:avLst/>
          </a:prstGeom>
          <a:solidFill>
            <a:srgbClr val="FF66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Two COST proposals submitted</a:t>
            </a:r>
            <a:endParaRPr lang="en-US" dirty="0">
              <a:ln>
                <a:solidFill>
                  <a:srgbClr val="FF0000"/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949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www.jerico-fp7.eu</a:t>
            </a:r>
            <a:endParaRPr lang="en-US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539552" y="764704"/>
            <a:ext cx="79248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WP5 : Data distribution (</a:t>
            </a:r>
            <a:r>
              <a:rPr lang="en-US" sz="2000" b="1" i="1" dirty="0" err="1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Seadatanet</a:t>
            </a: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, </a:t>
            </a:r>
            <a:r>
              <a:rPr lang="en-US" sz="2000" b="1" i="1" dirty="0" err="1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MyOcean</a:t>
            </a: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and </a:t>
            </a:r>
            <a:r>
              <a:rPr lang="en-US" sz="2000" b="1" i="1" dirty="0" err="1" smtClean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EModNet</a:t>
            </a:r>
            <a:r>
              <a:rPr lang="en-US" sz="2000" b="1" i="1" dirty="0" smtClean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9" y="1916832"/>
            <a:ext cx="8316913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0825" y="44624"/>
            <a:ext cx="6781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cap="all">
                <a:solidFill>
                  <a:srgbClr val="0067A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9pPr>
          </a:lstStyle>
          <a:p>
            <a:pPr eaLnBrk="1" hangingPunct="1"/>
            <a:r>
              <a:rPr lang="en-US" sz="2800" b="0" u="sng" cap="none" dirty="0" smtClean="0">
                <a:solidFill>
                  <a:srgbClr val="004D99"/>
                </a:solidFill>
                <a:latin typeface="Helvetica" charset="0"/>
              </a:rPr>
              <a:t>Coordination Actions (</a:t>
            </a:r>
            <a:r>
              <a:rPr lang="en-US" sz="2800" b="0" u="sng" cap="none" dirty="0" smtClean="0">
                <a:solidFill>
                  <a:srgbClr val="004D99"/>
                </a:solidFill>
                <a:latin typeface="Helvetica" charset="0"/>
              </a:rPr>
              <a:t>NA)</a:t>
            </a:r>
            <a:endParaRPr lang="en-US" sz="2800" b="0" u="sng" cap="none" dirty="0">
              <a:solidFill>
                <a:srgbClr val="004D99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02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www.jerico-fp7.eu</a:t>
            </a:r>
            <a:endParaRPr lang="en-US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539552" y="548680"/>
            <a:ext cx="7924800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WP6 : Public outreach and </a:t>
            </a:r>
            <a:endParaRPr lang="en-US" sz="2000" b="1" i="1" dirty="0" smtClean="0">
              <a:solidFill>
                <a:srgbClr val="0067A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	</a:t>
            </a:r>
            <a:r>
              <a:rPr lang="en-US" sz="2000" b="1" i="1" dirty="0" smtClean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education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988840"/>
            <a:ext cx="3672408" cy="348813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000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Website: www.jerico-fp7.eu, </a:t>
            </a:r>
          </a:p>
        </p:txBody>
      </p:sp>
      <p:pic>
        <p:nvPicPr>
          <p:cNvPr id="9" name="Picture 8" descr="webpag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20688"/>
            <a:ext cx="4647261" cy="61653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11560" y="4221088"/>
            <a:ext cx="2448272" cy="348813"/>
          </a:xfrm>
          <a:prstGeom prst="rect">
            <a:avLst/>
          </a:prstGeom>
          <a:solidFill>
            <a:srgbClr val="660066"/>
          </a:solidFill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JERICO </a:t>
            </a:r>
            <a:r>
              <a:rPr lang="en-GB" sz="20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data </a:t>
            </a:r>
            <a:r>
              <a:rPr lang="en-GB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tool </a:t>
            </a:r>
            <a:endParaRPr lang="en-GB" sz="20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3688" y="3501008"/>
            <a:ext cx="1800200" cy="3488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000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Ocean </a:t>
            </a:r>
            <a:r>
              <a:rPr lang="en-GB" sz="2000" dirty="0" smtClean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Board</a:t>
            </a:r>
            <a:endParaRPr lang="en-GB" sz="2000" dirty="0">
              <a:solidFill>
                <a:srgbClr val="0067A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7544" y="2780928"/>
            <a:ext cx="2095445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Summer schools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1475656" y="5157192"/>
            <a:ext cx="2304256" cy="3488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GB" sz="2000" dirty="0" smtClean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Educational tools</a:t>
            </a:r>
            <a:endParaRPr lang="en-GB" sz="2000" dirty="0">
              <a:solidFill>
                <a:srgbClr val="0067A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50825" y="44624"/>
            <a:ext cx="6781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cap="all">
                <a:solidFill>
                  <a:srgbClr val="0067A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9pPr>
          </a:lstStyle>
          <a:p>
            <a:pPr eaLnBrk="1" hangingPunct="1"/>
            <a:r>
              <a:rPr lang="en-US" sz="2800" b="0" u="sng" cap="none" dirty="0" smtClean="0">
                <a:solidFill>
                  <a:srgbClr val="004D99"/>
                </a:solidFill>
                <a:latin typeface="Helvetica" charset="0"/>
              </a:rPr>
              <a:t>Coordination Actions (</a:t>
            </a:r>
            <a:r>
              <a:rPr lang="en-US" sz="2800" b="0" u="sng" cap="none" dirty="0" smtClean="0">
                <a:solidFill>
                  <a:srgbClr val="004D99"/>
                </a:solidFill>
                <a:latin typeface="Helvetica" charset="0"/>
              </a:rPr>
              <a:t>NA)</a:t>
            </a:r>
            <a:endParaRPr lang="en-US" sz="2800" b="0" u="sng" cap="none" dirty="0">
              <a:solidFill>
                <a:srgbClr val="004D99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14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www.jerico-fp7.eu</a:t>
            </a:r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0825" y="44624"/>
            <a:ext cx="6781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cap="all">
                <a:solidFill>
                  <a:srgbClr val="0067A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9pPr>
          </a:lstStyle>
          <a:p>
            <a:pPr eaLnBrk="1" hangingPunct="1"/>
            <a:r>
              <a:rPr lang="en-US" sz="2800" b="0" u="sng" cap="none" dirty="0" smtClean="0">
                <a:solidFill>
                  <a:srgbClr val="004D99"/>
                </a:solidFill>
                <a:latin typeface="Helvetica" charset="0"/>
              </a:rPr>
              <a:t>Support </a:t>
            </a:r>
            <a:r>
              <a:rPr lang="en-US" sz="2800" b="0" u="sng" cap="none" dirty="0" smtClean="0">
                <a:solidFill>
                  <a:srgbClr val="004D99"/>
                </a:solidFill>
                <a:latin typeface="Helvetica" charset="0"/>
              </a:rPr>
              <a:t>Actions (SA) </a:t>
            </a:r>
            <a:endParaRPr lang="en-US" sz="2800" b="0" u="sng" cap="none" dirty="0">
              <a:solidFill>
                <a:srgbClr val="004D99"/>
              </a:solidFill>
              <a:latin typeface="Helvetica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539552" y="2132856"/>
            <a:ext cx="813690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r>
              <a:rPr lang="en-GB" sz="2000" i="1" dirty="0">
                <a:solidFill>
                  <a:schemeClr val="bg2"/>
                </a:solidFill>
                <a:latin typeface="Helvetica Neue" charset="0"/>
              </a:rPr>
              <a:t>Provision of </a:t>
            </a:r>
            <a:r>
              <a:rPr lang="en-GB" sz="2000" i="1" dirty="0" smtClean="0">
                <a:solidFill>
                  <a:schemeClr val="bg2"/>
                </a:solidFill>
                <a:latin typeface="Helvetica Neue" charset="0"/>
              </a:rPr>
              <a:t>data </a:t>
            </a:r>
            <a:r>
              <a:rPr lang="en-GB" sz="2000" i="1" dirty="0">
                <a:solidFill>
                  <a:schemeClr val="bg2"/>
                </a:solidFill>
                <a:latin typeface="Helvetica Neue" charset="0"/>
              </a:rPr>
              <a:t>coming from most of the </a:t>
            </a:r>
            <a:r>
              <a:rPr lang="en-GB" sz="2000" i="1" dirty="0" smtClean="0">
                <a:solidFill>
                  <a:schemeClr val="bg2"/>
                </a:solidFill>
                <a:latin typeface="Helvetica Neue" charset="0"/>
              </a:rPr>
              <a:t>JERICO partners</a:t>
            </a:r>
            <a:endParaRPr lang="en-GB" sz="2000" i="1" dirty="0">
              <a:solidFill>
                <a:schemeClr val="bg2"/>
              </a:solidFill>
              <a:latin typeface="Helvetica Neue" charset="0"/>
            </a:endParaRPr>
          </a:p>
          <a:p>
            <a:endParaRPr lang="en-GB" sz="2000" dirty="0" smtClean="0">
              <a:solidFill>
                <a:schemeClr val="bg2"/>
              </a:solidFill>
              <a:latin typeface="Helvetica Neue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chemeClr val="bg2"/>
                </a:solidFill>
                <a:latin typeface="Helvetica Neue" charset="0"/>
              </a:rPr>
              <a:t>2 </a:t>
            </a:r>
            <a:r>
              <a:rPr lang="en-GB" sz="2000" dirty="0">
                <a:solidFill>
                  <a:schemeClr val="bg2"/>
                </a:solidFill>
                <a:latin typeface="Helvetica Neue" charset="0"/>
              </a:rPr>
              <a:t>years of data access (from Jan 2013 to Dec 2014</a:t>
            </a:r>
            <a:r>
              <a:rPr lang="en-GB" sz="2000" dirty="0" smtClean="0">
                <a:solidFill>
                  <a:schemeClr val="bg2"/>
                </a:solidFill>
                <a:latin typeface="Helvetica Neue" charset="0"/>
              </a:rPr>
              <a:t>), compliance </a:t>
            </a:r>
            <a:r>
              <a:rPr lang="en-GB" sz="2000" dirty="0">
                <a:solidFill>
                  <a:schemeClr val="bg2"/>
                </a:solidFill>
                <a:latin typeface="Helvetica Neue" charset="0"/>
              </a:rPr>
              <a:t>with </a:t>
            </a:r>
            <a:r>
              <a:rPr lang="en-GB" sz="2000" dirty="0" err="1">
                <a:solidFill>
                  <a:schemeClr val="bg2"/>
                </a:solidFill>
                <a:latin typeface="Helvetica Neue" charset="0"/>
              </a:rPr>
              <a:t>SeaDataNet</a:t>
            </a:r>
            <a:r>
              <a:rPr lang="en-GB" sz="2000" dirty="0">
                <a:solidFill>
                  <a:schemeClr val="bg2"/>
                </a:solidFill>
                <a:latin typeface="Helvetica Neue" charset="0"/>
              </a:rPr>
              <a:t> and </a:t>
            </a:r>
            <a:r>
              <a:rPr lang="en-GB" sz="2000" dirty="0" err="1">
                <a:solidFill>
                  <a:schemeClr val="bg2"/>
                </a:solidFill>
                <a:latin typeface="Helvetica Neue" charset="0"/>
              </a:rPr>
              <a:t>MyOcean</a:t>
            </a:r>
            <a:r>
              <a:rPr lang="en-GB" sz="2000" dirty="0">
                <a:solidFill>
                  <a:schemeClr val="bg2"/>
                </a:solidFill>
                <a:latin typeface="Helvetica Neue" charset="0"/>
              </a:rPr>
              <a:t> </a:t>
            </a:r>
            <a:r>
              <a:rPr lang="en-GB" sz="2000" dirty="0" smtClean="0">
                <a:solidFill>
                  <a:schemeClr val="bg2"/>
                </a:solidFill>
                <a:latin typeface="Helvetica Neue" charset="0"/>
              </a:rPr>
              <a:t>standards and requirements</a:t>
            </a:r>
          </a:p>
          <a:p>
            <a:endParaRPr lang="en-GB" sz="2000" dirty="0" smtClean="0">
              <a:solidFill>
                <a:schemeClr val="bg2"/>
              </a:solidFill>
              <a:latin typeface="Helvetica Neue" charset="0"/>
            </a:endParaRPr>
          </a:p>
          <a:p>
            <a:pPr marL="342900" indent="-342900">
              <a:buFont typeface="Arial"/>
              <a:buChar char="•"/>
            </a:pPr>
            <a:r>
              <a:rPr lang="en-GB" sz="2000" dirty="0" smtClean="0">
                <a:solidFill>
                  <a:schemeClr val="bg2"/>
                </a:solidFill>
                <a:latin typeface="Helvetica Neue" charset="0"/>
              </a:rPr>
              <a:t>+ </a:t>
            </a:r>
            <a:r>
              <a:rPr lang="en-GB" sz="2000" dirty="0">
                <a:solidFill>
                  <a:schemeClr val="bg2"/>
                </a:solidFill>
                <a:latin typeface="Helvetica Neue" charset="0"/>
              </a:rPr>
              <a:t>1 year of data from 3 Targeted Operation Phases (from Jan 2014 to Dec 2015)</a:t>
            </a:r>
          </a:p>
          <a:p>
            <a:pPr lvl="1" indent="258763">
              <a:lnSpc>
                <a:spcPct val="120000"/>
              </a:lnSpc>
            </a:pPr>
            <a:r>
              <a:rPr lang="en-GB" sz="1800" i="1" dirty="0">
                <a:solidFill>
                  <a:schemeClr val="bg1">
                    <a:lumMod val="75000"/>
                  </a:schemeClr>
                </a:solidFill>
                <a:latin typeface="Helvetica Neue" charset="0"/>
              </a:rPr>
              <a:t>TOP </a:t>
            </a:r>
            <a:r>
              <a:rPr lang="en-GB" sz="1800" i="1" dirty="0" smtClean="0">
                <a:solidFill>
                  <a:schemeClr val="bg1">
                    <a:lumMod val="75000"/>
                  </a:schemeClr>
                </a:solidFill>
                <a:latin typeface="Helvetica Neue" charset="0"/>
              </a:rPr>
              <a:t>1: </a:t>
            </a:r>
            <a:r>
              <a:rPr lang="en-GB" sz="1800" i="1" dirty="0">
                <a:solidFill>
                  <a:schemeClr val="bg1">
                    <a:lumMod val="75000"/>
                  </a:schemeClr>
                </a:solidFill>
                <a:latin typeface="Helvetica Neue" charset="0"/>
              </a:rPr>
              <a:t>Processing Value added </a:t>
            </a:r>
            <a:r>
              <a:rPr lang="en-GB" sz="1800" i="1" dirty="0" smtClean="0">
                <a:solidFill>
                  <a:schemeClr val="bg1">
                    <a:lumMod val="75000"/>
                  </a:schemeClr>
                </a:solidFill>
                <a:latin typeface="Helvetica Neue" charset="0"/>
              </a:rPr>
              <a:t>products</a:t>
            </a:r>
          </a:p>
          <a:p>
            <a:pPr marL="1439863" lvl="1" indent="-723900">
              <a:lnSpc>
                <a:spcPct val="120000"/>
              </a:lnSpc>
            </a:pPr>
            <a:r>
              <a:rPr lang="en-GB" sz="1800" i="1" dirty="0">
                <a:solidFill>
                  <a:schemeClr val="bg1">
                    <a:lumMod val="75000"/>
                  </a:schemeClr>
                </a:solidFill>
                <a:latin typeface="Helvetica Neue" charset="0"/>
              </a:rPr>
              <a:t>TOP </a:t>
            </a:r>
            <a:r>
              <a:rPr lang="en-GB" sz="1800" i="1" dirty="0" smtClean="0">
                <a:solidFill>
                  <a:schemeClr val="bg1">
                    <a:lumMod val="75000"/>
                  </a:schemeClr>
                </a:solidFill>
                <a:latin typeface="Helvetica Neue" charset="0"/>
              </a:rPr>
              <a:t>2: </a:t>
            </a:r>
            <a:r>
              <a:rPr lang="en-GB" sz="1800" i="1" dirty="0">
                <a:solidFill>
                  <a:schemeClr val="bg1">
                    <a:lumMod val="75000"/>
                  </a:schemeClr>
                </a:solidFill>
                <a:latin typeface="Helvetica Neue" charset="0"/>
              </a:rPr>
              <a:t>Integrating data from fishing fleets into regional observing systems </a:t>
            </a:r>
            <a:r>
              <a:rPr lang="en-GB" sz="1800" i="1" dirty="0" smtClean="0">
                <a:solidFill>
                  <a:schemeClr val="bg1">
                    <a:lumMod val="75000"/>
                  </a:schemeClr>
                </a:solidFill>
                <a:latin typeface="Helvetica Neue" charset="0"/>
              </a:rPr>
              <a:t>portals</a:t>
            </a:r>
          </a:p>
          <a:p>
            <a:pPr marL="714375" lvl="1" indent="1588">
              <a:lnSpc>
                <a:spcPct val="120000"/>
              </a:lnSpc>
            </a:pPr>
            <a:r>
              <a:rPr lang="en-GB" sz="1800" i="1" dirty="0">
                <a:solidFill>
                  <a:schemeClr val="bg1">
                    <a:lumMod val="75000"/>
                  </a:schemeClr>
                </a:solidFill>
                <a:latin typeface="Helvetica Neue" charset="0"/>
              </a:rPr>
              <a:t>TOP </a:t>
            </a:r>
            <a:r>
              <a:rPr lang="en-GB" sz="1800" i="1" dirty="0" smtClean="0">
                <a:solidFill>
                  <a:schemeClr val="bg1">
                    <a:lumMod val="75000"/>
                  </a:schemeClr>
                </a:solidFill>
                <a:latin typeface="Helvetica Neue" charset="0"/>
              </a:rPr>
              <a:t>3: </a:t>
            </a:r>
            <a:r>
              <a:rPr lang="en-GB" sz="1800" i="1" dirty="0">
                <a:solidFill>
                  <a:schemeClr val="bg1">
                    <a:lumMod val="75000"/>
                  </a:schemeClr>
                </a:solidFill>
                <a:latin typeface="Helvetica Neue" charset="0"/>
              </a:rPr>
              <a:t>Combined buoys and ferry box data</a:t>
            </a:r>
            <a:endParaRPr lang="en-GB" sz="1800" i="1" dirty="0" smtClean="0">
              <a:solidFill>
                <a:schemeClr val="bg1">
                  <a:lumMod val="75000"/>
                </a:schemeClr>
              </a:solidFill>
              <a:latin typeface="Helvetica Neue" charset="0"/>
            </a:endParaRPr>
          </a:p>
          <a:p>
            <a:pPr marL="342900" indent="-342900" eaLnBrk="0" hangingPunct="0"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</a:pPr>
            <a:endParaRPr lang="en-US" sz="20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70489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</a:pPr>
            <a:r>
              <a:rPr lang="en-US" sz="2000" b="1" i="1" dirty="0" smtClean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WP7 </a:t>
            </a: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Service Access (SA) to the data</a:t>
            </a:r>
            <a:endParaRPr lang="el-GR" sz="2000" b="1" i="1" dirty="0">
              <a:solidFill>
                <a:srgbClr val="0067A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023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www.jerico-fp7.eu</a:t>
            </a:r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0825" y="44624"/>
            <a:ext cx="6781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cap="all">
                <a:solidFill>
                  <a:srgbClr val="0067A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9pPr>
          </a:lstStyle>
          <a:p>
            <a:pPr eaLnBrk="1" hangingPunct="1"/>
            <a:r>
              <a:rPr lang="en-US" sz="2800" b="0" u="sng" cap="none" dirty="0">
                <a:solidFill>
                  <a:srgbClr val="004D99"/>
                </a:solidFill>
                <a:latin typeface="Helvetica" charset="0"/>
              </a:rPr>
              <a:t>Support </a:t>
            </a:r>
            <a:r>
              <a:rPr lang="en-US" sz="2800" b="0" u="sng" cap="none" dirty="0" smtClean="0">
                <a:solidFill>
                  <a:srgbClr val="004D99"/>
                </a:solidFill>
                <a:latin typeface="Helvetica" charset="0"/>
              </a:rPr>
              <a:t>Actions (TNA)</a:t>
            </a:r>
            <a:endParaRPr lang="en-US" sz="2800" b="0" u="sng" cap="none" dirty="0">
              <a:solidFill>
                <a:srgbClr val="004D99"/>
              </a:solidFill>
              <a:latin typeface="Helvetica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539552" y="2132856"/>
            <a:ext cx="813690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</a:pPr>
            <a:endParaRPr lang="en-US" sz="20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70489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</a:pP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WP8 : Trans National Access </a:t>
            </a:r>
            <a:r>
              <a:rPr lang="en-US" sz="2000" b="1" i="1" dirty="0" smtClean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(TNA) to </a:t>
            </a: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Coastal Observatories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5496" y="1219200"/>
            <a:ext cx="8820472" cy="507829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8" tIns="45709" rIns="91418" bIns="45709">
            <a:spAutoFit/>
          </a:bodyPr>
          <a:lstStyle/>
          <a:p>
            <a:pPr algn="ctr">
              <a:lnSpc>
                <a:spcPct val="100000"/>
              </a:lnSpc>
            </a:pPr>
            <a:endParaRPr lang="en-US" sz="1800" dirty="0" smtClean="0">
              <a:solidFill>
                <a:srgbClr val="000066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+mn-lt"/>
              <a:cs typeface="Arial" charset="0"/>
            </a:endParaRPr>
          </a:p>
          <a:p>
            <a:pPr marL="1344613" indent="-1344613">
              <a:lnSpc>
                <a:spcPct val="10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+mn-lt"/>
                <a:cs typeface="Arial" charset="0"/>
              </a:rPr>
              <a:t>OBJECTIVE </a:t>
            </a:r>
            <a:r>
              <a:rPr kumimoji="1" lang="en-US" sz="1800" dirty="0" smtClean="0">
                <a:solidFill>
                  <a:srgbClr val="000066"/>
                </a:solidFill>
                <a:latin typeface="+mn-lt"/>
                <a:cs typeface="Arial" charset="0"/>
              </a:rPr>
              <a:t>To enable Transnational and free-of-charge access to original coastal                       infrastructures among those operated by  the JERICO Consortium</a:t>
            </a:r>
          </a:p>
          <a:p>
            <a:pPr>
              <a:lnSpc>
                <a:spcPct val="100000"/>
              </a:lnSpc>
            </a:pPr>
            <a:endParaRPr kumimoji="1" lang="en-US" sz="1800" dirty="0" smtClean="0">
              <a:solidFill>
                <a:srgbClr val="000066"/>
              </a:solidFill>
              <a:latin typeface="+mn-lt"/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kumimoji="1" lang="en-US" sz="1800" b="1" dirty="0" smtClean="0">
                <a:solidFill>
                  <a:schemeClr val="bg1"/>
                </a:solidFill>
                <a:latin typeface="+mn-lt"/>
                <a:cs typeface="Arial" charset="0"/>
              </a:rPr>
              <a:t>ACTIVITIES</a:t>
            </a:r>
            <a:endParaRPr kumimoji="1" lang="en-US" sz="1800" dirty="0" smtClean="0">
              <a:solidFill>
                <a:schemeClr val="bg1"/>
              </a:solidFill>
              <a:latin typeface="+mn-lt"/>
              <a:cs typeface="Arial" charset="0"/>
            </a:endParaRPr>
          </a:p>
          <a:p>
            <a:pPr marL="1200150" lvl="2" indent="-285750">
              <a:lnSpc>
                <a:spcPct val="100000"/>
              </a:lnSpc>
              <a:buFont typeface="Wingdings" charset="2"/>
              <a:buChar char="Ø"/>
            </a:pPr>
            <a:r>
              <a:rPr kumimoji="1" lang="en-US" sz="1800" dirty="0" smtClean="0">
                <a:solidFill>
                  <a:srgbClr val="000066"/>
                </a:solidFill>
                <a:latin typeface="+mn-lt"/>
                <a:cs typeface="Arial" charset="0"/>
              </a:rPr>
              <a:t>Three call openings </a:t>
            </a:r>
            <a:r>
              <a:rPr kumimoji="1" lang="en-US" sz="1800" dirty="0" smtClean="0">
                <a:solidFill>
                  <a:srgbClr val="FF0000"/>
                </a:solidFill>
                <a:latin typeface="+mn-lt"/>
                <a:cs typeface="Arial" charset="0"/>
              </a:rPr>
              <a:t>(Jan 12, Jan 13, Sept 13) </a:t>
            </a:r>
          </a:p>
          <a:p>
            <a:pPr marL="1200150" lvl="2" indent="-285750">
              <a:lnSpc>
                <a:spcPct val="100000"/>
              </a:lnSpc>
              <a:buFont typeface="Wingdings" charset="2"/>
              <a:buChar char="Ø"/>
            </a:pPr>
            <a:r>
              <a:rPr kumimoji="1" lang="en-US" sz="1800" dirty="0" smtClean="0">
                <a:solidFill>
                  <a:srgbClr val="000066"/>
                </a:solidFill>
                <a:latin typeface="+mn-lt"/>
                <a:cs typeface="Arial" charset="0"/>
              </a:rPr>
              <a:t>Selection of proposals by a Selection Panel composed of international experts in the field</a:t>
            </a:r>
          </a:p>
          <a:p>
            <a:pPr marL="1200150" lvl="2" indent="-285750">
              <a:lnSpc>
                <a:spcPct val="100000"/>
              </a:lnSpc>
              <a:buFont typeface="Wingdings" charset="2"/>
              <a:buChar char="Ø"/>
            </a:pPr>
            <a:r>
              <a:rPr kumimoji="1" lang="en-US" sz="1800" dirty="0" smtClean="0">
                <a:solidFill>
                  <a:srgbClr val="000066"/>
                </a:solidFill>
                <a:latin typeface="+mn-lt"/>
                <a:cs typeface="Arial" charset="0"/>
              </a:rPr>
              <a:t>Implementation of projects by user groups supported by a local team</a:t>
            </a:r>
          </a:p>
          <a:p>
            <a:pPr marL="1200150" lvl="2" indent="-285750">
              <a:lnSpc>
                <a:spcPct val="100000"/>
              </a:lnSpc>
              <a:buFont typeface="Wingdings" charset="2"/>
              <a:buChar char="Ø"/>
            </a:pPr>
            <a:r>
              <a:rPr kumimoji="1" lang="en-US" sz="1800" dirty="0" smtClean="0">
                <a:solidFill>
                  <a:srgbClr val="000066"/>
                </a:solidFill>
                <a:latin typeface="+mn-lt"/>
                <a:cs typeface="Arial" charset="0"/>
              </a:rPr>
              <a:t>Reporting of information and results of the access activity  on the TNA  Web page  </a:t>
            </a:r>
            <a:r>
              <a:rPr kumimoji="1" lang="en-US" sz="1800" dirty="0">
                <a:solidFill>
                  <a:srgbClr val="000066"/>
                </a:solidFill>
              </a:rPr>
              <a:t> </a:t>
            </a:r>
            <a:r>
              <a:rPr kumimoji="1" lang="en-US" sz="1800" b="1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http://www.jerico-fp7.eu/content/trans-national-access</a:t>
            </a:r>
            <a:r>
              <a:rPr kumimoji="1" lang="en-US" sz="1800" dirty="0" smtClean="0">
                <a:solidFill>
                  <a:srgbClr val="000066"/>
                </a:solidFill>
                <a:latin typeface="+mn-lt"/>
                <a:cs typeface="Arial" charset="0"/>
              </a:rPr>
              <a:t>   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endParaRPr kumimoji="1" lang="en-US" sz="1800" dirty="0" smtClean="0">
              <a:solidFill>
                <a:srgbClr val="000066"/>
              </a:solidFill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kumimoji="1" lang="en-US" sz="1800" b="1" dirty="0" smtClean="0">
                <a:solidFill>
                  <a:schemeClr val="bg1"/>
                </a:solidFill>
                <a:latin typeface="+mn-lt"/>
                <a:cs typeface="Arial" charset="0"/>
              </a:rPr>
              <a:t>MAIN RULES AND PRIORITIES</a:t>
            </a:r>
            <a:endParaRPr kumimoji="1" lang="en-US" sz="1800" b="1" dirty="0" smtClean="0">
              <a:solidFill>
                <a:srgbClr val="000066"/>
              </a:solidFill>
              <a:latin typeface="+mn-lt"/>
              <a:cs typeface="Arial" charset="0"/>
            </a:endParaRPr>
          </a:p>
          <a:p>
            <a:pPr marL="744538" lvl="1" indent="-285750">
              <a:lnSpc>
                <a:spcPct val="100000"/>
              </a:lnSpc>
              <a:buFont typeface="Wingdings" charset="2"/>
              <a:buChar char="ü"/>
            </a:pPr>
            <a:r>
              <a:rPr kumimoji="1" lang="en-US" sz="1800" dirty="0" smtClean="0">
                <a:solidFill>
                  <a:srgbClr val="000066"/>
                </a:solidFill>
                <a:latin typeface="+mn-lt"/>
                <a:cs typeface="Arial" charset="0"/>
              </a:rPr>
              <a:t>The user group</a:t>
            </a:r>
            <a:r>
              <a:rPr kumimoji="1" lang="en-US" sz="1800" i="1" dirty="0" smtClean="0">
                <a:solidFill>
                  <a:srgbClr val="000066"/>
                </a:solidFill>
                <a:latin typeface="+mn-lt"/>
                <a:cs typeface="Arial" charset="0"/>
              </a:rPr>
              <a:t> </a:t>
            </a:r>
            <a:r>
              <a:rPr kumimoji="1" lang="en-US" sz="1800" dirty="0" smtClean="0">
                <a:solidFill>
                  <a:srgbClr val="000066"/>
                </a:solidFill>
                <a:latin typeface="+mn-lt"/>
                <a:cs typeface="Arial" charset="0"/>
              </a:rPr>
              <a:t>leader and the majority of the group</a:t>
            </a:r>
            <a:r>
              <a:rPr kumimoji="1" lang="en-US" sz="1800" i="1" dirty="0" smtClean="0">
                <a:solidFill>
                  <a:srgbClr val="000066"/>
                </a:solidFill>
                <a:latin typeface="+mn-lt"/>
                <a:cs typeface="Arial" charset="0"/>
              </a:rPr>
              <a:t> </a:t>
            </a:r>
            <a:r>
              <a:rPr kumimoji="1" lang="en-US" sz="1800" dirty="0" smtClean="0">
                <a:solidFill>
                  <a:srgbClr val="000066"/>
                </a:solidFill>
                <a:latin typeface="+mn-lt"/>
                <a:cs typeface="Arial" charset="0"/>
              </a:rPr>
              <a:t>must work in a Member State or  Associated State other than the country of the facility operator</a:t>
            </a:r>
          </a:p>
          <a:p>
            <a:pPr marL="744538" lvl="1" indent="-285750">
              <a:lnSpc>
                <a:spcPct val="100000"/>
              </a:lnSpc>
              <a:buFont typeface="Wingdings" charset="2"/>
              <a:buChar char="ü"/>
            </a:pPr>
            <a:r>
              <a:rPr kumimoji="1" lang="en-US" sz="1800" dirty="0" smtClean="0">
                <a:solidFill>
                  <a:srgbClr val="000066"/>
                </a:solidFill>
                <a:latin typeface="+mn-lt"/>
                <a:cs typeface="Arial" charset="0"/>
              </a:rPr>
              <a:t>Priority should be given to user groups</a:t>
            </a:r>
            <a:r>
              <a:rPr kumimoji="1" lang="en-US" sz="1800" i="1" dirty="0" smtClean="0">
                <a:solidFill>
                  <a:srgbClr val="000066"/>
                </a:solidFill>
                <a:latin typeface="+mn-lt"/>
                <a:cs typeface="Arial" charset="0"/>
              </a:rPr>
              <a:t> </a:t>
            </a:r>
            <a:r>
              <a:rPr kumimoji="1" lang="en-US" sz="1800" dirty="0" smtClean="0">
                <a:solidFill>
                  <a:srgbClr val="000066"/>
                </a:solidFill>
                <a:latin typeface="+mn-lt"/>
                <a:cs typeface="Arial" charset="0"/>
              </a:rPr>
              <a:t>composed of users</a:t>
            </a:r>
            <a:r>
              <a:rPr kumimoji="1" lang="en-US" sz="1800" i="1" dirty="0" smtClean="0">
                <a:solidFill>
                  <a:srgbClr val="000066"/>
                </a:solidFill>
                <a:latin typeface="+mn-lt"/>
                <a:cs typeface="Arial" charset="0"/>
              </a:rPr>
              <a:t> </a:t>
            </a:r>
            <a:r>
              <a:rPr kumimoji="1" lang="en-US" sz="1800" dirty="0" smtClean="0">
                <a:solidFill>
                  <a:srgbClr val="000066"/>
                </a:solidFill>
                <a:latin typeface="+mn-lt"/>
                <a:cs typeface="Arial" charset="0"/>
              </a:rPr>
              <a:t>who:</a:t>
            </a:r>
          </a:p>
          <a:p>
            <a:pPr marL="1143000" lvl="2" indent="-228600">
              <a:lnSpc>
                <a:spcPct val="100000"/>
              </a:lnSpc>
              <a:buFontTx/>
              <a:buChar char="-"/>
            </a:pPr>
            <a:r>
              <a:rPr kumimoji="1" lang="en-US" sz="1800" dirty="0" smtClean="0">
                <a:solidFill>
                  <a:srgbClr val="000066"/>
                </a:solidFill>
                <a:latin typeface="+mn-lt"/>
                <a:cs typeface="Arial" charset="0"/>
              </a:rPr>
              <a:t>have not previously used the infrastructure</a:t>
            </a:r>
          </a:p>
          <a:p>
            <a:pPr marL="1143000" lvl="2" indent="-228600">
              <a:lnSpc>
                <a:spcPct val="100000"/>
              </a:lnSpc>
              <a:buFontTx/>
              <a:buChar char="-"/>
            </a:pPr>
            <a:r>
              <a:rPr kumimoji="1" lang="en-US" sz="1800" dirty="0" smtClean="0">
                <a:solidFill>
                  <a:srgbClr val="000066"/>
                </a:solidFill>
                <a:latin typeface="+mn-lt"/>
                <a:cs typeface="Arial" charset="0"/>
              </a:rPr>
              <a:t>are working in countries where no such research infrastructures</a:t>
            </a:r>
            <a:r>
              <a:rPr kumimoji="1" lang="en-US" sz="1800" i="1" dirty="0" smtClean="0">
                <a:solidFill>
                  <a:srgbClr val="000066"/>
                </a:solidFill>
                <a:latin typeface="+mn-lt"/>
                <a:cs typeface="Arial" charset="0"/>
              </a:rPr>
              <a:t> </a:t>
            </a:r>
            <a:r>
              <a:rPr kumimoji="1" lang="en-US" sz="1800" dirty="0" smtClean="0">
                <a:solidFill>
                  <a:srgbClr val="000066"/>
                </a:solidFill>
                <a:latin typeface="+mn-lt"/>
                <a:cs typeface="Arial" charset="0"/>
              </a:rPr>
              <a:t>exists</a:t>
            </a:r>
          </a:p>
        </p:txBody>
      </p:sp>
    </p:spTree>
    <p:extLst>
      <p:ext uri="{BB962C8B-B14F-4D97-AF65-F5344CB8AC3E}">
        <p14:creationId xmlns:p14="http://schemas.microsoft.com/office/powerpoint/2010/main" val="429471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www.jerico-fp7.eu</a:t>
            </a:r>
            <a:endParaRPr lang="en-US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50825" y="44624"/>
            <a:ext cx="6781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cap="all">
                <a:solidFill>
                  <a:srgbClr val="0067A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9pPr>
          </a:lstStyle>
          <a:p>
            <a:pPr eaLnBrk="1" hangingPunct="1"/>
            <a:r>
              <a:rPr lang="en-US" sz="2800" b="0" u="sng" cap="none" dirty="0" smtClean="0">
                <a:solidFill>
                  <a:srgbClr val="004D99"/>
                </a:solidFill>
                <a:latin typeface="Helvetica" charset="0"/>
              </a:rPr>
              <a:t>RTD Actions (JRA)</a:t>
            </a:r>
            <a:endParaRPr lang="en-US" sz="2800" b="0" u="sng" cap="none" dirty="0">
              <a:solidFill>
                <a:srgbClr val="004D99"/>
              </a:solidFill>
              <a:latin typeface="Helvetica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395536" y="2060848"/>
            <a:ext cx="813690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bg1"/>
                </a:solidFill>
              </a:rPr>
              <a:t>OBJECTIVE </a:t>
            </a:r>
          </a:p>
          <a:p>
            <a:pPr>
              <a:lnSpc>
                <a:spcPct val="100000"/>
              </a:lnSpc>
            </a:pPr>
            <a:endParaRPr lang="en-US" sz="1800" b="1" dirty="0">
              <a:solidFill>
                <a:schemeClr val="bg1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charset="2"/>
              <a:buChar char="Ø"/>
            </a:pPr>
            <a:r>
              <a:rPr lang="en-US" sz="1800" dirty="0" smtClean="0">
                <a:solidFill>
                  <a:schemeClr val="bg2"/>
                </a:solidFill>
              </a:rPr>
              <a:t>Evaluate the </a:t>
            </a:r>
            <a:r>
              <a:rPr lang="en-US" sz="1800" dirty="0">
                <a:solidFill>
                  <a:schemeClr val="bg2"/>
                </a:solidFill>
              </a:rPr>
              <a:t>impact of major </a:t>
            </a:r>
            <a:r>
              <a:rPr lang="en-US" sz="1800" b="1" dirty="0">
                <a:solidFill>
                  <a:schemeClr val="bg2"/>
                </a:solidFill>
              </a:rPr>
              <a:t>existing observational data sets </a:t>
            </a:r>
            <a:r>
              <a:rPr lang="en-US" sz="1800" dirty="0">
                <a:solidFill>
                  <a:schemeClr val="bg2"/>
                </a:solidFill>
              </a:rPr>
              <a:t>on three-dimensional dynamical state estimates by integrating existing observations in high resolution coastal models (OSEs)</a:t>
            </a:r>
            <a:r>
              <a:rPr lang="en-US" sz="1800" dirty="0" smtClean="0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US" sz="1800" dirty="0">
              <a:solidFill>
                <a:schemeClr val="bg2"/>
              </a:solidFill>
            </a:endParaRPr>
          </a:p>
          <a:p>
            <a:pPr marL="285750" indent="-285750">
              <a:lnSpc>
                <a:spcPct val="100000"/>
              </a:lnSpc>
              <a:buFont typeface="Wingdings" charset="2"/>
              <a:buChar char="Ø"/>
            </a:pPr>
            <a:r>
              <a:rPr lang="en-US" sz="1800" dirty="0" smtClean="0">
                <a:solidFill>
                  <a:schemeClr val="bg2"/>
                </a:solidFill>
              </a:rPr>
              <a:t>Evaluate the </a:t>
            </a:r>
            <a:r>
              <a:rPr lang="en-US" sz="1800" dirty="0">
                <a:solidFill>
                  <a:schemeClr val="bg2"/>
                </a:solidFill>
              </a:rPr>
              <a:t>impact of new observing platforms on three-dimensional dynamical state estimates by integrating simulated observations in high resolution coastal models (OSSEs).</a:t>
            </a:r>
          </a:p>
          <a:p>
            <a:pPr>
              <a:lnSpc>
                <a:spcPct val="100000"/>
              </a:lnSpc>
            </a:pPr>
            <a:endParaRPr lang="en-US" sz="18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bg1"/>
                </a:solidFill>
              </a:rPr>
              <a:t>Study areas: </a:t>
            </a:r>
            <a:r>
              <a:rPr lang="en-US" sz="1800" dirty="0">
                <a:solidFill>
                  <a:srgbClr val="000000"/>
                </a:solidFill>
              </a:rPr>
              <a:t>Baltic, North Sea, Bay of Biscay, Adriatic and Aegean Sea</a:t>
            </a:r>
            <a:r>
              <a:rPr lang="en-US" sz="1800" dirty="0" smtClean="0">
                <a:solidFill>
                  <a:srgbClr val="000000"/>
                </a:solidFill>
              </a:rPr>
              <a:t>.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70489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</a:pPr>
            <a:r>
              <a:rPr lang="en-US" sz="2000" b="1" i="1" dirty="0" smtClean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WP9 </a:t>
            </a: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New Methods to Assess the Impact of Coastal Observing Systems </a:t>
            </a:r>
          </a:p>
        </p:txBody>
      </p:sp>
    </p:spTree>
    <p:extLst>
      <p:ext uri="{BB962C8B-B14F-4D97-AF65-F5344CB8AC3E}">
        <p14:creationId xmlns:p14="http://schemas.microsoft.com/office/powerpoint/2010/main" val="579465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www.jerico-fp7.eu</a:t>
            </a:r>
            <a:endParaRPr lang="en-US"/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539552" y="2132856"/>
            <a:ext cx="813690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</a:pPr>
            <a:endParaRPr lang="en-US" sz="2000" b="1" i="1" dirty="0" smtClean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9552" y="70489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spcAft>
                <a:spcPct val="15000"/>
              </a:spcAft>
              <a:buClr>
                <a:srgbClr val="32A258"/>
              </a:buClr>
              <a:buSzPct val="80000"/>
            </a:pPr>
            <a:r>
              <a:rPr lang="en-US" sz="2000" b="1" i="1" dirty="0" smtClean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WP10 </a:t>
            </a: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: </a:t>
            </a:r>
            <a:r>
              <a:rPr lang="en-US" sz="2000" b="1" i="1" dirty="0" smtClean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Improved </a:t>
            </a:r>
            <a:r>
              <a:rPr lang="en-US" sz="2000" b="1" i="1" dirty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</a:t>
            </a:r>
            <a:r>
              <a:rPr lang="en-US" sz="2000" b="1" i="1" dirty="0" smtClean="0">
                <a:solidFill>
                  <a:srgbClr val="0067A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xisting and Emerging Technologies</a:t>
            </a:r>
            <a:endParaRPr lang="en-US" sz="2000" b="1" i="1" dirty="0">
              <a:solidFill>
                <a:srgbClr val="0067A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2262188"/>
            <a:ext cx="1577975" cy="4262437"/>
          </a:xfrm>
          <a:prstGeom prst="round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9" name="Rounded Rectangle 8"/>
          <p:cNvSpPr/>
          <p:nvPr/>
        </p:nvSpPr>
        <p:spPr>
          <a:xfrm>
            <a:off x="3582988" y="2344738"/>
            <a:ext cx="1325562" cy="34290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10" name="Rounded Rectangle 9"/>
          <p:cNvSpPr/>
          <p:nvPr/>
        </p:nvSpPr>
        <p:spPr>
          <a:xfrm>
            <a:off x="202422" y="2491571"/>
            <a:ext cx="1603966" cy="61844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u="sng" dirty="0">
                <a:solidFill>
                  <a:schemeClr val="bg2"/>
                </a:solidFill>
              </a:rPr>
              <a:t>Biological compartments</a:t>
            </a:r>
            <a:endParaRPr lang="en-IE" sz="1400" dirty="0">
              <a:solidFill>
                <a:schemeClr val="bg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7992" y="5698877"/>
            <a:ext cx="1192791" cy="61844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u="sng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FlowCam</a:t>
            </a:r>
            <a:endParaRPr lang="en-IE" sz="1400" b="1" u="sng" dirty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r>
              <a:rPr lang="en-IE" sz="1400" b="1" u="sng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Zooscan</a:t>
            </a:r>
            <a:endParaRPr lang="en-IE" sz="1400" b="1" u="sng" dirty="0">
              <a:solidFill>
                <a:schemeClr val="bg2">
                  <a:lumMod val="65000"/>
                  <a:lumOff val="35000"/>
                </a:schemeClr>
              </a:solidFill>
            </a:endParaRPr>
          </a:p>
          <a:p>
            <a:pPr algn="ctr">
              <a:defRPr/>
            </a:pPr>
            <a:endParaRPr lang="en-IE" sz="1400" dirty="0"/>
          </a:p>
        </p:txBody>
      </p:sp>
      <p:sp>
        <p:nvSpPr>
          <p:cNvPr id="12" name="Rounded Rectangle 11"/>
          <p:cNvSpPr/>
          <p:nvPr/>
        </p:nvSpPr>
        <p:spPr>
          <a:xfrm>
            <a:off x="5168443" y="1348571"/>
            <a:ext cx="972000" cy="618445"/>
          </a:xfrm>
          <a:prstGeom prst="roundRect">
            <a:avLst/>
          </a:prstGeom>
          <a:solidFill>
            <a:srgbClr val="33CC3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b="1" dirty="0"/>
              <a:t>10.4</a:t>
            </a:r>
            <a:endParaRPr lang="en-IE" dirty="0"/>
          </a:p>
        </p:txBody>
      </p:sp>
      <p:sp>
        <p:nvSpPr>
          <p:cNvPr id="13" name="Rounded Rectangle 12"/>
          <p:cNvSpPr/>
          <p:nvPr/>
        </p:nvSpPr>
        <p:spPr>
          <a:xfrm>
            <a:off x="3626961" y="1353456"/>
            <a:ext cx="972000" cy="618445"/>
          </a:xfrm>
          <a:prstGeom prst="roundRect">
            <a:avLst/>
          </a:prstGeom>
          <a:solidFill>
            <a:srgbClr val="33CC3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b="1" dirty="0"/>
              <a:t>10.3</a:t>
            </a:r>
            <a:endParaRPr lang="en-IE" dirty="0"/>
          </a:p>
        </p:txBody>
      </p:sp>
      <p:sp>
        <p:nvSpPr>
          <p:cNvPr id="14" name="Rounded Rectangle 13"/>
          <p:cNvSpPr/>
          <p:nvPr/>
        </p:nvSpPr>
        <p:spPr>
          <a:xfrm>
            <a:off x="564478" y="1348571"/>
            <a:ext cx="970946" cy="618445"/>
          </a:xfrm>
          <a:prstGeom prst="roundRect">
            <a:avLst/>
          </a:prstGeom>
          <a:solidFill>
            <a:srgbClr val="33CC3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b="1" dirty="0"/>
              <a:t>10.1</a:t>
            </a:r>
            <a:endParaRPr lang="en-IE" dirty="0"/>
          </a:p>
        </p:txBody>
      </p:sp>
      <p:sp>
        <p:nvSpPr>
          <p:cNvPr id="15" name="Rounded Rectangle 14"/>
          <p:cNvSpPr/>
          <p:nvPr/>
        </p:nvSpPr>
        <p:spPr>
          <a:xfrm>
            <a:off x="3631579" y="2572656"/>
            <a:ext cx="1192791" cy="5497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u="sng" dirty="0">
                <a:solidFill>
                  <a:schemeClr val="bg2"/>
                </a:solidFill>
              </a:rPr>
              <a:t>Profiling technology</a:t>
            </a:r>
            <a:endParaRPr lang="en-IE" sz="1400" dirty="0">
              <a:solidFill>
                <a:schemeClr val="bg2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784722" y="1348571"/>
            <a:ext cx="972000" cy="618445"/>
          </a:xfrm>
          <a:prstGeom prst="roundRect">
            <a:avLst/>
          </a:prstGeom>
          <a:solidFill>
            <a:srgbClr val="33CC3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b="1" dirty="0"/>
              <a:t>10.5</a:t>
            </a:r>
            <a:endParaRPr lang="en-IE" dirty="0"/>
          </a:p>
        </p:txBody>
      </p:sp>
      <p:sp>
        <p:nvSpPr>
          <p:cNvPr id="17" name="Rounded Rectangle 16"/>
          <p:cNvSpPr/>
          <p:nvPr/>
        </p:nvSpPr>
        <p:spPr>
          <a:xfrm>
            <a:off x="8057835" y="1354012"/>
            <a:ext cx="972000" cy="618445"/>
          </a:xfrm>
          <a:prstGeom prst="roundRect">
            <a:avLst/>
          </a:prstGeom>
          <a:solidFill>
            <a:srgbClr val="33CC3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b="1" dirty="0"/>
              <a:t>10.6</a:t>
            </a:r>
            <a:endParaRPr lang="en-IE" dirty="0"/>
          </a:p>
        </p:txBody>
      </p:sp>
      <p:sp>
        <p:nvSpPr>
          <p:cNvPr id="18" name="Rounded Rectangle 17"/>
          <p:cNvSpPr/>
          <p:nvPr/>
        </p:nvSpPr>
        <p:spPr>
          <a:xfrm>
            <a:off x="453556" y="3253571"/>
            <a:ext cx="1192791" cy="61844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In situ video</a:t>
            </a:r>
            <a:endParaRPr lang="en-IE" sz="14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200" y="4155363"/>
            <a:ext cx="1192791" cy="61844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Sediment profile imagery</a:t>
            </a:r>
            <a:endParaRPr lang="en-IE" sz="14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6491" y="4929971"/>
            <a:ext cx="1192791" cy="61844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In situ fixed camera</a:t>
            </a:r>
            <a:endParaRPr lang="en-IE" sz="14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60715" y="2551442"/>
            <a:ext cx="751011" cy="5497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u="sng" dirty="0">
                <a:solidFill>
                  <a:schemeClr val="bg2"/>
                </a:solidFill>
              </a:rPr>
              <a:t>VOS</a:t>
            </a:r>
            <a:endParaRPr lang="en-IE" sz="1400" dirty="0">
              <a:solidFill>
                <a:schemeClr val="bg2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84939" y="2565492"/>
            <a:ext cx="1072896" cy="5497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u="sng" dirty="0" err="1">
                <a:solidFill>
                  <a:schemeClr val="bg2"/>
                </a:solidFill>
              </a:rPr>
              <a:t>Ferrybox</a:t>
            </a:r>
            <a:r>
              <a:rPr lang="en-IE" sz="1400" b="1" u="sng" dirty="0">
                <a:solidFill>
                  <a:schemeClr val="bg2"/>
                </a:solidFill>
              </a:rPr>
              <a:t> QA</a:t>
            </a:r>
            <a:endParaRPr lang="en-IE" sz="1400" dirty="0">
              <a:solidFill>
                <a:schemeClr val="bg2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122224" y="4363405"/>
            <a:ext cx="1499274" cy="5497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u="sng" dirty="0">
                <a:solidFill>
                  <a:schemeClr val="bg2"/>
                </a:solidFill>
              </a:rPr>
              <a:t>SPM inter</a:t>
            </a:r>
          </a:p>
          <a:p>
            <a:pPr algn="ctr">
              <a:defRPr/>
            </a:pPr>
            <a:r>
              <a:rPr lang="en-IE" sz="1400" b="1" u="sng" dirty="0">
                <a:solidFill>
                  <a:schemeClr val="bg2"/>
                </a:solidFill>
              </a:rPr>
              <a:t>comparison </a:t>
            </a:r>
            <a:endParaRPr lang="en-IE" sz="1400" dirty="0">
              <a:solidFill>
                <a:schemeClr val="bg2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066504" y="4929971"/>
            <a:ext cx="1192791" cy="61844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CO2</a:t>
            </a:r>
            <a:endParaRPr lang="en-IE" sz="14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066504" y="4167971"/>
            <a:ext cx="1192791" cy="61844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Algal pigments</a:t>
            </a:r>
            <a:endParaRPr lang="en-IE" sz="14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066504" y="3329771"/>
            <a:ext cx="1192791" cy="61844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PAH</a:t>
            </a:r>
            <a:endParaRPr lang="en-IE" sz="14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30574" y="2567771"/>
            <a:ext cx="1464653" cy="5497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u="sng" dirty="0">
                <a:solidFill>
                  <a:schemeClr val="bg2"/>
                </a:solidFill>
              </a:rPr>
              <a:t>Contaminants</a:t>
            </a:r>
            <a:endParaRPr lang="en-IE" sz="1400" dirty="0">
              <a:solidFill>
                <a:schemeClr val="bg2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723082" y="5009798"/>
            <a:ext cx="1009784" cy="61844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Atlantic</a:t>
            </a:r>
            <a:endParaRPr lang="en-IE" sz="14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723082" y="4171598"/>
            <a:ext cx="1009784" cy="61844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Ligurian</a:t>
            </a:r>
            <a:endParaRPr lang="en-IE" sz="14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723082" y="3333398"/>
            <a:ext cx="1009784" cy="61844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Adriatic</a:t>
            </a:r>
            <a:endParaRPr lang="en-IE" sz="14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191735" y="4084933"/>
            <a:ext cx="1188000" cy="61844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FV</a:t>
            </a:r>
          </a:p>
          <a:p>
            <a:pPr algn="ctr">
              <a:defRPr/>
            </a:pPr>
            <a:r>
              <a:rPr lang="en-IE" sz="1400" b="1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Recopesca</a:t>
            </a:r>
            <a:endParaRPr lang="en-IE" sz="14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191343" y="3310371"/>
            <a:ext cx="1174430" cy="61844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SOOP</a:t>
            </a:r>
          </a:p>
          <a:p>
            <a:pPr algn="ctr">
              <a:defRPr/>
            </a:pPr>
            <a:r>
              <a:rPr lang="en-IE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Workshop</a:t>
            </a:r>
            <a:endParaRPr lang="en-IE" sz="14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865438" y="3254685"/>
            <a:ext cx="1368000" cy="618445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dirty="0" err="1">
                <a:solidFill>
                  <a:schemeClr val="bg2">
                    <a:lumMod val="65000"/>
                    <a:lumOff val="35000"/>
                  </a:schemeClr>
                </a:solidFill>
              </a:rPr>
              <a:t>Algorithim</a:t>
            </a:r>
            <a:r>
              <a:rPr lang="en-IE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 development</a:t>
            </a:r>
            <a:endParaRPr lang="en-IE" sz="14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999384" y="5145744"/>
            <a:ext cx="1701088" cy="1030741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sz="1400" b="1" dirty="0">
                <a:solidFill>
                  <a:schemeClr val="bg2">
                    <a:lumMod val="65000"/>
                    <a:lumOff val="35000"/>
                  </a:schemeClr>
                </a:solidFill>
              </a:rPr>
              <a:t>RS, Buoy, Lander concurrent measurements</a:t>
            </a:r>
            <a:endParaRPr lang="en-IE" sz="1400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943100" y="2262188"/>
            <a:ext cx="1452563" cy="3505200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36" name="Rounded Rectangle 35"/>
          <p:cNvSpPr/>
          <p:nvPr/>
        </p:nvSpPr>
        <p:spPr>
          <a:xfrm>
            <a:off x="5091113" y="2352675"/>
            <a:ext cx="1497012" cy="265747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37" name="Rounded Rectangle 36"/>
          <p:cNvSpPr/>
          <p:nvPr/>
        </p:nvSpPr>
        <p:spPr>
          <a:xfrm>
            <a:off x="6740525" y="2328863"/>
            <a:ext cx="1562100" cy="168592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sp>
        <p:nvSpPr>
          <p:cNvPr id="38" name="Rounded Rectangle 37"/>
          <p:cNvSpPr/>
          <p:nvPr/>
        </p:nvSpPr>
        <p:spPr>
          <a:xfrm>
            <a:off x="6865938" y="4187825"/>
            <a:ext cx="2012950" cy="2128838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/>
          </a:p>
        </p:txBody>
      </p:sp>
      <p:cxnSp>
        <p:nvCxnSpPr>
          <p:cNvPr id="39" name="Straight Connector 38"/>
          <p:cNvCxnSpPr>
            <a:endCxn id="37" idx="0"/>
          </p:cNvCxnSpPr>
          <p:nvPr/>
        </p:nvCxnSpPr>
        <p:spPr>
          <a:xfrm>
            <a:off x="7270750" y="1971675"/>
            <a:ext cx="250825" cy="3571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36" idx="0"/>
          </p:cNvCxnSpPr>
          <p:nvPr/>
        </p:nvCxnSpPr>
        <p:spPr>
          <a:xfrm>
            <a:off x="5654675" y="1966913"/>
            <a:ext cx="185738" cy="38576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557463" y="2033588"/>
            <a:ext cx="112712" cy="2286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1017588" y="2033588"/>
            <a:ext cx="26987" cy="2286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113213" y="1971675"/>
            <a:ext cx="131762" cy="373063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H="1">
            <a:off x="8388350" y="1989138"/>
            <a:ext cx="150813" cy="2268537"/>
          </a:xfrm>
          <a:prstGeom prst="line">
            <a:avLst/>
          </a:prstGeom>
          <a:noFill/>
          <a:ln w="50800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Rounded Rectangle 34"/>
          <p:cNvSpPr/>
          <p:nvPr/>
        </p:nvSpPr>
        <p:spPr>
          <a:xfrm>
            <a:off x="2071555" y="1348097"/>
            <a:ext cx="970946" cy="618445"/>
          </a:xfrm>
          <a:prstGeom prst="roundRect">
            <a:avLst/>
          </a:prstGeom>
          <a:solidFill>
            <a:srgbClr val="33CC33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IE" b="1" dirty="0"/>
              <a:t>10.2</a:t>
            </a:r>
            <a:endParaRPr lang="en-IE" dirty="0"/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250825" y="44624"/>
            <a:ext cx="67818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 cap="all">
                <a:solidFill>
                  <a:srgbClr val="0067A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9pPr>
          </a:lstStyle>
          <a:p>
            <a:pPr eaLnBrk="1" hangingPunct="1"/>
            <a:r>
              <a:rPr lang="en-US" sz="2800" b="0" u="sng" cap="none" dirty="0" smtClean="0">
                <a:solidFill>
                  <a:srgbClr val="004D99"/>
                </a:solidFill>
                <a:latin typeface="Helvetica" charset="0"/>
              </a:rPr>
              <a:t>RTD Actions (JRA)</a:t>
            </a:r>
            <a:endParaRPr lang="en-US" sz="2800" b="0" u="sng" cap="none" dirty="0">
              <a:solidFill>
                <a:srgbClr val="004D99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91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 err="1" smtClean="0"/>
              <a:t>jerico</a:t>
            </a:r>
            <a:r>
              <a:rPr lang="en-US" sz="2000" dirty="0" smtClean="0"/>
              <a:t> consortium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fr-FR"/>
          </a:p>
        </p:txBody>
      </p:sp>
      <p:pic>
        <p:nvPicPr>
          <p:cNvPr id="5" name="Picture 4" descr="IMG_08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2" t="14360" r="9422" b="17755"/>
          <a:stretch>
            <a:fillRect/>
          </a:stretch>
        </p:blipFill>
        <p:spPr bwMode="auto">
          <a:xfrm>
            <a:off x="1187624" y="1700808"/>
            <a:ext cx="7200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62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094476"/>
              </p:ext>
            </p:extLst>
          </p:nvPr>
        </p:nvGraphicFramePr>
        <p:xfrm>
          <a:off x="203200" y="2065143"/>
          <a:ext cx="4248150" cy="3812129"/>
        </p:xfrm>
        <a:graphic>
          <a:graphicData uri="http://schemas.openxmlformats.org/drawingml/2006/table">
            <a:tbl>
              <a:tblPr/>
              <a:tblGrid>
                <a:gridCol w="2016125"/>
                <a:gridCol w="22320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Project acronym: 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JERICO 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Grant 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agreement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 no:</a:t>
                      </a: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262584</a:t>
                      </a: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Funding Scheme: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FP7 CAPACITIES –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Reasearch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Infrastructures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 - INFRA-2010-1.1.6</a:t>
                      </a: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EU 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financial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 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contribution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: 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€ 6.5 million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Duration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: 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48 months 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Start date: 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1 May 2011 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Completion date: 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30 April 2015 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Coordinator: 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Patrick Farcy, patrick.farcy@ifremer.fr </a:t>
                      </a:r>
                      <a:endParaRPr kumimoji="0" lang="en-GB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Project webpage: </a:t>
                      </a: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Helvetica" charset="0"/>
                          <a:ea typeface="MS Mincho" charset="0"/>
                          <a:cs typeface="Times New Roman" charset="0"/>
                        </a:rPr>
                        <a:t>http://www.jerico-fp7.eu </a:t>
                      </a:r>
                      <a:endParaRPr kumimoji="0" lang="it-IT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Helvetica" charset="0"/>
                        <a:ea typeface="MS Mincho" charset="0"/>
                        <a:cs typeface="Times New Roman" charset="0"/>
                      </a:endParaRPr>
                    </a:p>
                  </a:txBody>
                  <a:tcPr marL="91433" marR="91433" marT="45736" marB="4573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7" name="Gruppo 2"/>
          <p:cNvGrpSpPr>
            <a:grpSpLocks/>
          </p:cNvGrpSpPr>
          <p:nvPr/>
        </p:nvGrpSpPr>
        <p:grpSpPr bwMode="auto">
          <a:xfrm>
            <a:off x="4616450" y="1944688"/>
            <a:ext cx="4389438" cy="3979862"/>
            <a:chOff x="4714334" y="2601073"/>
            <a:chExt cx="4389120" cy="3980688"/>
          </a:xfrm>
        </p:grpSpPr>
        <p:pic>
          <p:nvPicPr>
            <p:cNvPr id="8" name="Immagin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4334" y="2601073"/>
              <a:ext cx="4389120" cy="3980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CasellaDiTesto 11"/>
            <p:cNvSpPr txBox="1">
              <a:spLocks noChangeArrowheads="1"/>
            </p:cNvSpPr>
            <p:nvPr/>
          </p:nvSpPr>
          <p:spPr bwMode="auto">
            <a:xfrm>
              <a:off x="4783270" y="2780928"/>
              <a:ext cx="9715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400" b="1">
                  <a:solidFill>
                    <a:schemeClr val="tx1"/>
                  </a:solidFill>
                </a:rPr>
                <a:t>Partners:</a:t>
              </a:r>
              <a:endParaRPr lang="it-IT" sz="140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383" y="701006"/>
            <a:ext cx="9028113" cy="63976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 baseline="0">
                <a:solidFill>
                  <a:srgbClr val="0067A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7A1"/>
                </a:solidFill>
                <a:latin typeface="Helvetica" pitchFamily="-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7A1"/>
                </a:solidFill>
                <a:latin typeface="Helvetica" pitchFamily="-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7A1"/>
                </a:solidFill>
                <a:latin typeface="Helvetica" pitchFamily="-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7A1"/>
                </a:solidFill>
                <a:latin typeface="Helvetica" pitchFamily="-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67A1"/>
                </a:solidFill>
                <a:latin typeface="Helvetica" pitchFamily="-4" charset="0"/>
              </a:defRPr>
            </a:lvl9pPr>
          </a:lstStyle>
          <a:p>
            <a:pPr algn="ctr">
              <a:lnSpc>
                <a:spcPct val="100000"/>
              </a:lnSpc>
              <a:defRPr/>
            </a:pPr>
            <a:r>
              <a:rPr lang="en-GB" sz="1800" kern="0" cap="none" dirty="0" smtClean="0"/>
              <a:t>J</a:t>
            </a:r>
            <a:r>
              <a:rPr lang="en-GB" sz="1400" kern="0" cap="none" dirty="0" smtClean="0"/>
              <a:t>OINT </a:t>
            </a:r>
            <a:r>
              <a:rPr lang="en-GB" sz="1800" kern="0" cap="none" dirty="0" smtClean="0"/>
              <a:t>E</a:t>
            </a:r>
            <a:r>
              <a:rPr lang="en-GB" sz="1400" kern="0" cap="small" dirty="0" smtClean="0"/>
              <a:t>UROPEAN</a:t>
            </a:r>
            <a:r>
              <a:rPr lang="en-GB" sz="1400" kern="0" cap="none" dirty="0" smtClean="0"/>
              <a:t> </a:t>
            </a:r>
            <a:r>
              <a:rPr lang="en-GB" sz="1800" kern="0" cap="none" dirty="0" smtClean="0"/>
              <a:t>R</a:t>
            </a:r>
            <a:r>
              <a:rPr lang="en-GB" sz="1400" kern="0" cap="none" dirty="0" smtClean="0"/>
              <a:t>ESEARCH </a:t>
            </a:r>
            <a:r>
              <a:rPr lang="en-GB" sz="1800" kern="0" cap="none" dirty="0" smtClean="0"/>
              <a:t>I</a:t>
            </a:r>
            <a:r>
              <a:rPr lang="en-GB" sz="1400" kern="0" cap="none" dirty="0" smtClean="0"/>
              <a:t>NFRASTRUCTURE NETWORK FOR </a:t>
            </a:r>
            <a:r>
              <a:rPr lang="en-GB" sz="1800" kern="0" cap="none" dirty="0" smtClean="0"/>
              <a:t>C</a:t>
            </a:r>
            <a:r>
              <a:rPr lang="en-GB" sz="1400" kern="0" cap="none" dirty="0" smtClean="0"/>
              <a:t>OASTAL </a:t>
            </a:r>
            <a:r>
              <a:rPr lang="en-GB" sz="1800" kern="0" cap="none" dirty="0" smtClean="0"/>
              <a:t>O</a:t>
            </a:r>
            <a:r>
              <a:rPr lang="en-GB" sz="1400" kern="0" cap="none" dirty="0" smtClean="0"/>
              <a:t>BSERVATORIES</a:t>
            </a:r>
          </a:p>
        </p:txBody>
      </p:sp>
      <p:sp>
        <p:nvSpPr>
          <p:cNvPr id="12" name="Segnaposto piè di pagina 1"/>
          <p:cNvSpPr txBox="1">
            <a:spLocks/>
          </p:cNvSpPr>
          <p:nvPr/>
        </p:nvSpPr>
        <p:spPr bwMode="auto">
          <a:xfrm>
            <a:off x="179512" y="6444952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100" i="1" kern="1200">
                <a:solidFill>
                  <a:srgbClr val="49B5DD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700" kern="12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sz="2700" kern="12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sz="2700" kern="12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sz="2700" kern="12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sz="2700" kern="12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9pPr>
          </a:lstStyle>
          <a:p>
            <a:pPr>
              <a:defRPr/>
            </a:pPr>
            <a:r>
              <a:rPr lang="fr-FR" dirty="0" smtClean="0"/>
              <a:t>www.jerico-fp7.eu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 txBox="1">
            <a:spLocks noGrp="1"/>
          </p:cNvSpPr>
          <p:nvPr/>
        </p:nvSpPr>
        <p:spPr bwMode="auto">
          <a:xfrm>
            <a:off x="609600" y="6477000"/>
            <a:ext cx="28956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sz="1100" i="1" smtClean="0">
                <a:solidFill>
                  <a:srgbClr val="49B5DD"/>
                </a:solidFill>
                <a:latin typeface="+mn-lt"/>
                <a:ea typeface="+mn-ea"/>
                <a:cs typeface="+mn-cs"/>
              </a:rPr>
              <a:t>www.jerico-fp7.eu</a:t>
            </a:r>
            <a:endParaRPr lang="en-US" sz="1100" i="1">
              <a:solidFill>
                <a:srgbClr val="49B5DD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5632" y="533400"/>
            <a:ext cx="79248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sz="2800" cap="none" dirty="0" smtClean="0">
                <a:latin typeface="+mn-lt"/>
              </a:rPr>
              <a:t>Coastal Observatories - Challenges</a:t>
            </a:r>
            <a:endParaRPr lang="en-US" sz="2800" cap="none" dirty="0">
              <a:latin typeface="+mn-lt"/>
            </a:endParaRPr>
          </a:p>
        </p:txBody>
      </p:sp>
      <p:sp>
        <p:nvSpPr>
          <p:cNvPr id="13316" name="Rectangle 2"/>
          <p:cNvSpPr>
            <a:spLocks noChangeArrowheads="1"/>
          </p:cNvSpPr>
          <p:nvPr/>
        </p:nvSpPr>
        <p:spPr bwMode="auto">
          <a:xfrm>
            <a:off x="152400" y="1752600"/>
            <a:ext cx="88392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266700">
              <a:buFontTx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Calibri" charset="0"/>
              </a:rPr>
              <a:t>Complexity </a:t>
            </a:r>
            <a:r>
              <a:rPr lang="en-US" sz="2000" dirty="0" smtClean="0">
                <a:solidFill>
                  <a:schemeClr val="bg2"/>
                </a:solidFill>
                <a:latin typeface="Calibri" charset="0"/>
              </a:rPr>
              <a:t>and high variability of coastal areas at Pan-</a:t>
            </a:r>
            <a:r>
              <a:rPr lang="en-US" sz="2000" dirty="0" err="1" smtClean="0">
                <a:solidFill>
                  <a:schemeClr val="bg2"/>
                </a:solidFill>
                <a:latin typeface="Calibri" charset="0"/>
              </a:rPr>
              <a:t>european</a:t>
            </a:r>
            <a:r>
              <a:rPr lang="en-US" sz="2000" dirty="0" smtClean="0">
                <a:solidFill>
                  <a:schemeClr val="bg2"/>
                </a:solidFill>
                <a:latin typeface="Calibri" charset="0"/>
              </a:rPr>
              <a:t> level</a:t>
            </a:r>
          </a:p>
          <a:p>
            <a:pPr marL="812800" lvl="1" indent="-254000">
              <a:buFontTx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Calibri" charset="0"/>
              </a:rPr>
              <a:t>New requirements arising from WFD and MSFD</a:t>
            </a:r>
          </a:p>
          <a:p>
            <a:pPr marL="812800" lvl="1" indent="-254000">
              <a:buFontTx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Calibri" charset="0"/>
              </a:rPr>
              <a:t>Operational marine services (GMES)</a:t>
            </a:r>
          </a:p>
          <a:p>
            <a:pPr marL="558800" lvl="1"/>
            <a:endParaRPr lang="en-US" sz="2000" dirty="0" smtClean="0">
              <a:solidFill>
                <a:schemeClr val="bg2"/>
              </a:solidFill>
              <a:latin typeface="Calibri" charset="0"/>
            </a:endParaRPr>
          </a:p>
          <a:p>
            <a:pPr marL="266700" indent="-266700">
              <a:buFontTx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Calibri" charset="0"/>
              </a:rPr>
              <a:t>In the last decades marine observing systems have been implemented in coastal and shelf seas around </a:t>
            </a:r>
            <a:r>
              <a:rPr lang="en-US" sz="2000" dirty="0" smtClean="0">
                <a:solidFill>
                  <a:schemeClr val="bg2"/>
                </a:solidFill>
                <a:latin typeface="Calibri" charset="0"/>
              </a:rPr>
              <a:t>Europe</a:t>
            </a:r>
          </a:p>
          <a:p>
            <a:pPr marL="723900" lvl="1" indent="-266700">
              <a:buFontTx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Calibri" charset="0"/>
              </a:rPr>
              <a:t>They </a:t>
            </a:r>
            <a:r>
              <a:rPr lang="en-US" sz="2000" dirty="0" smtClean="0">
                <a:solidFill>
                  <a:schemeClr val="bg2"/>
                </a:solidFill>
                <a:latin typeface="Calibri" charset="0"/>
              </a:rPr>
              <a:t>mostly answer local/regional monitoring and oceanographic research demands</a:t>
            </a:r>
          </a:p>
          <a:p>
            <a:pPr marL="558800" lvl="1"/>
            <a:endParaRPr lang="en-US" sz="2000" dirty="0" smtClean="0">
              <a:solidFill>
                <a:schemeClr val="bg2"/>
              </a:solidFill>
              <a:latin typeface="Calibri" charset="0"/>
            </a:endParaRPr>
          </a:p>
          <a:p>
            <a:pPr marL="266700" indent="-266700">
              <a:buFontTx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Calibri" charset="0"/>
              </a:rPr>
              <a:t>Heterogeneity </a:t>
            </a:r>
            <a:r>
              <a:rPr lang="en-US" sz="2000" dirty="0" smtClean="0">
                <a:solidFill>
                  <a:schemeClr val="bg2"/>
                </a:solidFill>
                <a:latin typeface="Calibri" charset="0"/>
              </a:rPr>
              <a:t>and geographical dispersion </a:t>
            </a:r>
          </a:p>
          <a:p>
            <a:endParaRPr lang="en-US" sz="2000" dirty="0" smtClean="0">
              <a:solidFill>
                <a:schemeClr val="bg2"/>
              </a:solidFill>
              <a:latin typeface="Calibri" charset="0"/>
            </a:endParaRPr>
          </a:p>
          <a:p>
            <a:pPr marL="266700" indent="-266700">
              <a:buFontTx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Calibri" charset="0"/>
              </a:rPr>
              <a:t>Often driven through short-term research projects. Sustainability is an issue</a:t>
            </a:r>
          </a:p>
          <a:p>
            <a:pPr marL="266700" indent="-266700">
              <a:buFontTx/>
              <a:buChar char="•"/>
            </a:pPr>
            <a:endParaRPr lang="en-US" sz="2000" dirty="0" smtClean="0">
              <a:solidFill>
                <a:schemeClr val="bg2"/>
              </a:solidFill>
              <a:latin typeface="Calibri" charset="0"/>
            </a:endParaRPr>
          </a:p>
          <a:p>
            <a:r>
              <a:rPr lang="en-US" sz="2000" b="1" dirty="0" smtClean="0">
                <a:solidFill>
                  <a:schemeClr val="bg2"/>
                </a:solidFill>
                <a:latin typeface="Calibri" charset="0"/>
              </a:rPr>
              <a:t>Need to Increase the consistency</a:t>
            </a:r>
            <a:r>
              <a:rPr lang="en-US" sz="2000" dirty="0" smtClean="0">
                <a:solidFill>
                  <a:schemeClr val="bg2"/>
                </a:solidFill>
                <a:latin typeface="Calibri" charset="0"/>
              </a:rPr>
              <a:t> and </a:t>
            </a:r>
            <a:r>
              <a:rPr lang="en-US" sz="2000" b="1" dirty="0" smtClean="0">
                <a:solidFill>
                  <a:schemeClr val="bg2"/>
                </a:solidFill>
                <a:latin typeface="Calibri" charset="0"/>
              </a:rPr>
              <a:t>the sustainability</a:t>
            </a:r>
            <a:r>
              <a:rPr lang="en-US" sz="2000" dirty="0" smtClean="0">
                <a:solidFill>
                  <a:schemeClr val="bg2"/>
                </a:solidFill>
                <a:latin typeface="Calibri" charset="0"/>
              </a:rPr>
              <a:t> of these infrastructures by addressing their future within a </a:t>
            </a:r>
            <a:r>
              <a:rPr lang="en-US" sz="2000" b="1" dirty="0" smtClean="0">
                <a:solidFill>
                  <a:schemeClr val="bg2"/>
                </a:solidFill>
                <a:latin typeface="Calibri" charset="0"/>
              </a:rPr>
              <a:t>shared pan-European framework.</a:t>
            </a:r>
            <a:endParaRPr lang="en-US" sz="2000" b="1" dirty="0">
              <a:solidFill>
                <a:schemeClr val="bg2"/>
              </a:solidFill>
              <a:latin typeface="Calibri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 txBox="1">
            <a:spLocks noGrp="1"/>
          </p:cNvSpPr>
          <p:nvPr/>
        </p:nvSpPr>
        <p:spPr bwMode="auto">
          <a:xfrm>
            <a:off x="609600" y="6477000"/>
            <a:ext cx="2895600" cy="152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fr-FR" sz="1100" i="1">
                <a:solidFill>
                  <a:srgbClr val="49B5DD"/>
                </a:solidFill>
                <a:latin typeface="+mn-lt"/>
                <a:ea typeface="+mn-ea"/>
                <a:cs typeface="+mn-cs"/>
              </a:rPr>
              <a:t>www.jerico-fp7.eu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438944"/>
            <a:ext cx="61341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fr-FR" sz="2800" cap="none" dirty="0" smtClean="0">
                <a:latin typeface="+mn-lt"/>
              </a:rPr>
              <a:t>THE JERICO </a:t>
            </a:r>
            <a:r>
              <a:rPr lang="fr-FR" sz="2800" cap="none" dirty="0">
                <a:latin typeface="+mn-lt"/>
              </a:rPr>
              <a:t>VISION 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924944"/>
            <a:ext cx="8610600" cy="1800200"/>
          </a:xfrm>
        </p:spPr>
        <p:txBody>
          <a:bodyPr/>
          <a:lstStyle/>
          <a:p>
            <a:pPr marL="0" indent="0" algn="just" eaLnBrk="1" hangingPunct="1"/>
            <a:r>
              <a:rPr lang="en-GB" sz="2000" b="1" dirty="0" smtClean="0">
                <a:cs typeface="Arial" charset="0"/>
              </a:rPr>
              <a:t>To </a:t>
            </a:r>
            <a:r>
              <a:rPr lang="en-GB" sz="2000" b="1" dirty="0">
                <a:cs typeface="Arial" charset="0"/>
              </a:rPr>
              <a:t>make a significant contribution to the </a:t>
            </a:r>
            <a:r>
              <a:rPr lang="en-GB" sz="2000" b="1" dirty="0">
                <a:solidFill>
                  <a:schemeClr val="hlink"/>
                </a:solidFill>
                <a:cs typeface="Arial" charset="0"/>
              </a:rPr>
              <a:t>harmonisation</a:t>
            </a:r>
            <a:r>
              <a:rPr lang="en-GB" sz="2000" b="1" dirty="0">
                <a:cs typeface="Arial" charset="0"/>
              </a:rPr>
              <a:t> of existing European </a:t>
            </a:r>
            <a:r>
              <a:rPr lang="en-GB" sz="2000" b="1" dirty="0">
                <a:solidFill>
                  <a:schemeClr val="hlink"/>
                </a:solidFill>
                <a:cs typeface="Arial" charset="0"/>
              </a:rPr>
              <a:t>coastal observatories</a:t>
            </a:r>
            <a:r>
              <a:rPr lang="en-GB" sz="2000" b="1" dirty="0">
                <a:cs typeface="Arial" charset="0"/>
              </a:rPr>
              <a:t> and to p</a:t>
            </a:r>
            <a:r>
              <a:rPr lang="en-GB" sz="2000" b="1" dirty="0" smtClean="0">
                <a:cs typeface="Arial" charset="0"/>
              </a:rPr>
              <a:t>repare for the future European Network of Operational Coastal Observatories (OCO).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JERICO Objectives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6832"/>
            <a:ext cx="8077200" cy="4392488"/>
          </a:xfrm>
        </p:spPr>
        <p:txBody>
          <a:bodyPr/>
          <a:lstStyle/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To set up </a:t>
            </a:r>
            <a:r>
              <a:rPr lang="en-US" dirty="0" smtClean="0"/>
              <a:t>a </a:t>
            </a:r>
            <a:r>
              <a:rPr lang="en-US" dirty="0"/>
              <a:t>European Research Infrastructure </a:t>
            </a:r>
            <a:r>
              <a:rPr lang="en-US" dirty="0" smtClean="0"/>
              <a:t>for </a:t>
            </a:r>
            <a:r>
              <a:rPr lang="en-US" dirty="0"/>
              <a:t>coastal observations based on existing systems in</a:t>
            </a:r>
            <a:r>
              <a:rPr lang="en-US" dirty="0" smtClean="0"/>
              <a:t> </a:t>
            </a:r>
            <a:r>
              <a:rPr lang="en-US" dirty="0"/>
              <a:t>European coastal and shelf </a:t>
            </a:r>
            <a:r>
              <a:rPr lang="en-US" dirty="0" smtClean="0"/>
              <a:t>seas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To support standardization of operations and activities </a:t>
            </a:r>
            <a:r>
              <a:rPr lang="en-US" dirty="0" smtClean="0"/>
              <a:t>for </a:t>
            </a:r>
            <a:r>
              <a:rPr lang="en-US" dirty="0"/>
              <a:t>the benefit of data quality and </a:t>
            </a:r>
            <a:r>
              <a:rPr lang="en-US" dirty="0" smtClean="0"/>
              <a:t>availability.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b="1" dirty="0" smtClean="0"/>
              <a:t>Harmonizing </a:t>
            </a:r>
            <a:r>
              <a:rPr lang="en-US" b="1" dirty="0"/>
              <a:t>technological </a:t>
            </a:r>
            <a:r>
              <a:rPr lang="en-US" b="1" dirty="0" smtClean="0"/>
              <a:t>aspects: </a:t>
            </a:r>
            <a:r>
              <a:rPr lang="en-US" i="0" dirty="0" smtClean="0"/>
              <a:t>assure </a:t>
            </a:r>
            <a:r>
              <a:rPr lang="en-US" i="0" dirty="0"/>
              <a:t>compatibility and promote interoperability </a:t>
            </a:r>
            <a:r>
              <a:rPr lang="en-US" i="0" dirty="0" smtClean="0"/>
              <a:t>wherever possible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b="1" dirty="0" smtClean="0"/>
              <a:t>Harmonizing operation and maintenance methods:</a:t>
            </a:r>
            <a:r>
              <a:rPr lang="en-US" dirty="0" smtClean="0"/>
              <a:t> sensor </a:t>
            </a:r>
            <a:r>
              <a:rPr lang="en-US" dirty="0"/>
              <a:t>calibration, antifouling measures, quality </a:t>
            </a:r>
            <a:r>
              <a:rPr lang="en-US" dirty="0" smtClean="0"/>
              <a:t>control, </a:t>
            </a:r>
            <a:r>
              <a:rPr lang="en-US" dirty="0"/>
              <a:t>maintenance and </a:t>
            </a:r>
            <a:r>
              <a:rPr lang="en-US" dirty="0" smtClean="0"/>
              <a:t>costs</a:t>
            </a:r>
          </a:p>
          <a:p>
            <a:pPr lvl="1">
              <a:lnSpc>
                <a:spcPct val="120000"/>
              </a:lnSpc>
              <a:buFont typeface="Arial"/>
              <a:buChar char="•"/>
            </a:pPr>
            <a:r>
              <a:rPr lang="en-US" b="1" dirty="0" smtClean="0"/>
              <a:t>Definition </a:t>
            </a:r>
            <a:r>
              <a:rPr lang="en-US" b="1" dirty="0"/>
              <a:t>of a JERICO label (brand, standard</a:t>
            </a:r>
            <a:r>
              <a:rPr lang="en-US" dirty="0"/>
              <a:t>) 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promote the cost-effective use of the </a:t>
            </a:r>
            <a:r>
              <a:rPr lang="en-US" dirty="0" smtClean="0"/>
              <a:t>facilities</a:t>
            </a:r>
          </a:p>
          <a:p>
            <a:pPr>
              <a:lnSpc>
                <a:spcPct val="120000"/>
              </a:lnSpc>
              <a:buFont typeface="+mj-lt"/>
              <a:buAutoNum type="arabicPeriod"/>
            </a:pPr>
            <a:r>
              <a:rPr lang="en-US" dirty="0"/>
              <a:t>To stimulate the development of new automated systems for the operational monitoring of the coastal marine environment, with the focus on the biochemical compartment. </a:t>
            </a:r>
            <a:r>
              <a:rPr lang="en-US" i="0" dirty="0">
                <a:solidFill>
                  <a:schemeClr val="bg1">
                    <a:lumMod val="75000"/>
                  </a:schemeClr>
                </a:solidFill>
              </a:rPr>
              <a:t>(JRA + Forum for Coastal Technology</a:t>
            </a:r>
            <a:r>
              <a:rPr lang="en-US" i="0" dirty="0" smtClean="0">
                <a:solidFill>
                  <a:schemeClr val="bg1">
                    <a:lumMod val="75000"/>
                  </a:schemeClr>
                </a:solidFill>
              </a:rPr>
              <a:t>) </a:t>
            </a:r>
            <a:endParaRPr lang="en-US" i="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dirty="0"/>
              <a:t>    </a:t>
            </a: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/>
              <a:t>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13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5817" y="6477000"/>
            <a:ext cx="2895600" cy="152400"/>
          </a:xfrm>
        </p:spPr>
        <p:txBody>
          <a:bodyPr/>
          <a:lstStyle/>
          <a:p>
            <a:pPr>
              <a:defRPr/>
            </a:pPr>
            <a:r>
              <a:rPr lang="en-US" smtClean="0"/>
              <a:t>www.jerico-fp7.eu</a:t>
            </a:r>
            <a:endParaRPr lang="en-US"/>
          </a:p>
        </p:txBody>
      </p:sp>
      <p:pic>
        <p:nvPicPr>
          <p:cNvPr id="7" name="Picture 4" descr="Global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2838" r="2574" b="3773"/>
          <a:stretch>
            <a:fillRect/>
          </a:stretch>
        </p:blipFill>
        <p:spPr bwMode="auto">
          <a:xfrm>
            <a:off x="196280" y="1087438"/>
            <a:ext cx="8839200" cy="53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7504" y="331788"/>
            <a:ext cx="8927976" cy="5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eaLnBrk="1">
              <a:lnSpc>
                <a:spcPct val="93000"/>
              </a:lnSpc>
            </a:pPr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Calibri" charset="0"/>
                <a:cs typeface="Arial" charset="0"/>
              </a:rPr>
              <a:t>The JERICO infrastructures</a:t>
            </a:r>
            <a:endParaRPr lang="en-US" sz="3200" b="1" dirty="0">
              <a:solidFill>
                <a:schemeClr val="bg1">
                  <a:lumMod val="75000"/>
                </a:schemeClr>
              </a:solidFill>
              <a:latin typeface="Calibri" charset="0"/>
              <a:cs typeface="Arial" charset="0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934467" y="2154238"/>
            <a:ext cx="6592888" cy="3998912"/>
            <a:chOff x="657" y="1104"/>
            <a:chExt cx="4153" cy="2519"/>
          </a:xfrm>
        </p:grpSpPr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966"/>
              <a:ext cx="349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104"/>
              <a:ext cx="557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2" y="2387"/>
              <a:ext cx="388" cy="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392"/>
              <a:ext cx="267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magine 1" descr="piattaforma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18" t="3969" r="11760" b="8025"/>
            <a:stretch>
              <a:fillRect/>
            </a:stretch>
          </p:blipFill>
          <p:spPr bwMode="auto">
            <a:xfrm>
              <a:off x="2867" y="2069"/>
              <a:ext cx="289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 descr="bo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478"/>
              <a:ext cx="188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 descr="Kobol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9" t="11977" r="24274" b="13309"/>
            <a:stretch>
              <a:fillRect/>
            </a:stretch>
          </p:blipFill>
          <p:spPr bwMode="auto">
            <a:xfrm>
              <a:off x="3334" y="3249"/>
              <a:ext cx="328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6" descr="Immagine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5" t="7115" r="67101"/>
            <a:stretch>
              <a:fillRect/>
            </a:stretch>
          </p:blipFill>
          <p:spPr bwMode="auto">
            <a:xfrm>
              <a:off x="2992" y="3203"/>
              <a:ext cx="9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4" t="8025" b="3969"/>
            <a:stretch>
              <a:fillRect/>
            </a:stretch>
          </p:blipFill>
          <p:spPr bwMode="auto">
            <a:xfrm>
              <a:off x="3152" y="2069"/>
              <a:ext cx="341" cy="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8" descr="telesenigallia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57" t="17053" r="15401" b="9413"/>
            <a:stretch>
              <a:fillRect/>
            </a:stretch>
          </p:blipFill>
          <p:spPr bwMode="auto">
            <a:xfrm>
              <a:off x="3243" y="2523"/>
              <a:ext cx="21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9" descr="Immagine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95" t="7115" r="67101"/>
            <a:stretch>
              <a:fillRect/>
            </a:stretch>
          </p:blipFill>
          <p:spPr bwMode="auto">
            <a:xfrm>
              <a:off x="2789" y="2614"/>
              <a:ext cx="91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 descr="Eine Wellenmessboje der Geesthachter Küstenforscher in der Nordsee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75" t="-1979" r="48105"/>
            <a:stretch>
              <a:fillRect/>
            </a:stretch>
          </p:blipFill>
          <p:spPr bwMode="auto">
            <a:xfrm>
              <a:off x="2109" y="1570"/>
              <a:ext cx="25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1" descr="SeawatchBuoy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" y="3249"/>
              <a:ext cx="172" cy="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2" descr="WaveScanBuoy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3249"/>
              <a:ext cx="23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3" descr="Puertos del Estado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99" t="35802" r="4031" b="4935"/>
            <a:stretch>
              <a:fillRect/>
            </a:stretch>
          </p:blipFill>
          <p:spPr bwMode="auto">
            <a:xfrm>
              <a:off x="657" y="2568"/>
              <a:ext cx="285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1152"/>
              <a:ext cx="204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582792" y="1087438"/>
            <a:ext cx="245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2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Fixed platforms</a:t>
            </a:r>
            <a:endParaRPr lang="en-US" sz="2400" b="1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8" name="Group 31"/>
          <p:cNvGrpSpPr>
            <a:grpSpLocks/>
          </p:cNvGrpSpPr>
          <p:nvPr/>
        </p:nvGrpSpPr>
        <p:grpSpPr bwMode="auto">
          <a:xfrm>
            <a:off x="1034480" y="1468438"/>
            <a:ext cx="6138862" cy="4081462"/>
            <a:chOff x="720" y="672"/>
            <a:chExt cx="3867" cy="2571"/>
          </a:xfrm>
        </p:grpSpPr>
        <p:pic>
          <p:nvPicPr>
            <p:cNvPr id="29" name="Picture 26" descr="European Ferrybox Project Logo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1680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8" descr="European Ferrybox Project Logo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672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9" descr="European Ferrybox Project Logo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816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0" descr="European Ferrybox Project Logo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880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6582792" y="1544638"/>
            <a:ext cx="1489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24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Ferrybox</a:t>
            </a:r>
            <a:endParaRPr lang="en-US" sz="2400" b="1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4" name="Picture 11" descr="Palangrier_L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4" t="19626" r="23822" b="28322"/>
          <a:stretch>
            <a:fillRect/>
          </a:stretch>
        </p:blipFill>
        <p:spPr bwMode="auto">
          <a:xfrm>
            <a:off x="1415480" y="2001838"/>
            <a:ext cx="565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Immagine 3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480" y="4509120"/>
            <a:ext cx="631825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6597080" y="2001838"/>
            <a:ext cx="24769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Fishing vessels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37" name="Group 41"/>
          <p:cNvGrpSpPr>
            <a:grpSpLocks/>
          </p:cNvGrpSpPr>
          <p:nvPr/>
        </p:nvGrpSpPr>
        <p:grpSpPr bwMode="auto">
          <a:xfrm>
            <a:off x="2787080" y="2306638"/>
            <a:ext cx="5029200" cy="3505200"/>
            <a:chOff x="1824" y="1200"/>
            <a:chExt cx="3168" cy="2208"/>
          </a:xfrm>
        </p:grpSpPr>
        <p:pic>
          <p:nvPicPr>
            <p:cNvPr id="38" name="Picture 36" descr="Immagine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8" t="64807" r="62227" b="4950"/>
            <a:stretch>
              <a:fillRect/>
            </a:stretch>
          </p:blipFill>
          <p:spPr bwMode="auto">
            <a:xfrm>
              <a:off x="2208" y="2592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7" descr="Immagine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8" t="64807" r="62227" b="4950"/>
            <a:stretch>
              <a:fillRect/>
            </a:stretch>
          </p:blipFill>
          <p:spPr bwMode="auto">
            <a:xfrm>
              <a:off x="1824" y="3072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8" descr="Immagine2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98" t="64807" r="62227" b="4950"/>
            <a:stretch>
              <a:fillRect/>
            </a:stretch>
          </p:blipFill>
          <p:spPr bwMode="auto">
            <a:xfrm>
              <a:off x="1968" y="1200"/>
              <a:ext cx="384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4215" y="1296"/>
              <a:ext cx="77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1pPr>
              <a:lvl2pPr marL="742950" indent="-28575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sz="2700">
                  <a:solidFill>
                    <a:srgbClr val="007AB4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sz="2400" b="1" dirty="0" smtClean="0">
                  <a:solidFill>
                    <a:srgbClr val="CC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cs typeface="Arial" charset="0"/>
                </a:rPr>
                <a:t>Gliders</a:t>
              </a:r>
              <a:endParaRPr lang="en-US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38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3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sz="2000" b="0" i="1" cap="none" dirty="0" smtClean="0">
                <a:solidFill>
                  <a:srgbClr val="004D99"/>
                </a:solidFill>
                <a:latin typeface="Helvetica" charset="0"/>
              </a:rPr>
              <a:t>Where does JERICO fits?</a:t>
            </a:r>
            <a:br>
              <a:rPr lang="en-US" sz="2000" b="0" i="1" cap="none" dirty="0" smtClean="0">
                <a:solidFill>
                  <a:srgbClr val="004D99"/>
                </a:solidFill>
                <a:latin typeface="Helvetica" charset="0"/>
              </a:rPr>
            </a:br>
            <a:endParaRPr lang="en-US" sz="2000" b="0" i="1" cap="none" dirty="0">
              <a:solidFill>
                <a:srgbClr val="004D99"/>
              </a:solidFill>
              <a:latin typeface="Helvetica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Helvetica Neue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Line 34"/>
          <p:cNvSpPr>
            <a:spLocks noChangeShapeType="1"/>
          </p:cNvSpPr>
          <p:nvPr/>
        </p:nvSpPr>
        <p:spPr bwMode="auto">
          <a:xfrm flipV="1">
            <a:off x="8388350" y="3141663"/>
            <a:ext cx="75565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Line 15"/>
          <p:cNvSpPr>
            <a:spLocks noChangeShapeType="1"/>
          </p:cNvSpPr>
          <p:nvPr/>
        </p:nvSpPr>
        <p:spPr bwMode="auto">
          <a:xfrm>
            <a:off x="6437313" y="2471738"/>
            <a:ext cx="53340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Text Box 4"/>
          <p:cNvSpPr txBox="1">
            <a:spLocks noChangeArrowheads="1"/>
          </p:cNvSpPr>
          <p:nvPr/>
        </p:nvSpPr>
        <p:spPr bwMode="auto">
          <a:xfrm>
            <a:off x="3846513" y="1785938"/>
            <a:ext cx="1524000" cy="7302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Arial" charset="0"/>
              </a:rPr>
              <a:t>Marine Core Services (DG ENT / GMES)</a:t>
            </a:r>
          </a:p>
        </p:txBody>
      </p:sp>
      <p:sp>
        <p:nvSpPr>
          <p:cNvPr id="11273" name="Text Box 5"/>
          <p:cNvSpPr txBox="1">
            <a:spLocks noChangeArrowheads="1"/>
          </p:cNvSpPr>
          <p:nvPr/>
        </p:nvSpPr>
        <p:spPr bwMode="auto">
          <a:xfrm>
            <a:off x="0" y="4797152"/>
            <a:ext cx="1066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400" dirty="0">
                <a:solidFill>
                  <a:srgbClr val="FF3300"/>
                </a:solidFill>
                <a:latin typeface="Arial" charset="0"/>
              </a:rPr>
              <a:t>EMSO (ESFRI</a:t>
            </a:r>
            <a:r>
              <a:rPr lang="fr-FR" sz="1400" b="1" dirty="0">
                <a:solidFill>
                  <a:srgbClr val="FF3300"/>
                </a:solidFill>
                <a:latin typeface="Arial" charset="0"/>
              </a:rPr>
              <a:t>)</a:t>
            </a:r>
          </a:p>
        </p:txBody>
      </p:sp>
      <p:sp>
        <p:nvSpPr>
          <p:cNvPr id="11274" name="Text Box 6"/>
          <p:cNvSpPr txBox="1">
            <a:spLocks noChangeArrowheads="1"/>
          </p:cNvSpPr>
          <p:nvPr/>
        </p:nvSpPr>
        <p:spPr bwMode="auto">
          <a:xfrm>
            <a:off x="1865313" y="3386138"/>
            <a:ext cx="1600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400">
                <a:solidFill>
                  <a:srgbClr val="FF3300"/>
                </a:solidFill>
                <a:latin typeface="Arial" charset="0"/>
              </a:rPr>
              <a:t>EURO ARGO (ESFRI</a:t>
            </a:r>
            <a:r>
              <a:rPr lang="fr-FR" sz="1400" b="1">
                <a:solidFill>
                  <a:srgbClr val="FF3300"/>
                </a:solidFill>
                <a:latin typeface="Arial" charset="0"/>
              </a:rPr>
              <a:t>)</a:t>
            </a:r>
          </a:p>
        </p:txBody>
      </p:sp>
      <p:sp>
        <p:nvSpPr>
          <p:cNvPr id="11275" name="Text Box 7"/>
          <p:cNvSpPr txBox="1">
            <a:spLocks noChangeArrowheads="1"/>
          </p:cNvSpPr>
          <p:nvPr/>
        </p:nvSpPr>
        <p:spPr bwMode="auto">
          <a:xfrm>
            <a:off x="3708400" y="5013325"/>
            <a:ext cx="960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400">
                <a:solidFill>
                  <a:srgbClr val="FF3300"/>
                </a:solidFill>
                <a:latin typeface="Arial" charset="0"/>
              </a:rPr>
              <a:t>GROOM</a:t>
            </a:r>
          </a:p>
        </p:txBody>
      </p:sp>
      <p:sp>
        <p:nvSpPr>
          <p:cNvPr id="11276" name="Text Box 8"/>
          <p:cNvSpPr txBox="1">
            <a:spLocks noChangeArrowheads="1"/>
          </p:cNvSpPr>
          <p:nvPr/>
        </p:nvSpPr>
        <p:spPr bwMode="auto">
          <a:xfrm>
            <a:off x="3465513" y="2776538"/>
            <a:ext cx="1295400" cy="52322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400" b="1">
                <a:solidFill>
                  <a:srgbClr val="000000"/>
                </a:solidFill>
                <a:latin typeface="Arial" charset="0"/>
              </a:rPr>
              <a:t>GMES-MYOCEAN</a:t>
            </a:r>
          </a:p>
        </p:txBody>
      </p:sp>
      <p:sp>
        <p:nvSpPr>
          <p:cNvPr id="11277" name="Text Box 9"/>
          <p:cNvSpPr txBox="1">
            <a:spLocks noChangeArrowheads="1"/>
          </p:cNvSpPr>
          <p:nvPr/>
        </p:nvSpPr>
        <p:spPr bwMode="auto">
          <a:xfrm>
            <a:off x="2709863" y="1987550"/>
            <a:ext cx="1069975" cy="52705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400">
                <a:solidFill>
                  <a:schemeClr val="bg2"/>
                </a:solidFill>
                <a:latin typeface="Arial" charset="0"/>
              </a:rPr>
              <a:t>Oceanic modelling</a:t>
            </a:r>
          </a:p>
        </p:txBody>
      </p:sp>
      <p:sp>
        <p:nvSpPr>
          <p:cNvPr id="11278" name="Text Box 10"/>
          <p:cNvSpPr txBox="1">
            <a:spLocks noChangeArrowheads="1"/>
          </p:cNvSpPr>
          <p:nvPr/>
        </p:nvSpPr>
        <p:spPr bwMode="auto">
          <a:xfrm>
            <a:off x="5446713" y="1938338"/>
            <a:ext cx="1069975" cy="52705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400" b="1">
                <a:solidFill>
                  <a:schemeClr val="bg2"/>
                </a:solidFill>
                <a:latin typeface="Arial" charset="0"/>
              </a:rPr>
              <a:t>Coastal modelling</a:t>
            </a:r>
          </a:p>
        </p:txBody>
      </p:sp>
      <p:sp>
        <p:nvSpPr>
          <p:cNvPr id="11279" name="Text Box 11"/>
          <p:cNvSpPr txBox="1">
            <a:spLocks noChangeArrowheads="1"/>
          </p:cNvSpPr>
          <p:nvPr/>
        </p:nvSpPr>
        <p:spPr bwMode="auto">
          <a:xfrm>
            <a:off x="5003800" y="2781300"/>
            <a:ext cx="1728788" cy="5175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400" b="1">
                <a:solidFill>
                  <a:schemeClr val="bg2"/>
                </a:solidFill>
                <a:latin typeface="Arial" charset="0"/>
              </a:rPr>
              <a:t>National/regional activities/projects</a:t>
            </a:r>
          </a:p>
        </p:txBody>
      </p:sp>
      <p:sp>
        <p:nvSpPr>
          <p:cNvPr id="11280" name="Line 12"/>
          <p:cNvSpPr>
            <a:spLocks noChangeShapeType="1"/>
          </p:cNvSpPr>
          <p:nvPr/>
        </p:nvSpPr>
        <p:spPr bwMode="auto">
          <a:xfrm>
            <a:off x="2268538" y="1700213"/>
            <a:ext cx="457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3"/>
          <p:cNvSpPr>
            <a:spLocks noChangeShapeType="1"/>
          </p:cNvSpPr>
          <p:nvPr/>
        </p:nvSpPr>
        <p:spPr bwMode="auto">
          <a:xfrm flipV="1">
            <a:off x="1835150" y="2471738"/>
            <a:ext cx="906463" cy="884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Line 14"/>
          <p:cNvSpPr>
            <a:spLocks noChangeShapeType="1"/>
          </p:cNvSpPr>
          <p:nvPr/>
        </p:nvSpPr>
        <p:spPr bwMode="auto">
          <a:xfrm flipH="1">
            <a:off x="6437313" y="1785938"/>
            <a:ext cx="13716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3" name="Line 16"/>
          <p:cNvSpPr>
            <a:spLocks noChangeShapeType="1"/>
          </p:cNvSpPr>
          <p:nvPr/>
        </p:nvSpPr>
        <p:spPr bwMode="auto">
          <a:xfrm>
            <a:off x="4075113" y="25479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17"/>
          <p:cNvSpPr>
            <a:spLocks noChangeShapeType="1"/>
          </p:cNvSpPr>
          <p:nvPr/>
        </p:nvSpPr>
        <p:spPr bwMode="auto">
          <a:xfrm>
            <a:off x="5867400" y="24923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Text Box 18"/>
          <p:cNvSpPr txBox="1">
            <a:spLocks noChangeArrowheads="1"/>
          </p:cNvSpPr>
          <p:nvPr/>
        </p:nvSpPr>
        <p:spPr bwMode="auto">
          <a:xfrm>
            <a:off x="6894513" y="2203450"/>
            <a:ext cx="2286000" cy="863600"/>
          </a:xfrm>
          <a:prstGeom prst="rect">
            <a:avLst/>
          </a:prstGeom>
          <a:solidFill>
            <a:srgbClr val="FFCC99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600" b="1">
                <a:solidFill>
                  <a:srgbClr val="000000"/>
                </a:solidFill>
                <a:latin typeface="Arial" charset="0"/>
              </a:rPr>
              <a:t>Coastal and shelf seas continuous in situ measurements</a:t>
            </a:r>
          </a:p>
        </p:txBody>
      </p:sp>
      <p:sp>
        <p:nvSpPr>
          <p:cNvPr id="11286" name="Line 19"/>
          <p:cNvSpPr>
            <a:spLocks noChangeShapeType="1"/>
          </p:cNvSpPr>
          <p:nvPr/>
        </p:nvSpPr>
        <p:spPr bwMode="auto">
          <a:xfrm flipH="1">
            <a:off x="7572375" y="4643438"/>
            <a:ext cx="71438" cy="28575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7" name="Text Box 20"/>
          <p:cNvSpPr txBox="1">
            <a:spLocks noChangeArrowheads="1"/>
          </p:cNvSpPr>
          <p:nvPr/>
        </p:nvSpPr>
        <p:spPr bwMode="auto">
          <a:xfrm>
            <a:off x="6437313" y="5214938"/>
            <a:ext cx="2706687" cy="314325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400" b="1">
                <a:solidFill>
                  <a:schemeClr val="tx1"/>
                </a:solidFill>
                <a:latin typeface="Arial" charset="0"/>
              </a:rPr>
              <a:t>Marine data thematic centers</a:t>
            </a:r>
          </a:p>
        </p:txBody>
      </p:sp>
      <p:sp>
        <p:nvSpPr>
          <p:cNvPr id="11288" name="Text Box 21"/>
          <p:cNvSpPr txBox="1">
            <a:spLocks noChangeArrowheads="1"/>
          </p:cNvSpPr>
          <p:nvPr/>
        </p:nvSpPr>
        <p:spPr bwMode="auto">
          <a:xfrm>
            <a:off x="6437313" y="5519738"/>
            <a:ext cx="2590800" cy="5175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400" b="1">
                <a:solidFill>
                  <a:schemeClr val="bg2"/>
                </a:solidFill>
                <a:latin typeface="Arial" charset="0"/>
              </a:rPr>
              <a:t>SEADATANET (I3)  standards and web portal</a:t>
            </a:r>
          </a:p>
        </p:txBody>
      </p:sp>
      <p:sp>
        <p:nvSpPr>
          <p:cNvPr id="11289" name="Text Box 22"/>
          <p:cNvSpPr txBox="1">
            <a:spLocks noChangeArrowheads="1"/>
          </p:cNvSpPr>
          <p:nvPr/>
        </p:nvSpPr>
        <p:spPr bwMode="auto">
          <a:xfrm>
            <a:off x="7572375" y="6143625"/>
            <a:ext cx="1219200" cy="527050"/>
          </a:xfrm>
          <a:prstGeom prst="rect">
            <a:avLst/>
          </a:prstGeom>
          <a:solidFill>
            <a:srgbClr val="C0C0C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400" b="1">
                <a:solidFill>
                  <a:srgbClr val="000000"/>
                </a:solidFill>
                <a:latin typeface="Arial" charset="0"/>
              </a:rPr>
              <a:t>EMODNET (DG MARE)</a:t>
            </a:r>
          </a:p>
        </p:txBody>
      </p:sp>
      <p:sp>
        <p:nvSpPr>
          <p:cNvPr id="11290" name="Text Box 23"/>
          <p:cNvSpPr txBox="1">
            <a:spLocks noChangeArrowheads="1"/>
          </p:cNvSpPr>
          <p:nvPr/>
        </p:nvSpPr>
        <p:spPr bwMode="auto">
          <a:xfrm>
            <a:off x="5715000" y="6143625"/>
            <a:ext cx="1295400" cy="527050"/>
          </a:xfrm>
          <a:prstGeom prst="rect">
            <a:avLst/>
          </a:prstGeom>
          <a:solidFill>
            <a:srgbClr val="C0C0C0"/>
          </a:solidFill>
          <a:ln w="9525">
            <a:solidFill>
              <a:srgbClr val="33CC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sz="1400" b="1">
                <a:solidFill>
                  <a:srgbClr val="000000"/>
                </a:solidFill>
                <a:latin typeface="Arial" charset="0"/>
              </a:rPr>
              <a:t>WISE-Marine (DG ENV)</a:t>
            </a:r>
          </a:p>
        </p:txBody>
      </p:sp>
      <p:sp>
        <p:nvSpPr>
          <p:cNvPr id="11291" name="Line 24"/>
          <p:cNvSpPr>
            <a:spLocks noChangeShapeType="1"/>
          </p:cNvSpPr>
          <p:nvPr/>
        </p:nvSpPr>
        <p:spPr bwMode="auto">
          <a:xfrm flipH="1">
            <a:off x="7000875" y="6429375"/>
            <a:ext cx="576263" cy="17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2" name="Line 25"/>
          <p:cNvSpPr>
            <a:spLocks noChangeShapeType="1"/>
          </p:cNvSpPr>
          <p:nvPr/>
        </p:nvSpPr>
        <p:spPr bwMode="auto">
          <a:xfrm flipH="1">
            <a:off x="8786813" y="6000750"/>
            <a:ext cx="142875" cy="3571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26"/>
          <p:cNvSpPr>
            <a:spLocks noChangeShapeType="1"/>
          </p:cNvSpPr>
          <p:nvPr/>
        </p:nvSpPr>
        <p:spPr bwMode="auto">
          <a:xfrm>
            <a:off x="5294313" y="5138738"/>
            <a:ext cx="11430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AutoShape 28"/>
          <p:cNvSpPr>
            <a:spLocks/>
          </p:cNvSpPr>
          <p:nvPr/>
        </p:nvSpPr>
        <p:spPr bwMode="auto">
          <a:xfrm rot="5400000">
            <a:off x="5039518" y="-2601118"/>
            <a:ext cx="360363" cy="7848600"/>
          </a:xfrm>
          <a:prstGeom prst="leftBracket">
            <a:avLst>
              <a:gd name="adj" fmla="val 181498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b-NO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295" name="Text Box 30"/>
          <p:cNvSpPr txBox="1">
            <a:spLocks noChangeArrowheads="1"/>
          </p:cNvSpPr>
          <p:nvPr/>
        </p:nvSpPr>
        <p:spPr bwMode="auto">
          <a:xfrm>
            <a:off x="4932363" y="3860800"/>
            <a:ext cx="1569660" cy="338554"/>
          </a:xfrm>
          <a:prstGeom prst="rect">
            <a:avLst/>
          </a:prstGeom>
          <a:solidFill>
            <a:srgbClr val="99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600" b="1">
                <a:solidFill>
                  <a:srgbClr val="000000"/>
                </a:solidFill>
                <a:latin typeface="Arial" charset="0"/>
              </a:rPr>
              <a:t>Fisheries data</a:t>
            </a:r>
          </a:p>
        </p:txBody>
      </p:sp>
      <p:sp>
        <p:nvSpPr>
          <p:cNvPr id="11296" name="Text Box 31"/>
          <p:cNvSpPr txBox="1">
            <a:spLocks noChangeArrowheads="1"/>
          </p:cNvSpPr>
          <p:nvPr/>
        </p:nvSpPr>
        <p:spPr bwMode="auto">
          <a:xfrm>
            <a:off x="7235825" y="3213100"/>
            <a:ext cx="1711325" cy="3048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1400" b="1">
                <a:solidFill>
                  <a:schemeClr val="bg1"/>
                </a:solidFill>
                <a:latin typeface="Arial" charset="0"/>
              </a:rPr>
              <a:t>Rivers discharges</a:t>
            </a:r>
          </a:p>
        </p:txBody>
      </p:sp>
      <p:sp>
        <p:nvSpPr>
          <p:cNvPr id="11297" name="Text Box 32"/>
          <p:cNvSpPr txBox="1">
            <a:spLocks noChangeArrowheads="1"/>
          </p:cNvSpPr>
          <p:nvPr/>
        </p:nvSpPr>
        <p:spPr bwMode="auto">
          <a:xfrm>
            <a:off x="4643438" y="4365625"/>
            <a:ext cx="1944687" cy="5175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1400" b="1">
                <a:solidFill>
                  <a:schemeClr val="bg1"/>
                </a:solidFill>
                <a:latin typeface="Arial" charset="0"/>
              </a:rPr>
              <a:t>Social/commercial  activities</a:t>
            </a:r>
          </a:p>
        </p:txBody>
      </p:sp>
      <p:sp>
        <p:nvSpPr>
          <p:cNvPr id="11298" name="Line 35"/>
          <p:cNvSpPr>
            <a:spLocks noChangeShapeType="1"/>
          </p:cNvSpPr>
          <p:nvPr/>
        </p:nvSpPr>
        <p:spPr bwMode="auto">
          <a:xfrm flipV="1">
            <a:off x="6732588" y="2997200"/>
            <a:ext cx="144462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36"/>
          <p:cNvSpPr>
            <a:spLocks noChangeShapeType="1"/>
          </p:cNvSpPr>
          <p:nvPr/>
        </p:nvSpPr>
        <p:spPr bwMode="auto">
          <a:xfrm>
            <a:off x="8459788" y="1844675"/>
            <a:ext cx="1444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7000875" y="4929188"/>
            <a:ext cx="1149350" cy="3079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fr-FR" sz="1400" b="1" dirty="0">
                <a:solidFill>
                  <a:srgbClr val="000000"/>
                </a:solidFill>
                <a:latin typeface="Arial" charset="0"/>
                <a:ea typeface="+mn-ea"/>
              </a:rPr>
              <a:t>MY OCEAN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372225" y="3200400"/>
            <a:ext cx="2771775" cy="1728788"/>
            <a:chOff x="4014" y="1570"/>
            <a:chExt cx="1746" cy="1089"/>
          </a:xfrm>
        </p:grpSpPr>
        <p:sp>
          <p:nvSpPr>
            <p:cNvPr id="11303" name="Oval 39"/>
            <p:cNvSpPr>
              <a:spLocks noChangeArrowheads="1"/>
            </p:cNvSpPr>
            <p:nvPr/>
          </p:nvSpPr>
          <p:spPr bwMode="auto">
            <a:xfrm>
              <a:off x="4014" y="1616"/>
              <a:ext cx="1746" cy="1043"/>
            </a:xfrm>
            <a:prstGeom prst="ellipse">
              <a:avLst/>
            </a:prstGeom>
            <a:solidFill>
              <a:srgbClr val="00B8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nb-NO" sz="180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304" name="Rectangle 40"/>
            <p:cNvSpPr>
              <a:spLocks noChangeArrowheads="1"/>
            </p:cNvSpPr>
            <p:nvPr/>
          </p:nvSpPr>
          <p:spPr bwMode="auto">
            <a:xfrm>
              <a:off x="4468" y="1570"/>
              <a:ext cx="1179" cy="22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it-IT" sz="1800" dirty="0">
                  <a:solidFill>
                    <a:srgbClr val="FF3300"/>
                  </a:solidFill>
                  <a:latin typeface="Arial" charset="0"/>
                </a:rPr>
                <a:t>JERICO (I3)</a:t>
              </a:r>
            </a:p>
          </p:txBody>
        </p:sp>
      </p:grpSp>
      <p:sp>
        <p:nvSpPr>
          <p:cNvPr id="11302" name="Text Box 7"/>
          <p:cNvSpPr txBox="1">
            <a:spLocks noChangeArrowheads="1"/>
          </p:cNvSpPr>
          <p:nvPr/>
        </p:nvSpPr>
        <p:spPr bwMode="auto">
          <a:xfrm>
            <a:off x="2987824" y="4221163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700">
                <a:solidFill>
                  <a:srgbClr val="007AB4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007AB4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1400" dirty="0">
                <a:solidFill>
                  <a:srgbClr val="FF3300"/>
                </a:solidFill>
                <a:latin typeface="Arial" charset="0"/>
              </a:rPr>
              <a:t>EUROFLEETS (I3)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www.jerico-fp7.eu</a:t>
            </a:r>
            <a:endParaRPr lang="fr-FR"/>
          </a:p>
        </p:txBody>
      </p:sp>
      <p:cxnSp>
        <p:nvCxnSpPr>
          <p:cNvPr id="3" name="Straight Arrow Connector 2"/>
          <p:cNvCxnSpPr/>
          <p:nvPr/>
        </p:nvCxnSpPr>
        <p:spPr>
          <a:xfrm rot="5400000">
            <a:off x="4572000" y="4928404"/>
            <a:ext cx="2571768" cy="1588"/>
          </a:xfrm>
          <a:prstGeom prst="straightConnector1">
            <a:avLst/>
          </a:prstGeom>
          <a:ln w="66675">
            <a:solidFill>
              <a:srgbClr val="5F9BAC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rot="5400000">
            <a:off x="3285322" y="4928404"/>
            <a:ext cx="2571768" cy="1588"/>
          </a:xfrm>
          <a:prstGeom prst="straightConnector1">
            <a:avLst/>
          </a:prstGeom>
          <a:ln w="66675">
            <a:solidFill>
              <a:srgbClr val="5F9BAC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5400000">
            <a:off x="1928794" y="4928404"/>
            <a:ext cx="2571768" cy="1588"/>
          </a:xfrm>
          <a:prstGeom prst="straightConnector1">
            <a:avLst/>
          </a:prstGeom>
          <a:ln w="66675">
            <a:solidFill>
              <a:srgbClr val="5F9BAC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hape 32"/>
          <p:cNvCxnSpPr>
            <a:endCxn id="20" idx="1"/>
          </p:cNvCxnSpPr>
          <p:nvPr/>
        </p:nvCxnSpPr>
        <p:spPr>
          <a:xfrm rot="5400000" flipH="1" flipV="1">
            <a:off x="646332" y="2318290"/>
            <a:ext cx="3821933" cy="2114265"/>
          </a:xfrm>
          <a:prstGeom prst="bentConnector2">
            <a:avLst/>
          </a:prstGeom>
          <a:ln w="2222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/>
        </p:nvGraphicFramePr>
        <p:xfrm>
          <a:off x="500034" y="3754454"/>
          <a:ext cx="6858048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14925" y="3937819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NA (WP1 to WP6)</a:t>
            </a:r>
            <a:endParaRPr lang="en-IE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21769" y="4652199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TNA (WP7 to WP8)</a:t>
            </a:r>
            <a:endParaRPr lang="en-IE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05300" y="5366579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b="1" dirty="0" smtClean="0"/>
              <a:t>JRA (WP9 to WP10)</a:t>
            </a:r>
            <a:endParaRPr lang="en-IE" sz="1200" b="1" dirty="0"/>
          </a:p>
        </p:txBody>
      </p:sp>
      <p:sp>
        <p:nvSpPr>
          <p:cNvPr id="11" name="Rectangle 10"/>
          <p:cNvSpPr/>
          <p:nvPr/>
        </p:nvSpPr>
        <p:spPr>
          <a:xfrm>
            <a:off x="7643834" y="4000504"/>
            <a:ext cx="1214446" cy="1571636"/>
          </a:xfrm>
          <a:prstGeom prst="rect">
            <a:avLst/>
          </a:prstGeom>
          <a:solidFill>
            <a:srgbClr val="5F9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600" b="1" dirty="0" smtClean="0"/>
              <a:t>JERICO</a:t>
            </a:r>
          </a:p>
          <a:p>
            <a:pPr algn="ctr"/>
            <a:r>
              <a:rPr lang="en-IE" sz="1200" b="1" dirty="0" smtClean="0"/>
              <a:t>Cost efficient long term coordination of European coastal observatories</a:t>
            </a:r>
            <a:endParaRPr lang="en-IE" sz="1200" b="1" dirty="0"/>
          </a:p>
        </p:txBody>
      </p:sp>
      <p:sp>
        <p:nvSpPr>
          <p:cNvPr id="12" name="Rectangle 11"/>
          <p:cNvSpPr/>
          <p:nvPr/>
        </p:nvSpPr>
        <p:spPr>
          <a:xfrm>
            <a:off x="1714480" y="6286520"/>
            <a:ext cx="5738353" cy="500066"/>
          </a:xfrm>
          <a:prstGeom prst="rect">
            <a:avLst/>
          </a:prstGeom>
          <a:solidFill>
            <a:srgbClr val="5EA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Advanced management of costs, resources, planning , knowledge, communications, quality indicators.</a:t>
            </a:r>
            <a:endParaRPr lang="en-IE" sz="1400" b="1" dirty="0"/>
          </a:p>
        </p:txBody>
      </p:sp>
      <p:sp>
        <p:nvSpPr>
          <p:cNvPr id="13" name="Rectangle 12"/>
          <p:cNvSpPr/>
          <p:nvPr/>
        </p:nvSpPr>
        <p:spPr>
          <a:xfrm>
            <a:off x="2672049" y="357166"/>
            <a:ext cx="3786214" cy="2286016"/>
          </a:xfrm>
          <a:prstGeom prst="rect">
            <a:avLst/>
          </a:prstGeom>
          <a:noFill/>
          <a:ln>
            <a:solidFill>
              <a:srgbClr val="8064A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4" name="Rounded Rectangle 13"/>
          <p:cNvSpPr/>
          <p:nvPr/>
        </p:nvSpPr>
        <p:spPr>
          <a:xfrm>
            <a:off x="3610368" y="500042"/>
            <a:ext cx="1899950" cy="357190"/>
          </a:xfrm>
          <a:prstGeom prst="round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General Assembly</a:t>
            </a:r>
            <a:endParaRPr lang="en-IE" sz="1400" b="1" dirty="0"/>
          </a:p>
        </p:txBody>
      </p:sp>
      <p:sp>
        <p:nvSpPr>
          <p:cNvPr id="15" name="Rectangle 14"/>
          <p:cNvSpPr/>
          <p:nvPr/>
        </p:nvSpPr>
        <p:spPr>
          <a:xfrm>
            <a:off x="285720" y="500042"/>
            <a:ext cx="1357322" cy="928694"/>
          </a:xfrm>
          <a:prstGeom prst="rect">
            <a:avLst/>
          </a:prstGeom>
          <a:solidFill>
            <a:srgbClr val="60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Scientific Advisory Committee</a:t>
            </a:r>
            <a:endParaRPr lang="en-IE" sz="1400" b="1" dirty="0"/>
          </a:p>
        </p:txBody>
      </p:sp>
      <p:sp>
        <p:nvSpPr>
          <p:cNvPr id="16" name="Rectangle 15"/>
          <p:cNvSpPr/>
          <p:nvPr/>
        </p:nvSpPr>
        <p:spPr>
          <a:xfrm>
            <a:off x="7500958" y="500042"/>
            <a:ext cx="1357322" cy="928694"/>
          </a:xfrm>
          <a:prstGeom prst="rect">
            <a:avLst/>
          </a:prstGeom>
          <a:solidFill>
            <a:srgbClr val="6084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Forum </a:t>
            </a:r>
          </a:p>
          <a:p>
            <a:pPr algn="ctr"/>
            <a:r>
              <a:rPr lang="en-IE" sz="1400" b="1" dirty="0" smtClean="0"/>
              <a:t>for Coastal Technology</a:t>
            </a:r>
            <a:endParaRPr lang="en-IE" sz="14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785918" y="998520"/>
            <a:ext cx="857256" cy="1588"/>
          </a:xfrm>
          <a:prstGeom prst="straightConnector1">
            <a:avLst/>
          </a:prstGeom>
          <a:ln w="25400">
            <a:solidFill>
              <a:srgbClr val="6268A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500826" y="998520"/>
            <a:ext cx="857256" cy="1588"/>
          </a:xfrm>
          <a:prstGeom prst="straightConnector1">
            <a:avLst/>
          </a:prstGeom>
          <a:ln w="25400">
            <a:solidFill>
              <a:srgbClr val="6268A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714480" y="3143248"/>
            <a:ext cx="5715040" cy="357190"/>
          </a:xfrm>
          <a:prstGeom prst="roundRect">
            <a:avLst/>
          </a:prstGeom>
          <a:solidFill>
            <a:srgbClr val="626E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Project Management Team </a:t>
            </a:r>
            <a:r>
              <a:rPr lang="en-IE" sz="1400" b="1" smtClean="0"/>
              <a:t>(WP11)</a:t>
            </a:r>
            <a:endParaRPr lang="en-IE" sz="14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3614431" y="1285860"/>
            <a:ext cx="1899950" cy="357190"/>
          </a:xfrm>
          <a:prstGeom prst="round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Steering Committee</a:t>
            </a:r>
            <a:endParaRPr lang="en-IE" sz="1400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3610369" y="2060848"/>
            <a:ext cx="1899950" cy="439458"/>
          </a:xfrm>
          <a:prstGeom prst="roundRect">
            <a:avLst/>
          </a:prstGeom>
          <a:solidFill>
            <a:srgbClr val="806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/>
              <a:t>JERICO Coordinator</a:t>
            </a:r>
            <a:endParaRPr lang="en-IE" sz="1400" b="1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H="1">
            <a:off x="4393407" y="1893084"/>
            <a:ext cx="357187" cy="1"/>
          </a:xfrm>
          <a:prstGeom prst="straightConnector1">
            <a:avLst/>
          </a:prstGeom>
          <a:ln w="25400">
            <a:solidFill>
              <a:srgbClr val="6268A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4388592" y="1031014"/>
            <a:ext cx="357190" cy="9625"/>
          </a:xfrm>
          <a:prstGeom prst="straightConnector1">
            <a:avLst/>
          </a:prstGeom>
          <a:ln w="25400">
            <a:solidFill>
              <a:srgbClr val="6268A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63688" y="0"/>
            <a:ext cx="44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b="1" dirty="0" smtClean="0"/>
              <a:t>How is the project structured?</a:t>
            </a:r>
            <a:endParaRPr lang="en-IE" sz="16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4382987" y="2882796"/>
            <a:ext cx="366815" cy="11213"/>
          </a:xfrm>
          <a:prstGeom prst="straightConnector1">
            <a:avLst/>
          </a:prstGeom>
          <a:ln w="25400">
            <a:solidFill>
              <a:srgbClr val="6268A7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744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3"/>
          <p:cNvSpPr>
            <a:spLocks noChangeArrowheads="1"/>
          </p:cNvSpPr>
          <p:nvPr/>
        </p:nvSpPr>
        <p:spPr bwMode="auto">
          <a:xfrm rot="19896725">
            <a:off x="5724000" y="1469555"/>
            <a:ext cx="1620000" cy="1620000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smtClean="0">
                <a:latin typeface="Arial" charset="0"/>
                <a:cs typeface="Arial" charset="0"/>
              </a:rPr>
              <a:t>WP2</a:t>
            </a:r>
            <a:r>
              <a:rPr lang="en-US" sz="1400" smtClean="0">
                <a:latin typeface="Arial" charset="0"/>
                <a:cs typeface="Arial" charset="0"/>
              </a:rPr>
              <a:t>: 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Strengthening 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Regional and  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trans-regional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activities</a:t>
            </a:r>
            <a:endParaRPr lang="en-US" sz="1400">
              <a:latin typeface="Arial" charset="0"/>
              <a:cs typeface="Arial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3011834" y="1874519"/>
            <a:ext cx="2970000" cy="3075958"/>
            <a:chOff x="2954410" y="2515969"/>
            <a:chExt cx="3600000" cy="3728433"/>
          </a:xfrm>
          <a:effectLst>
            <a:outerShdw blurRad="50800" dist="50800" dir="5400000" algn="ctr" rotWithShape="0">
              <a:schemeClr val="tx2">
                <a:lumMod val="75000"/>
              </a:schemeClr>
            </a:outerShdw>
          </a:effectLst>
        </p:grpSpPr>
        <p:sp>
          <p:nvSpPr>
            <p:cNvPr id="5" name="Ovale 4"/>
            <p:cNvSpPr/>
            <p:nvPr/>
          </p:nvSpPr>
          <p:spPr bwMode="auto">
            <a:xfrm>
              <a:off x="2954410" y="2515969"/>
              <a:ext cx="3600000" cy="3600000"/>
            </a:xfrm>
            <a:prstGeom prst="ellipse">
              <a:avLst/>
            </a:prstGeom>
            <a:gradFill>
              <a:gsLst>
                <a:gs pos="0">
                  <a:srgbClr val="FFF200"/>
                </a:gs>
                <a:gs pos="82000">
                  <a:srgbClr val="FF7A00"/>
                </a:gs>
                <a:gs pos="99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075" tIns="46038" rIns="92075" bIns="46038" numCol="1" rtlCol="0" anchor="b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700" b="0" i="0" u="none" strike="noStrike" cap="none" normalizeH="0" baseline="0" smtClean="0">
                <a:ln>
                  <a:noFill/>
                </a:ln>
                <a:solidFill>
                  <a:srgbClr val="007AB4"/>
                </a:solidFill>
                <a:effectLst/>
                <a:latin typeface="Helvetica" pitchFamily="-4" charset="0"/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 rot="18388319">
              <a:off x="5325520" y="4756824"/>
              <a:ext cx="1205275" cy="615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b="1" smtClean="0">
                  <a:solidFill>
                    <a:schemeClr val="bg2"/>
                  </a:solidFill>
                  <a:latin typeface="Calibri" pitchFamily="34" charset="0"/>
                </a:rPr>
                <a:t>Gliders</a:t>
              </a:r>
              <a:r>
                <a:rPr lang="en-US" smtClean="0"/>
                <a:t> </a:t>
              </a:r>
              <a:endParaRPr lang="en-US"/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 rot="3781300">
              <a:off x="2420187" y="4567217"/>
              <a:ext cx="2496326" cy="858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2"/>
                  </a:solidFill>
                </a:rPr>
                <a:t>Fixed Platforms</a:t>
              </a:r>
              <a:r>
                <a:rPr lang="en-US" sz="2000" smtClean="0">
                  <a:solidFill>
                    <a:schemeClr val="bg2"/>
                  </a:solidFill>
                </a:rPr>
                <a:t>    </a:t>
              </a:r>
              <a:endParaRPr lang="en-US" sz="2000">
                <a:solidFill>
                  <a:schemeClr val="bg2"/>
                </a:solidFill>
              </a:endParaRPr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3929166" y="3389700"/>
              <a:ext cx="1876461" cy="1621465"/>
            </a:xfrm>
            <a:prstGeom prst="flowChartExtract">
              <a:avLst/>
            </a:prstGeom>
            <a:solidFill>
              <a:srgbClr val="00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  <a:p>
              <a:pPr algn="ctr"/>
              <a:r>
                <a:rPr lang="en-US" sz="280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JERICO</a:t>
              </a:r>
            </a:p>
            <a:p>
              <a:pPr algn="ctr"/>
              <a:endPara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3684292" y="2592376"/>
              <a:ext cx="2048013" cy="858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smtClean="0">
                  <a:solidFill>
                    <a:schemeClr val="bg2"/>
                  </a:solidFill>
                  <a:latin typeface="Calibri" pitchFamily="34" charset="0"/>
                </a:rPr>
                <a:t>Ships of opportunity</a:t>
              </a:r>
              <a:r>
                <a:rPr lang="en-US" sz="2000" smtClean="0">
                  <a:solidFill>
                    <a:schemeClr val="bg2"/>
                  </a:solidFill>
                  <a:latin typeface="Calibri" pitchFamily="34" charset="0"/>
                </a:rPr>
                <a:t> </a:t>
              </a:r>
              <a:endParaRPr lang="en-US" sz="2000">
                <a:solidFill>
                  <a:schemeClr val="bg2"/>
                </a:solidFill>
                <a:latin typeface="Calibri" pitchFamily="34" charset="0"/>
              </a:endParaRPr>
            </a:p>
          </p:txBody>
        </p:sp>
      </p:grpSp>
      <p:sp>
        <p:nvSpPr>
          <p:cNvPr id="10" name="Oval 4"/>
          <p:cNvSpPr>
            <a:spLocks noChangeArrowheads="1"/>
          </p:cNvSpPr>
          <p:nvPr/>
        </p:nvSpPr>
        <p:spPr bwMode="auto">
          <a:xfrm rot="598414">
            <a:off x="5976000" y="2837555"/>
            <a:ext cx="1620000" cy="1620000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smtClean="0">
                <a:latin typeface="Arial" charset="0"/>
                <a:cs typeface="Arial" charset="0"/>
              </a:rPr>
              <a:t>WP3</a:t>
            </a:r>
            <a:r>
              <a:rPr lang="en-US" sz="1400" smtClean="0">
                <a:latin typeface="Arial" charset="0"/>
                <a:cs typeface="Arial" charset="0"/>
              </a:rPr>
              <a:t>: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 Harmonizing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Technological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Aspects</a:t>
            </a:r>
          </a:p>
          <a:p>
            <a:pPr algn="ctr"/>
            <a:endParaRPr lang="en-US" sz="1400" smtClean="0">
              <a:latin typeface="Arial" charset="0"/>
              <a:cs typeface="Arial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 rot="2390971">
            <a:off x="5616000" y="3924000"/>
            <a:ext cx="1620000" cy="1620000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smtClean="0">
                <a:latin typeface="Arial" charset="0"/>
                <a:cs typeface="Arial" charset="0"/>
              </a:rPr>
              <a:t>WP4</a:t>
            </a:r>
            <a:r>
              <a:rPr lang="en-US" sz="1400" smtClean="0">
                <a:latin typeface="Arial" charset="0"/>
                <a:cs typeface="Arial" charset="0"/>
              </a:rPr>
              <a:t>:  Operation 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&amp; Maintenance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Harmonization</a:t>
            </a:r>
            <a:endParaRPr lang="en-US" sz="1400">
              <a:latin typeface="Arial" charset="0"/>
              <a:cs typeface="Arial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 rot="702860">
            <a:off x="6192000" y="3888000"/>
            <a:ext cx="90120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smtClean="0">
                <a:solidFill>
                  <a:srgbClr val="C00000"/>
                </a:solidFill>
                <a:latin typeface="Arial" charset="0"/>
                <a:cs typeface="Arial" charset="0"/>
              </a:rPr>
              <a:t>Best </a:t>
            </a:r>
          </a:p>
          <a:p>
            <a:pPr algn="ctr"/>
            <a:r>
              <a:rPr lang="en-US" sz="1400" smtClean="0">
                <a:solidFill>
                  <a:srgbClr val="C00000"/>
                </a:solidFill>
                <a:latin typeface="Arial" charset="0"/>
                <a:cs typeface="Arial" charset="0"/>
              </a:rPr>
              <a:t>practices</a:t>
            </a:r>
            <a:endParaRPr lang="en-US" sz="14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Oval 3"/>
          <p:cNvSpPr>
            <a:spLocks noChangeArrowheads="1"/>
          </p:cNvSpPr>
          <p:nvPr/>
        </p:nvSpPr>
        <p:spPr bwMode="auto">
          <a:xfrm rot="18346222">
            <a:off x="4500000" y="389555"/>
            <a:ext cx="1620000" cy="1620000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smtClean="0">
                <a:latin typeface="Arial" charset="0"/>
                <a:cs typeface="Arial" charset="0"/>
              </a:rPr>
              <a:t>WP1</a:t>
            </a:r>
            <a:r>
              <a:rPr lang="en-US" sz="1400" smtClean="0">
                <a:latin typeface="Arial" charset="0"/>
                <a:cs typeface="Arial" charset="0"/>
              </a:rPr>
              <a:t>: 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A common 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Strategy</a:t>
            </a:r>
            <a:endParaRPr lang="en-US" sz="1400">
              <a:latin typeface="Arial" charset="0"/>
              <a:cs typeface="Arial" charset="0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 rot="3760057">
            <a:off x="4752000" y="4637555"/>
            <a:ext cx="1620000" cy="1620000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en-US" sz="1400" b="1" smtClean="0">
                <a:latin typeface="Arial" charset="0"/>
                <a:cs typeface="Arial" charset="0"/>
              </a:rPr>
              <a:t>WP5</a:t>
            </a:r>
            <a:r>
              <a:rPr lang="en-US" sz="1400" smtClean="0">
                <a:latin typeface="Arial" charset="0"/>
                <a:cs typeface="Arial" charset="0"/>
              </a:rPr>
              <a:t>: Data 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Manag. rules</a:t>
            </a:r>
            <a:endParaRPr lang="en-US" sz="1400">
              <a:latin typeface="Arial" charset="0"/>
              <a:cs typeface="Arial" charset="0"/>
            </a:endParaRPr>
          </a:p>
        </p:txBody>
      </p:sp>
      <p:sp>
        <p:nvSpPr>
          <p:cNvPr id="15" name="Oval 3"/>
          <p:cNvSpPr>
            <a:spLocks noChangeArrowheads="1"/>
          </p:cNvSpPr>
          <p:nvPr/>
        </p:nvSpPr>
        <p:spPr bwMode="auto">
          <a:xfrm rot="20625694">
            <a:off x="1440000" y="3125555"/>
            <a:ext cx="1620000" cy="16200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smtClean="0">
                <a:latin typeface="Arial" charset="0"/>
                <a:cs typeface="Arial" charset="0"/>
              </a:rPr>
              <a:t>WP8</a:t>
            </a:r>
            <a:r>
              <a:rPr lang="en-US" sz="1400" smtClean="0">
                <a:latin typeface="Arial" charset="0"/>
                <a:cs typeface="Arial" charset="0"/>
              </a:rPr>
              <a:t>: TNA</a:t>
            </a:r>
          </a:p>
          <a:p>
            <a:pPr algn="ctr"/>
            <a:endParaRPr lang="en-US" sz="1400" smtClean="0">
              <a:latin typeface="Arial" charset="0"/>
              <a:cs typeface="Arial" charset="0"/>
            </a:endParaRPr>
          </a:p>
        </p:txBody>
      </p:sp>
      <p:sp>
        <p:nvSpPr>
          <p:cNvPr id="16" name="Oval 3"/>
          <p:cNvSpPr>
            <a:spLocks noChangeArrowheads="1"/>
          </p:cNvSpPr>
          <p:nvPr/>
        </p:nvSpPr>
        <p:spPr bwMode="auto">
          <a:xfrm rot="1603221">
            <a:off x="1656000" y="1469555"/>
            <a:ext cx="1620000" cy="1620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smtClean="0">
                <a:latin typeface="Arial" charset="0"/>
                <a:cs typeface="Arial" charset="0"/>
              </a:rPr>
              <a:t>WP9</a:t>
            </a:r>
            <a:r>
              <a:rPr lang="en-US" sz="1400" smtClean="0">
                <a:latin typeface="Arial" charset="0"/>
                <a:cs typeface="Arial" charset="0"/>
              </a:rPr>
              <a:t>: 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Assess the impact 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of Coastal obs.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systems</a:t>
            </a:r>
            <a:endParaRPr lang="en-US" sz="1400">
              <a:latin typeface="Arial" charset="0"/>
              <a:cs typeface="Arial" charset="0"/>
            </a:endParaRPr>
          </a:p>
        </p:txBody>
      </p:sp>
      <p:sp>
        <p:nvSpPr>
          <p:cNvPr id="17" name="Oval 3"/>
          <p:cNvSpPr>
            <a:spLocks noChangeArrowheads="1"/>
          </p:cNvSpPr>
          <p:nvPr/>
        </p:nvSpPr>
        <p:spPr bwMode="auto">
          <a:xfrm rot="3633032">
            <a:off x="2861683" y="389555"/>
            <a:ext cx="1620000" cy="1620000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smtClean="0">
                <a:latin typeface="Arial" charset="0"/>
                <a:cs typeface="Arial" charset="0"/>
              </a:rPr>
              <a:t>WP10</a:t>
            </a:r>
            <a:r>
              <a:rPr lang="en-US" sz="1400" smtClean="0">
                <a:latin typeface="Arial" charset="0"/>
                <a:cs typeface="Arial" charset="0"/>
              </a:rPr>
              <a:t>: 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New technologies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 rot="2560800">
            <a:off x="5647993" y="4788000"/>
            <a:ext cx="7104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smtClean="0">
                <a:solidFill>
                  <a:srgbClr val="C00000"/>
                </a:solidFill>
                <a:latin typeface="Arial" charset="0"/>
                <a:cs typeface="Arial" charset="0"/>
              </a:rPr>
              <a:t>Data </a:t>
            </a:r>
          </a:p>
          <a:p>
            <a:pPr algn="ctr"/>
            <a:r>
              <a:rPr lang="en-US" sz="1400" smtClean="0">
                <a:solidFill>
                  <a:srgbClr val="C00000"/>
                </a:solidFill>
                <a:latin typeface="Arial" charset="0"/>
                <a:cs typeface="Arial" charset="0"/>
              </a:rPr>
              <a:t>quality</a:t>
            </a:r>
            <a:endParaRPr lang="en-US" sz="14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 rot="4763662">
            <a:off x="3672000" y="4889555"/>
            <a:ext cx="1620000" cy="1620000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200" smtClean="0">
              <a:latin typeface="Arial" charset="0"/>
              <a:cs typeface="Arial" charset="0"/>
            </a:endParaRPr>
          </a:p>
          <a:p>
            <a:pPr algn="ctr"/>
            <a:r>
              <a:rPr lang="en-US" sz="1400" b="1" smtClean="0">
                <a:latin typeface="Arial" charset="0"/>
                <a:cs typeface="Arial" charset="0"/>
              </a:rPr>
              <a:t>WP6</a:t>
            </a:r>
            <a:r>
              <a:rPr lang="en-US" sz="1400" smtClean="0">
                <a:latin typeface="Arial" charset="0"/>
                <a:cs typeface="Arial" charset="0"/>
              </a:rPr>
              <a:t>:  Outreach 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 and web portal</a:t>
            </a:r>
            <a:endParaRPr lang="en-US" sz="1400">
              <a:latin typeface="Arial" charset="0"/>
              <a:cs typeface="Arial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 rot="4153447">
            <a:off x="4500000" y="5472000"/>
            <a:ext cx="114005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400" smtClean="0">
                <a:solidFill>
                  <a:srgbClr val="C00000"/>
                </a:solidFill>
                <a:latin typeface="Arial" charset="0"/>
                <a:cs typeface="Arial" charset="0"/>
              </a:rPr>
              <a:t>Data distrib.</a:t>
            </a:r>
            <a:endParaRPr lang="en-US" sz="14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 rot="20888788">
            <a:off x="6340807" y="2808000"/>
            <a:ext cx="61266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C00000"/>
                </a:solidFill>
                <a:latin typeface="Arial" charset="0"/>
                <a:cs typeface="Arial" charset="0"/>
              </a:rPr>
              <a:t>Gaps</a:t>
            </a:r>
            <a:endParaRPr lang="en-US" sz="14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Oval 3"/>
          <p:cNvSpPr>
            <a:spLocks noChangeArrowheads="1"/>
          </p:cNvSpPr>
          <p:nvPr/>
        </p:nvSpPr>
        <p:spPr bwMode="auto">
          <a:xfrm rot="18655336">
            <a:off x="2340000" y="4493555"/>
            <a:ext cx="1620000" cy="1620000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smtClean="0">
                <a:latin typeface="Arial" charset="0"/>
                <a:cs typeface="Arial" charset="0"/>
              </a:rPr>
              <a:t>WP7:</a:t>
            </a:r>
            <a:r>
              <a:rPr lang="en-US" sz="1400" smtClean="0">
                <a:latin typeface="Arial" charset="0"/>
                <a:cs typeface="Arial" charset="0"/>
              </a:rPr>
              <a:t> Service </a:t>
            </a:r>
          </a:p>
          <a:p>
            <a:pPr algn="ctr"/>
            <a:r>
              <a:rPr lang="en-US" sz="1400" smtClean="0">
                <a:latin typeface="Arial" charset="0"/>
                <a:cs typeface="Arial" charset="0"/>
              </a:rPr>
              <a:t>&amp; Data Access</a:t>
            </a:r>
            <a:endParaRPr lang="en-US" sz="1400">
              <a:latin typeface="Arial" charset="0"/>
              <a:cs typeface="Arial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 rot="17243223">
            <a:off x="3526577" y="5341795"/>
            <a:ext cx="5629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smtClean="0">
                <a:solidFill>
                  <a:srgbClr val="C00000"/>
                </a:solidFill>
                <a:latin typeface="Arial" charset="0"/>
                <a:cs typeface="Arial" charset="0"/>
              </a:rPr>
              <a:t>Data</a:t>
            </a:r>
            <a:endParaRPr lang="en-US" sz="140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Freccia angolare bidirezionale 23"/>
          <p:cNvSpPr/>
          <p:nvPr/>
        </p:nvSpPr>
        <p:spPr>
          <a:xfrm>
            <a:off x="7380312" y="1268760"/>
            <a:ext cx="834990" cy="936964"/>
          </a:xfrm>
          <a:prstGeom prst="leftUpArrow">
            <a:avLst>
              <a:gd name="adj1" fmla="val 12827"/>
              <a:gd name="adj2" fmla="val 25000"/>
              <a:gd name="adj3" fmla="val 16735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asellaDiTesto 24"/>
          <p:cNvSpPr txBox="1"/>
          <p:nvPr/>
        </p:nvSpPr>
        <p:spPr>
          <a:xfrm>
            <a:off x="6945058" y="692696"/>
            <a:ext cx="1274708" cy="584776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6600"/>
                </a:solidFill>
              </a:rPr>
              <a:t>EuroGOOS</a:t>
            </a:r>
          </a:p>
          <a:p>
            <a:pPr algn="ctr"/>
            <a:r>
              <a:rPr lang="en-US" sz="1600" b="1" smtClean="0">
                <a:solidFill>
                  <a:srgbClr val="006600"/>
                </a:solidFill>
              </a:rPr>
              <a:t>ROOSs</a:t>
            </a:r>
            <a:endParaRPr lang="en-US" sz="1600" b="1">
              <a:solidFill>
                <a:srgbClr val="006600"/>
              </a:solidFill>
            </a:endParaRPr>
          </a:p>
        </p:txBody>
      </p:sp>
      <p:sp>
        <p:nvSpPr>
          <p:cNvPr id="26" name="Freccia tridirezionale 25"/>
          <p:cNvSpPr/>
          <p:nvPr/>
        </p:nvSpPr>
        <p:spPr>
          <a:xfrm rot="10800000">
            <a:off x="6407118" y="5597293"/>
            <a:ext cx="1159770" cy="616144"/>
          </a:xfrm>
          <a:prstGeom prst="leftRightUpArrow">
            <a:avLst>
              <a:gd name="adj1" fmla="val 16230"/>
              <a:gd name="adj2" fmla="val 12828"/>
              <a:gd name="adj3" fmla="val 25000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sellaDiTesto 26"/>
          <p:cNvSpPr txBox="1"/>
          <p:nvPr/>
        </p:nvSpPr>
        <p:spPr>
          <a:xfrm>
            <a:off x="6276501" y="6213437"/>
            <a:ext cx="1496123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6600"/>
                </a:solidFill>
              </a:rPr>
              <a:t>SeaDataNet II</a:t>
            </a:r>
            <a:endParaRPr lang="en-US" sz="1600" b="1">
              <a:solidFill>
                <a:srgbClr val="0066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7627877" y="5517232"/>
            <a:ext cx="1268095" cy="3385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6600"/>
                </a:solidFill>
              </a:rPr>
              <a:t>MyOcean 2</a:t>
            </a:r>
            <a:endParaRPr lang="en-US" sz="1600" b="1">
              <a:solidFill>
                <a:srgbClr val="006600"/>
              </a:solidFill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3828872" y="78582"/>
            <a:ext cx="1335923" cy="33855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6600"/>
                </a:solidFill>
              </a:rPr>
              <a:t>FCT (SMEs)</a:t>
            </a:r>
            <a:endParaRPr lang="en-US" sz="1600" b="1">
              <a:solidFill>
                <a:srgbClr val="006600"/>
              </a:solidFill>
            </a:endParaRPr>
          </a:p>
        </p:txBody>
      </p:sp>
      <p:sp>
        <p:nvSpPr>
          <p:cNvPr id="30" name="Parentesi graffa aperta 29"/>
          <p:cNvSpPr/>
          <p:nvPr/>
        </p:nvSpPr>
        <p:spPr>
          <a:xfrm rot="19580419">
            <a:off x="1648376" y="4232571"/>
            <a:ext cx="470452" cy="2238665"/>
          </a:xfrm>
          <a:prstGeom prst="leftBrace">
            <a:avLst>
              <a:gd name="adj1" fmla="val 70384"/>
              <a:gd name="adj2" fmla="val 50000"/>
            </a:avLst>
          </a:prstGeom>
          <a:ln w="666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asellaDiTesto 30"/>
          <p:cNvSpPr txBox="1"/>
          <p:nvPr/>
        </p:nvSpPr>
        <p:spPr>
          <a:xfrm>
            <a:off x="321124" y="6381328"/>
            <a:ext cx="2082621" cy="338554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b="1" smtClean="0">
                <a:solidFill>
                  <a:srgbClr val="006600"/>
                </a:solidFill>
              </a:rPr>
              <a:t>Users communities</a:t>
            </a:r>
            <a:endParaRPr lang="en-US" sz="1600" b="1">
              <a:solidFill>
                <a:srgbClr val="006600"/>
              </a:solidFill>
            </a:endParaRPr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 rot="4763662">
            <a:off x="3672000" y="4888800"/>
            <a:ext cx="1620000" cy="1620000"/>
          </a:xfrm>
          <a:prstGeom prst="ellipse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1200" smtClean="0">
              <a:latin typeface="Arial" charset="0"/>
              <a:cs typeface="Arial" charset="0"/>
            </a:endParaRPr>
          </a:p>
        </p:txBody>
      </p:sp>
      <p:sp>
        <p:nvSpPr>
          <p:cNvPr id="35" name="Oval 3"/>
          <p:cNvSpPr>
            <a:spLocks noChangeArrowheads="1"/>
          </p:cNvSpPr>
          <p:nvPr/>
        </p:nvSpPr>
        <p:spPr bwMode="auto">
          <a:xfrm>
            <a:off x="271314" y="2220309"/>
            <a:ext cx="688067" cy="688509"/>
          </a:xfrm>
          <a:prstGeom prst="ellipse">
            <a:avLst/>
          </a:prstGeom>
          <a:gradFill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smtClean="0">
                <a:latin typeface="Arial" charset="0"/>
                <a:cs typeface="Arial" charset="0"/>
              </a:rPr>
              <a:t>N.A.</a:t>
            </a:r>
            <a:endParaRPr lang="en-US" sz="1400">
              <a:latin typeface="Arial" charset="0"/>
              <a:cs typeface="Arial" charset="0"/>
            </a:endParaRPr>
          </a:p>
        </p:txBody>
      </p:sp>
      <p:sp>
        <p:nvSpPr>
          <p:cNvPr id="36" name="Oval 3"/>
          <p:cNvSpPr>
            <a:spLocks noChangeArrowheads="1"/>
          </p:cNvSpPr>
          <p:nvPr/>
        </p:nvSpPr>
        <p:spPr bwMode="auto">
          <a:xfrm>
            <a:off x="271314" y="2947040"/>
            <a:ext cx="688067" cy="688509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smtClean="0">
                <a:latin typeface="Arial" charset="0"/>
                <a:cs typeface="Arial" charset="0"/>
              </a:rPr>
              <a:t>TNA</a:t>
            </a:r>
          </a:p>
          <a:p>
            <a:pPr algn="ctr"/>
            <a:r>
              <a:rPr lang="en-US" sz="1400" b="1" smtClean="0">
                <a:latin typeface="Arial" charset="0"/>
                <a:cs typeface="Arial" charset="0"/>
              </a:rPr>
              <a:t>SA</a:t>
            </a:r>
            <a:endParaRPr lang="en-US" sz="1400">
              <a:latin typeface="Arial" charset="0"/>
              <a:cs typeface="Arial" charset="0"/>
            </a:endParaRPr>
          </a:p>
        </p:txBody>
      </p:sp>
      <p:sp>
        <p:nvSpPr>
          <p:cNvPr id="37" name="Oval 3"/>
          <p:cNvSpPr>
            <a:spLocks noChangeArrowheads="1"/>
          </p:cNvSpPr>
          <p:nvPr/>
        </p:nvSpPr>
        <p:spPr bwMode="auto">
          <a:xfrm>
            <a:off x="252000" y="3717096"/>
            <a:ext cx="647592" cy="648008"/>
          </a:xfrm>
          <a:prstGeom prst="ellipse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smtClean="0">
                <a:latin typeface="Arial" charset="0"/>
                <a:cs typeface="Arial" charset="0"/>
              </a:rPr>
              <a:t>JRA</a:t>
            </a:r>
            <a:endParaRPr lang="en-US" sz="1400">
              <a:latin typeface="Arial" charset="0"/>
              <a:cs typeface="Arial" charset="0"/>
            </a:endParaRPr>
          </a:p>
        </p:txBody>
      </p:sp>
      <p:sp>
        <p:nvSpPr>
          <p:cNvPr id="38" name="Ovale 38"/>
          <p:cNvSpPr/>
          <p:nvPr/>
        </p:nvSpPr>
        <p:spPr bwMode="auto">
          <a:xfrm>
            <a:off x="4757673" y="4670025"/>
            <a:ext cx="1620000" cy="1620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Helvetica" pitchFamily="-4" charset="0"/>
            </a:endParaRPr>
          </a:p>
        </p:txBody>
      </p:sp>
      <p:sp>
        <p:nvSpPr>
          <p:cNvPr id="39" name="Ovale 39"/>
          <p:cNvSpPr/>
          <p:nvPr/>
        </p:nvSpPr>
        <p:spPr bwMode="auto">
          <a:xfrm>
            <a:off x="2340000" y="4499245"/>
            <a:ext cx="1620000" cy="1620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Helvetica" pitchFamily="-4" charset="0"/>
            </a:endParaRPr>
          </a:p>
        </p:txBody>
      </p:sp>
      <p:sp>
        <p:nvSpPr>
          <p:cNvPr id="40" name="Ovale 40"/>
          <p:cNvSpPr/>
          <p:nvPr/>
        </p:nvSpPr>
        <p:spPr bwMode="auto">
          <a:xfrm>
            <a:off x="3672000" y="4883300"/>
            <a:ext cx="1620000" cy="1620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Helvetica" pitchFamily="-4" charset="0"/>
            </a:endParaRPr>
          </a:p>
        </p:txBody>
      </p:sp>
      <p:sp>
        <p:nvSpPr>
          <p:cNvPr id="41" name="Ovale 41"/>
          <p:cNvSpPr/>
          <p:nvPr/>
        </p:nvSpPr>
        <p:spPr bwMode="auto">
          <a:xfrm>
            <a:off x="1440000" y="3127800"/>
            <a:ext cx="1620000" cy="1620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Helvetica" pitchFamily="-4" charset="0"/>
            </a:endParaRPr>
          </a:p>
        </p:txBody>
      </p:sp>
      <p:sp>
        <p:nvSpPr>
          <p:cNvPr id="42" name="Ovale 42"/>
          <p:cNvSpPr/>
          <p:nvPr/>
        </p:nvSpPr>
        <p:spPr bwMode="auto">
          <a:xfrm>
            <a:off x="1656000" y="1469555"/>
            <a:ext cx="1620000" cy="16200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7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Helvetica" pitchFamily="-4" charset="0"/>
            </a:endParaRPr>
          </a:p>
        </p:txBody>
      </p:sp>
      <p:sp>
        <p:nvSpPr>
          <p:cNvPr id="43" name="Parentesi graffa aperta 29"/>
          <p:cNvSpPr/>
          <p:nvPr/>
        </p:nvSpPr>
        <p:spPr>
          <a:xfrm rot="2823630">
            <a:off x="2090806" y="-21285"/>
            <a:ext cx="435248" cy="2066817"/>
          </a:xfrm>
          <a:prstGeom prst="leftBrace">
            <a:avLst>
              <a:gd name="adj1" fmla="val 70384"/>
              <a:gd name="adj2" fmla="val 50184"/>
            </a:avLst>
          </a:prstGeom>
          <a:ln w="666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5496" y="44624"/>
            <a:ext cx="223224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100" b="1" smtClean="0">
                <a:solidFill>
                  <a:schemeClr val="bg2"/>
                </a:solidFill>
              </a:rPr>
              <a:t>To stimulate the development of new automated systems</a:t>
            </a:r>
            <a:r>
              <a:rPr lang="en-US" sz="1100" smtClean="0">
                <a:solidFill>
                  <a:schemeClr val="bg2"/>
                </a:solidFill>
              </a:rPr>
              <a:t> for the </a:t>
            </a:r>
            <a:r>
              <a:rPr lang="en-US" sz="1100" smtClean="0">
                <a:solidFill>
                  <a:srgbClr val="0078B4"/>
                </a:solidFill>
              </a:rPr>
              <a:t>operational monitoring</a:t>
            </a:r>
            <a:r>
              <a:rPr lang="en-US" sz="1100" smtClean="0">
                <a:solidFill>
                  <a:schemeClr val="bg2"/>
                </a:solidFill>
              </a:rPr>
              <a:t> of the coastal marine environment (focus on the </a:t>
            </a:r>
            <a:r>
              <a:rPr lang="en-US" sz="1100" smtClean="0">
                <a:solidFill>
                  <a:srgbClr val="0078B4"/>
                </a:solidFill>
              </a:rPr>
              <a:t>biochemical compartment)</a:t>
            </a:r>
            <a:r>
              <a:rPr lang="en-US" sz="1100" smtClean="0">
                <a:solidFill>
                  <a:schemeClr val="bg2"/>
                </a:solidFill>
              </a:rPr>
              <a:t> </a:t>
            </a:r>
          </a:p>
          <a:p>
            <a:pPr marL="0" lvl="1" algn="ctr"/>
            <a:r>
              <a:rPr lang="en-US" sz="1100" b="1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</a:t>
            </a:r>
            <a:r>
              <a:rPr lang="en-US" sz="1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RTD =</a:t>
            </a:r>
            <a:r>
              <a:rPr lang="en-US" sz="1100" b="1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</a:t>
            </a:r>
            <a:r>
              <a:rPr lang="en-US" sz="1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JRA</a:t>
            </a:r>
            <a:r>
              <a:rPr lang="en-US" sz="1100" b="1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  <a:endParaRPr lang="en-US" sz="1100" b="1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7504" y="4581128"/>
            <a:ext cx="15121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100" b="1" smtClean="0">
                <a:solidFill>
                  <a:schemeClr val="bg2"/>
                </a:solidFill>
              </a:rPr>
              <a:t>To promote the cost-effective use of the facilities</a:t>
            </a:r>
            <a:r>
              <a:rPr lang="en-US" sz="1100" smtClean="0">
                <a:solidFill>
                  <a:schemeClr val="bg2"/>
                </a:solidFill>
              </a:rPr>
              <a:t>,   providing </a:t>
            </a:r>
            <a:r>
              <a:rPr lang="en-US" sz="1100" b="1" smtClean="0">
                <a:solidFill>
                  <a:srgbClr val="0078B4"/>
                </a:solidFill>
              </a:rPr>
              <a:t>access</a:t>
            </a:r>
            <a:r>
              <a:rPr lang="en-US" sz="1100" smtClean="0">
                <a:solidFill>
                  <a:srgbClr val="0078B4"/>
                </a:solidFill>
              </a:rPr>
              <a:t> to </a:t>
            </a:r>
            <a:r>
              <a:rPr lang="en-US" sz="1100" b="1" smtClean="0">
                <a:solidFill>
                  <a:srgbClr val="0078B4"/>
                </a:solidFill>
              </a:rPr>
              <a:t>external users</a:t>
            </a:r>
            <a:r>
              <a:rPr lang="en-US" sz="1100" smtClean="0">
                <a:solidFill>
                  <a:schemeClr val="bg2"/>
                </a:solidFill>
              </a:rPr>
              <a:t> (experiments and testing, access to data and services) </a:t>
            </a:r>
          </a:p>
          <a:p>
            <a:pPr marL="0" lvl="1" algn="ctr"/>
            <a:r>
              <a:rPr lang="en-US" sz="1100" b="1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</a:t>
            </a:r>
            <a:r>
              <a:rPr lang="en-US" sz="11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Support Actions = TNA and SA</a:t>
            </a:r>
            <a:r>
              <a:rPr lang="en-US" sz="1100" b="1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  <a:endParaRPr lang="en-US" sz="1100" b="1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6" name="Parentesi graffa aperta 29"/>
          <p:cNvSpPr/>
          <p:nvPr/>
        </p:nvSpPr>
        <p:spPr>
          <a:xfrm rot="11697895">
            <a:off x="7333662" y="3378140"/>
            <a:ext cx="435248" cy="2066817"/>
          </a:xfrm>
          <a:prstGeom prst="leftBrace">
            <a:avLst>
              <a:gd name="adj1" fmla="val 70384"/>
              <a:gd name="adj2" fmla="val 50184"/>
            </a:avLst>
          </a:prstGeom>
          <a:ln w="666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7740353" y="2788474"/>
            <a:ext cx="1403648" cy="2800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1100" b="1" smtClean="0">
                <a:solidFill>
                  <a:schemeClr val="bg2"/>
                </a:solidFill>
              </a:rPr>
              <a:t>To promote harmonisation and coordination</a:t>
            </a:r>
            <a:r>
              <a:rPr lang="en-US" sz="1100" smtClean="0">
                <a:solidFill>
                  <a:schemeClr val="bg2"/>
                </a:solidFill>
              </a:rPr>
              <a:t> by “</a:t>
            </a:r>
            <a:r>
              <a:rPr lang="en-US" sz="1100" b="1" smtClean="0">
                <a:solidFill>
                  <a:srgbClr val="0078B4"/>
                </a:solidFill>
              </a:rPr>
              <a:t>Best practices</a:t>
            </a:r>
            <a:r>
              <a:rPr lang="en-US" sz="1100" smtClean="0">
                <a:solidFill>
                  <a:schemeClr val="bg2"/>
                </a:solidFill>
              </a:rPr>
              <a:t>”, including calibration and bio-fouling, share and promote them through workshops, Oceanboard website and summer schools</a:t>
            </a:r>
            <a:r>
              <a:rPr lang="en-US" sz="1100" i="1" smtClean="0">
                <a:solidFill>
                  <a:schemeClr val="bg2"/>
                </a:solidFill>
              </a:rPr>
              <a:t>. </a:t>
            </a:r>
          </a:p>
          <a:p>
            <a:pPr marL="627063" lvl="1" indent="-514350"/>
            <a:r>
              <a:rPr lang="en-US" sz="11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</a:t>
            </a:r>
            <a:r>
              <a:rPr lang="en-US" sz="11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Coordination Actions = NA</a:t>
            </a:r>
            <a:r>
              <a:rPr lang="en-US" sz="1100" b="1" i="1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  <a:r>
              <a:rPr lang="en-US" sz="1100" smtClean="0">
                <a:solidFill>
                  <a:schemeClr val="bg2"/>
                </a:solidFill>
              </a:rPr>
              <a:t> 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0630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Ppt0000005">
  <a:themeElements>
    <a:clrScheme name="Presentation_Jericov3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Presentation_Jericov3">
      <a:majorFont>
        <a:latin typeface="Helvetica"/>
        <a:ea typeface=""/>
        <a:cs typeface=""/>
      </a:majorFont>
      <a:minorFont>
        <a:latin typeface="Helvetica Ne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rgbClr val="007AB4"/>
            </a:solidFill>
            <a:effectLst/>
            <a:latin typeface="Helvetica" pitchFamily="-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700" b="0" i="0" u="none" strike="noStrike" cap="none" normalizeH="0" baseline="0" smtClean="0">
            <a:ln>
              <a:noFill/>
            </a:ln>
            <a:solidFill>
              <a:srgbClr val="007AB4"/>
            </a:solidFill>
            <a:effectLst/>
            <a:latin typeface="Helvetica" pitchFamily="-4" charset="0"/>
          </a:defRPr>
        </a:defPPr>
      </a:lstStyle>
    </a:lnDef>
  </a:objectDefaults>
  <a:extraClrSchemeLst>
    <a:extraClrScheme>
      <a:clrScheme name="Presentation_Jericov3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Jericov3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Jericov3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Ppt0000005</Template>
  <TotalTime>3290</TotalTime>
  <Words>1525</Words>
  <Application>Microsoft Macintosh PowerPoint</Application>
  <PresentationFormat>On-screen Show (4:3)</PresentationFormat>
  <Paragraphs>289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Ppt0000005</vt:lpstr>
      <vt:lpstr>Second MonGOOS meeting</vt:lpstr>
      <vt:lpstr>PowerPoint Presentation</vt:lpstr>
      <vt:lpstr>Coastal Observatories - Challenges</vt:lpstr>
      <vt:lpstr>THE JERICO VISION </vt:lpstr>
      <vt:lpstr>JERICO Objectives</vt:lpstr>
      <vt:lpstr>PowerPoint Presentation</vt:lpstr>
      <vt:lpstr>Where does JERICO fits?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jerico consortium</vt:lpstr>
    </vt:vector>
  </TitlesOfParts>
  <Company>IFREMER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pfarcy</dc:creator>
  <cp:lastModifiedBy>George Petihakis</cp:lastModifiedBy>
  <cp:revision>79</cp:revision>
  <cp:lastPrinted>1904-01-01T00:00:00Z</cp:lastPrinted>
  <dcterms:created xsi:type="dcterms:W3CDTF">2012-09-25T15:08:10Z</dcterms:created>
  <dcterms:modified xsi:type="dcterms:W3CDTF">2013-10-03T09:02:55Z</dcterms:modified>
</cp:coreProperties>
</file>